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8" r:id="rId2"/>
    <p:sldId id="277" r:id="rId3"/>
    <p:sldId id="260" r:id="rId4"/>
    <p:sldId id="276" r:id="rId5"/>
    <p:sldId id="257" r:id="rId6"/>
    <p:sldId id="275" r:id="rId7"/>
    <p:sldId id="264" r:id="rId8"/>
    <p:sldId id="258" r:id="rId9"/>
    <p:sldId id="265" r:id="rId10"/>
    <p:sldId id="266" r:id="rId11"/>
    <p:sldId id="267" r:id="rId12"/>
    <p:sldId id="268" r:id="rId13"/>
    <p:sldId id="269" r:id="rId14"/>
    <p:sldId id="270" r:id="rId15"/>
    <p:sldId id="271" r:id="rId16"/>
    <p:sldId id="272" r:id="rId17"/>
    <p:sldId id="273" r:id="rId18"/>
    <p:sldId id="261" r:id="rId19"/>
    <p:sldId id="262" r:id="rId20"/>
    <p:sldId id="26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E2863-4833-4CA7-BF94-C487CC56825E}" type="datetimeFigureOut">
              <a:rPr lang="en-US" smtClean="0"/>
              <a:t>4/27/2024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B7CC7-9380-481A-8E42-4796C97A517D}" type="slidenum">
              <a:rPr lang="en-US" smtClean="0"/>
              <a:t>‹#›</a:t>
            </a:fld>
            <a:endParaRPr lang="en-US"/>
          </a:p>
        </p:txBody>
      </p:sp>
    </p:spTree>
    <p:extLst>
      <p:ext uri="{BB962C8B-B14F-4D97-AF65-F5344CB8AC3E}">
        <p14:creationId xmlns:p14="http://schemas.microsoft.com/office/powerpoint/2010/main" val="284067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FB7CC7-9380-481A-8E42-4796C97A517D}" type="slidenum">
              <a:rPr lang="en-US" smtClean="0"/>
              <a:t>3</a:t>
            </a:fld>
            <a:endParaRPr lang="en-US"/>
          </a:p>
        </p:txBody>
      </p:sp>
    </p:spTree>
    <p:extLst>
      <p:ext uri="{BB962C8B-B14F-4D97-AF65-F5344CB8AC3E}">
        <p14:creationId xmlns:p14="http://schemas.microsoft.com/office/powerpoint/2010/main" val="328696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FB7CC7-9380-481A-8E42-4796C97A517D}" type="slidenum">
              <a:rPr lang="en-US" smtClean="0"/>
              <a:t>8</a:t>
            </a:fld>
            <a:endParaRPr lang="en-US"/>
          </a:p>
        </p:txBody>
      </p:sp>
    </p:spTree>
    <p:extLst>
      <p:ext uri="{BB962C8B-B14F-4D97-AF65-F5344CB8AC3E}">
        <p14:creationId xmlns:p14="http://schemas.microsoft.com/office/powerpoint/2010/main" val="4312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72649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D4C44A66-2BAF-457C-A5AB-64BF3E00C2FD}" type="datetimeFigureOut">
              <a:rPr lang="en-US" smtClean="0"/>
              <a:t>4/27/2024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2655596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384554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0948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38122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99463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126290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2496570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6429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28043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44A66-2BAF-457C-A5AB-64BF3E00C2FD}"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224684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44A66-2BAF-457C-A5AB-64BF3E00C2FD}"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84359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C44A66-2BAF-457C-A5AB-64BF3E00C2FD}" type="datetimeFigureOut">
              <a:rPr lang="en-US" smtClean="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31161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C44A66-2BAF-457C-A5AB-64BF3E00C2FD}" type="datetimeFigureOut">
              <a:rPr lang="en-US" smtClean="0"/>
              <a:t>4/27/2024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9955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44A66-2BAF-457C-A5AB-64BF3E00C2FD}" type="datetimeFigureOut">
              <a:rPr lang="en-US" smtClean="0"/>
              <a:t>4/27/2024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707769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A66-2BAF-457C-A5AB-64BF3E00C2FD}"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245798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A66-2BAF-457C-A5AB-64BF3E00C2FD}" type="datetimeFigureOut">
              <a:rPr lang="en-US" smtClean="0"/>
              <a:t>4/27/2024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4B98E75F-F8BE-442D-ADDC-112975A5C880}" type="slidenum">
              <a:rPr lang="en-US" smtClean="0"/>
              <a:t>‹#›</a:t>
            </a:fld>
            <a:endParaRPr lang="en-US"/>
          </a:p>
        </p:txBody>
      </p:sp>
    </p:spTree>
    <p:extLst>
      <p:ext uri="{BB962C8B-B14F-4D97-AF65-F5344CB8AC3E}">
        <p14:creationId xmlns:p14="http://schemas.microsoft.com/office/powerpoint/2010/main" val="377083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C44A66-2BAF-457C-A5AB-64BF3E00C2FD}" type="datetimeFigureOut">
              <a:rPr lang="en-US" smtClean="0"/>
              <a:t>4/27/2024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B98E75F-F8BE-442D-ADDC-112975A5C880}" type="slidenum">
              <a:rPr lang="en-US" smtClean="0"/>
              <a:t>‹#›</a:t>
            </a:fld>
            <a:endParaRPr lang="en-US"/>
          </a:p>
        </p:txBody>
      </p:sp>
    </p:spTree>
    <p:extLst>
      <p:ext uri="{BB962C8B-B14F-4D97-AF65-F5344CB8AC3E}">
        <p14:creationId xmlns:p14="http://schemas.microsoft.com/office/powerpoint/2010/main" val="11130527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61" y="183286"/>
            <a:ext cx="4336939" cy="6491428"/>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43"/>
            <a:ext cx="4336939" cy="6491428"/>
          </a:xfrm>
          <a:prstGeom prst="rect">
            <a:avLst/>
          </a:prstGeom>
        </p:spPr>
      </p:pic>
    </p:spTree>
    <p:extLst>
      <p:ext uri="{BB962C8B-B14F-4D97-AF65-F5344CB8AC3E}">
        <p14:creationId xmlns:p14="http://schemas.microsoft.com/office/powerpoint/2010/main" val="2419987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307975" y="309094"/>
            <a:ext cx="4151313" cy="9144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Available</a:t>
            </a:r>
            <a:endParaRPr lang="en-US" dirty="0">
              <a:solidFill>
                <a:srgbClr val="00B050"/>
              </a:solidFill>
              <a:latin typeface="Book Antiqua" pitchFamily="18" charset="0"/>
            </a:endParaRPr>
          </a:p>
        </p:txBody>
      </p:sp>
      <p:sp>
        <p:nvSpPr>
          <p:cNvPr id="7" name="TextBox 6"/>
          <p:cNvSpPr txBox="1"/>
          <p:nvPr/>
        </p:nvSpPr>
        <p:spPr>
          <a:xfrm>
            <a:off x="5359400" y="4992914"/>
            <a:ext cx="3465512" cy="1371600"/>
          </a:xfrm>
          <a:prstGeom prst="rect">
            <a:avLst/>
          </a:prstGeom>
          <a:noFill/>
        </p:spPr>
        <p:txBody>
          <a:bodyPr wrap="square" rtlCol="0">
            <a:prstTxWarp prst="textPlain">
              <a:avLst/>
            </a:prstTxWarp>
            <a:spAutoFit/>
          </a:bodyPr>
          <a:lstStyle/>
          <a:p>
            <a:r>
              <a:rPr lang="en-US" dirty="0" smtClean="0">
                <a:solidFill>
                  <a:srgbClr val="0070C0"/>
                </a:solidFill>
                <a:latin typeface="Book Antiqua" pitchFamily="18" charset="0"/>
              </a:rPr>
              <a:t>Ant. Unavailable</a:t>
            </a:r>
            <a:endParaRPr lang="en-US" dirty="0">
              <a:solidFill>
                <a:srgbClr val="0070C0"/>
              </a:solidFill>
              <a:latin typeface="Book Antiqua" pitchFamily="18" charset="0"/>
            </a:endParaRPr>
          </a:p>
        </p:txBody>
      </p:sp>
      <p:sp>
        <p:nvSpPr>
          <p:cNvPr id="8" name="TextBox 7"/>
          <p:cNvSpPr txBox="1"/>
          <p:nvPr/>
        </p:nvSpPr>
        <p:spPr>
          <a:xfrm>
            <a:off x="4753841" y="309094"/>
            <a:ext cx="4169147" cy="1211913"/>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সহজল্ভ্য</a:t>
            </a:r>
            <a:endParaRPr lang="en-US" dirty="0">
              <a:solidFill>
                <a:srgbClr val="FF0000"/>
              </a:solidFill>
              <a:latin typeface="Kalpurush" pitchFamily="2" charset="0"/>
              <a:cs typeface="Kalpurush"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6019800" cy="3545114"/>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p:cNvSpPr txBox="1"/>
          <p:nvPr/>
        </p:nvSpPr>
        <p:spPr>
          <a:xfrm>
            <a:off x="433730" y="5029200"/>
            <a:ext cx="4169147" cy="13716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Accessible</a:t>
            </a:r>
            <a:endParaRPr lang="en-US" dirty="0">
              <a:solidFill>
                <a:srgbClr val="00B050"/>
              </a:solidFill>
              <a:latin typeface="Book Antiqua" pitchFamily="18" charset="0"/>
            </a:endParaRPr>
          </a:p>
        </p:txBody>
      </p:sp>
    </p:spTree>
    <p:extLst>
      <p:ext uri="{BB962C8B-B14F-4D97-AF65-F5344CB8AC3E}">
        <p14:creationId xmlns:p14="http://schemas.microsoft.com/office/powerpoint/2010/main" val="11464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359001" y="320676"/>
            <a:ext cx="4151313" cy="1135062"/>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Tiny</a:t>
            </a:r>
            <a:endParaRPr lang="en-US" dirty="0">
              <a:solidFill>
                <a:srgbClr val="00B050"/>
              </a:solidFill>
              <a:latin typeface="Book Antiqua" pitchFamily="18" charset="0"/>
            </a:endParaRPr>
          </a:p>
        </p:txBody>
      </p:sp>
      <p:sp>
        <p:nvSpPr>
          <p:cNvPr id="7" name="TextBox 6"/>
          <p:cNvSpPr txBox="1"/>
          <p:nvPr/>
        </p:nvSpPr>
        <p:spPr>
          <a:xfrm>
            <a:off x="5169430" y="4876800"/>
            <a:ext cx="3541712" cy="1371600"/>
          </a:xfrm>
          <a:prstGeom prst="rect">
            <a:avLst/>
          </a:prstGeom>
          <a:noFill/>
        </p:spPr>
        <p:txBody>
          <a:bodyPr wrap="square" rtlCol="0">
            <a:prstTxWarp prst="textPlain">
              <a:avLst/>
            </a:prstTxWarp>
            <a:spAutoFit/>
          </a:bodyPr>
          <a:lstStyle/>
          <a:p>
            <a:r>
              <a:rPr lang="en-US" dirty="0" smtClean="0">
                <a:solidFill>
                  <a:srgbClr val="0070C0"/>
                </a:solidFill>
                <a:latin typeface="Book Antiqua" pitchFamily="18" charset="0"/>
              </a:rPr>
              <a:t>Ant. Enormous</a:t>
            </a:r>
            <a:endParaRPr lang="en-US" dirty="0">
              <a:solidFill>
                <a:srgbClr val="0070C0"/>
              </a:solidFill>
              <a:latin typeface="Book Antiqua" pitchFamily="18" charset="0"/>
            </a:endParaRPr>
          </a:p>
        </p:txBody>
      </p:sp>
      <p:sp>
        <p:nvSpPr>
          <p:cNvPr id="8" name="TextBox 7"/>
          <p:cNvSpPr txBox="1"/>
          <p:nvPr/>
        </p:nvSpPr>
        <p:spPr>
          <a:xfrm>
            <a:off x="4664436" y="240507"/>
            <a:ext cx="4046706" cy="1295400"/>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ক্ষুদ্র</a:t>
            </a:r>
            <a:endParaRPr lang="en-US" dirty="0">
              <a:solidFill>
                <a:srgbClr val="FF0000"/>
              </a:solidFill>
              <a:latin typeface="Kalpurush" pitchFamily="2" charset="0"/>
              <a:cs typeface="Kalpurush" pitchFamily="2" charset="0"/>
            </a:endParaRPr>
          </a:p>
        </p:txBody>
      </p:sp>
      <p:sp>
        <p:nvSpPr>
          <p:cNvPr id="9" name="TextBox 8"/>
          <p:cNvSpPr txBox="1"/>
          <p:nvPr/>
        </p:nvSpPr>
        <p:spPr>
          <a:xfrm>
            <a:off x="422755" y="4876800"/>
            <a:ext cx="4151313" cy="13716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Mini</a:t>
            </a:r>
            <a:endParaRPr lang="en-US" dirty="0">
              <a:solidFill>
                <a:srgbClr val="00B05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76400"/>
            <a:ext cx="6705600" cy="3048000"/>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71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029200" y="5029199"/>
            <a:ext cx="3788241" cy="1447801"/>
          </a:xfrm>
          <a:prstGeom prst="rect">
            <a:avLst/>
          </a:prstGeom>
          <a:noFill/>
        </p:spPr>
        <p:txBody>
          <a:bodyPr wrap="square" rtlCol="0">
            <a:prstTxWarp prst="textPlain">
              <a:avLst/>
            </a:prstTxWarp>
            <a:spAutoFit/>
          </a:bodyPr>
          <a:lstStyle/>
          <a:p>
            <a:r>
              <a:rPr lang="en-US" dirty="0" smtClean="0">
                <a:solidFill>
                  <a:srgbClr val="0070C0"/>
                </a:solidFill>
                <a:latin typeface="Book Antiqua" pitchFamily="18" charset="0"/>
              </a:rPr>
              <a:t>Ant. Recycle</a:t>
            </a:r>
            <a:endParaRPr lang="en-US" dirty="0">
              <a:solidFill>
                <a:srgbClr val="0070C0"/>
              </a:solidFill>
              <a:latin typeface="Book Antiqua" pitchFamily="18" charset="0"/>
            </a:endParaRPr>
          </a:p>
        </p:txBody>
      </p:sp>
      <p:sp>
        <p:nvSpPr>
          <p:cNvPr id="8" name="TextBox 7"/>
          <p:cNvSpPr txBox="1"/>
          <p:nvPr/>
        </p:nvSpPr>
        <p:spPr>
          <a:xfrm>
            <a:off x="4800600" y="457200"/>
            <a:ext cx="4099009" cy="1462144"/>
          </a:xfrm>
          <a:prstGeom prst="rect">
            <a:avLst/>
          </a:prstGeom>
          <a:noFill/>
        </p:spPr>
        <p:txBody>
          <a:bodyPr wrap="square" rtlCol="0">
            <a:prstTxWarp prst="textPlain">
              <a:avLst/>
            </a:prstTxWarp>
            <a:spAutoFit/>
          </a:bodyPr>
          <a:lstStyle/>
          <a:p>
            <a:r>
              <a:rPr lang="bn-IN" dirty="0" smtClean="0">
                <a:solidFill>
                  <a:srgbClr val="FF0000"/>
                </a:solidFill>
                <a:latin typeface="Kalpurush" pitchFamily="2" charset="0"/>
                <a:cs typeface="Kalpurush" pitchFamily="2" charset="0"/>
              </a:rPr>
              <a:t>আবর্জনা জড়ো করে রাখার পাত্র</a:t>
            </a:r>
            <a:endParaRPr lang="en-US" dirty="0">
              <a:solidFill>
                <a:srgbClr val="FF0000"/>
              </a:solidFill>
              <a:latin typeface="Kalpurush" pitchFamily="2" charset="0"/>
              <a:cs typeface="Kalpurush" pitchFamily="2" charset="0"/>
            </a:endParaRPr>
          </a:p>
        </p:txBody>
      </p:sp>
      <p:sp>
        <p:nvSpPr>
          <p:cNvPr id="9" name="TextBox 8"/>
          <p:cNvSpPr txBox="1"/>
          <p:nvPr/>
        </p:nvSpPr>
        <p:spPr>
          <a:xfrm>
            <a:off x="346039" y="4876800"/>
            <a:ext cx="4149760" cy="16002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A receptacle for storing </a:t>
            </a:r>
          </a:p>
          <a:p>
            <a:r>
              <a:rPr lang="en-US" dirty="0" smtClean="0">
                <a:solidFill>
                  <a:srgbClr val="00B050"/>
                </a:solidFill>
                <a:latin typeface="Book Antiqua" pitchFamily="18" charset="0"/>
              </a:rPr>
              <a:t>a specified substance.</a:t>
            </a:r>
            <a:endParaRPr lang="en-US" dirty="0">
              <a:solidFill>
                <a:srgbClr val="00B050"/>
              </a:solidFill>
              <a:latin typeface="Book Antiqua" pitchFamily="18" charset="0"/>
            </a:endParaRPr>
          </a:p>
        </p:txBody>
      </p:sp>
      <p:sp>
        <p:nvSpPr>
          <p:cNvPr id="10" name="TextBox 9"/>
          <p:cNvSpPr txBox="1"/>
          <p:nvPr/>
        </p:nvSpPr>
        <p:spPr>
          <a:xfrm>
            <a:off x="344486" y="457200"/>
            <a:ext cx="4151313" cy="1298642"/>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Bin</a:t>
            </a:r>
            <a:endParaRPr lang="en-US" dirty="0">
              <a:solidFill>
                <a:srgbClr val="00B050"/>
              </a:solidFill>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919344"/>
            <a:ext cx="3526448" cy="2902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502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396807" y="4880429"/>
            <a:ext cx="3389312" cy="1600200"/>
          </a:xfrm>
          <a:prstGeom prst="rect">
            <a:avLst/>
          </a:prstGeom>
          <a:noFill/>
        </p:spPr>
        <p:txBody>
          <a:bodyPr wrap="square" rtlCol="0">
            <a:prstTxWarp prst="textPlain">
              <a:avLst/>
            </a:prstTxWarp>
            <a:spAutoFit/>
          </a:bodyPr>
          <a:lstStyle/>
          <a:p>
            <a:r>
              <a:rPr lang="en-US" dirty="0" err="1" smtClean="0">
                <a:solidFill>
                  <a:srgbClr val="0070C0"/>
                </a:solidFill>
                <a:latin typeface="Book Antiqua" pitchFamily="18" charset="0"/>
              </a:rPr>
              <a:t>Ant.Difficult</a:t>
            </a:r>
            <a:r>
              <a:rPr lang="en-US" dirty="0" smtClean="0">
                <a:solidFill>
                  <a:srgbClr val="0070C0"/>
                </a:solidFill>
                <a:latin typeface="Book Antiqua" pitchFamily="18" charset="0"/>
              </a:rPr>
              <a:t> </a:t>
            </a:r>
            <a:endParaRPr lang="en-US" dirty="0">
              <a:solidFill>
                <a:srgbClr val="0070C0"/>
              </a:solidFill>
              <a:latin typeface="Book Antiqua" pitchFamily="18" charset="0"/>
            </a:endParaRPr>
          </a:p>
        </p:txBody>
      </p:sp>
      <p:sp>
        <p:nvSpPr>
          <p:cNvPr id="8" name="TextBox 7"/>
          <p:cNvSpPr txBox="1"/>
          <p:nvPr/>
        </p:nvSpPr>
        <p:spPr>
          <a:xfrm>
            <a:off x="4739413" y="351186"/>
            <a:ext cx="4046706" cy="914400"/>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সুবিধা</a:t>
            </a:r>
            <a:endParaRPr lang="en-US" dirty="0">
              <a:solidFill>
                <a:srgbClr val="FF0000"/>
              </a:solidFill>
              <a:latin typeface="Kalpurush" pitchFamily="2" charset="0"/>
              <a:cs typeface="Kalpurush" pitchFamily="2" charset="0"/>
            </a:endParaRPr>
          </a:p>
        </p:txBody>
      </p:sp>
      <p:sp>
        <p:nvSpPr>
          <p:cNvPr id="9" name="TextBox 8"/>
          <p:cNvSpPr txBox="1"/>
          <p:nvPr/>
        </p:nvSpPr>
        <p:spPr>
          <a:xfrm>
            <a:off x="575139" y="5070929"/>
            <a:ext cx="4149760" cy="12192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Easiness</a:t>
            </a:r>
            <a:endParaRPr lang="en-US" dirty="0">
              <a:solidFill>
                <a:srgbClr val="00B050"/>
              </a:solidFill>
              <a:latin typeface="Book Antiqua" pitchFamily="18" charset="0"/>
            </a:endParaRPr>
          </a:p>
        </p:txBody>
      </p:sp>
      <p:sp>
        <p:nvSpPr>
          <p:cNvPr id="10" name="TextBox 9"/>
          <p:cNvSpPr txBox="1"/>
          <p:nvPr/>
        </p:nvSpPr>
        <p:spPr>
          <a:xfrm>
            <a:off x="355372" y="381000"/>
            <a:ext cx="4151313" cy="9144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Facility</a:t>
            </a:r>
            <a:endParaRPr lang="en-US" dirty="0">
              <a:solidFill>
                <a:srgbClr val="00B05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813" y="1447800"/>
            <a:ext cx="6553200" cy="3193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195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4952999" y="5334000"/>
            <a:ext cx="3827057" cy="1295400"/>
          </a:xfrm>
          <a:prstGeom prst="rect">
            <a:avLst/>
          </a:prstGeom>
          <a:noFill/>
        </p:spPr>
        <p:txBody>
          <a:bodyPr wrap="square" rtlCol="0">
            <a:prstTxWarp prst="textPlain">
              <a:avLst/>
            </a:prstTxWarp>
            <a:spAutoFit/>
          </a:bodyPr>
          <a:lstStyle/>
          <a:p>
            <a:r>
              <a:rPr lang="en-US" dirty="0" err="1" smtClean="0">
                <a:solidFill>
                  <a:srgbClr val="0070C0"/>
                </a:solidFill>
                <a:latin typeface="Book Antiqua" pitchFamily="18" charset="0"/>
              </a:rPr>
              <a:t>Ant.Fortunate</a:t>
            </a:r>
            <a:r>
              <a:rPr lang="en-US" dirty="0" smtClean="0">
                <a:solidFill>
                  <a:srgbClr val="0070C0"/>
                </a:solidFill>
                <a:latin typeface="Book Antiqua" pitchFamily="18" charset="0"/>
              </a:rPr>
              <a:t> </a:t>
            </a:r>
            <a:endParaRPr lang="en-US" dirty="0">
              <a:solidFill>
                <a:srgbClr val="0070C0"/>
              </a:solidFill>
              <a:latin typeface="Book Antiqua" pitchFamily="18" charset="0"/>
            </a:endParaRPr>
          </a:p>
        </p:txBody>
      </p:sp>
      <p:sp>
        <p:nvSpPr>
          <p:cNvPr id="8" name="TextBox 7"/>
          <p:cNvSpPr txBox="1"/>
          <p:nvPr/>
        </p:nvSpPr>
        <p:spPr>
          <a:xfrm>
            <a:off x="4733351" y="304800"/>
            <a:ext cx="4046706" cy="1295400"/>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দূর্ভাগ্য</a:t>
            </a:r>
            <a:endParaRPr lang="en-US" dirty="0">
              <a:solidFill>
                <a:srgbClr val="FF0000"/>
              </a:solidFill>
              <a:latin typeface="Kalpurush" pitchFamily="2" charset="0"/>
              <a:cs typeface="Kalpurush" pitchFamily="2" charset="0"/>
            </a:endParaRPr>
          </a:p>
        </p:txBody>
      </p:sp>
      <p:sp>
        <p:nvSpPr>
          <p:cNvPr id="9" name="TextBox 8"/>
          <p:cNvSpPr txBox="1"/>
          <p:nvPr/>
        </p:nvSpPr>
        <p:spPr>
          <a:xfrm>
            <a:off x="307975" y="5334000"/>
            <a:ext cx="4149760" cy="12954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Unlucky</a:t>
            </a:r>
            <a:endParaRPr lang="en-US" dirty="0">
              <a:solidFill>
                <a:srgbClr val="00B050"/>
              </a:solidFill>
              <a:latin typeface="Book Antiqua" pitchFamily="18" charset="0"/>
            </a:endParaRPr>
          </a:p>
        </p:txBody>
      </p:sp>
      <p:sp>
        <p:nvSpPr>
          <p:cNvPr id="10" name="TextBox 9"/>
          <p:cNvSpPr txBox="1"/>
          <p:nvPr/>
        </p:nvSpPr>
        <p:spPr>
          <a:xfrm>
            <a:off x="327042" y="381000"/>
            <a:ext cx="4111625" cy="11430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unfortunate</a:t>
            </a:r>
            <a:endParaRPr lang="en-US" dirty="0">
              <a:solidFill>
                <a:srgbClr val="00B050"/>
              </a:solidFill>
              <a:latin typeface="Book Antiqua"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000" t="9395"/>
          <a:stretch/>
        </p:blipFill>
        <p:spPr>
          <a:xfrm>
            <a:off x="838200" y="1828800"/>
            <a:ext cx="7620000" cy="3352801"/>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18557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373688" y="5315858"/>
            <a:ext cx="3389312" cy="1066800"/>
          </a:xfrm>
          <a:prstGeom prst="rect">
            <a:avLst/>
          </a:prstGeom>
          <a:noFill/>
        </p:spPr>
        <p:txBody>
          <a:bodyPr wrap="square" rtlCol="0">
            <a:prstTxWarp prst="textPlain">
              <a:avLst/>
            </a:prstTxWarp>
            <a:spAutoFit/>
          </a:bodyPr>
          <a:lstStyle/>
          <a:p>
            <a:r>
              <a:rPr lang="en-US" dirty="0" err="1" smtClean="0">
                <a:solidFill>
                  <a:srgbClr val="0070C0"/>
                </a:solidFill>
                <a:latin typeface="Book Antiqua" pitchFamily="18" charset="0"/>
              </a:rPr>
              <a:t>Ant.Insert</a:t>
            </a:r>
            <a:r>
              <a:rPr lang="en-US" dirty="0" smtClean="0">
                <a:solidFill>
                  <a:srgbClr val="0070C0"/>
                </a:solidFill>
                <a:latin typeface="Book Antiqua" pitchFamily="18" charset="0"/>
              </a:rPr>
              <a:t> </a:t>
            </a:r>
            <a:endParaRPr lang="en-US" dirty="0">
              <a:solidFill>
                <a:srgbClr val="0070C0"/>
              </a:solidFill>
              <a:latin typeface="Book Antiqua" pitchFamily="18" charset="0"/>
            </a:endParaRPr>
          </a:p>
        </p:txBody>
      </p:sp>
      <p:sp>
        <p:nvSpPr>
          <p:cNvPr id="8" name="TextBox 7"/>
          <p:cNvSpPr txBox="1"/>
          <p:nvPr/>
        </p:nvSpPr>
        <p:spPr>
          <a:xfrm>
            <a:off x="4716294" y="228600"/>
            <a:ext cx="4046706" cy="914400"/>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অপসারণ</a:t>
            </a:r>
            <a:endParaRPr lang="en-US" dirty="0">
              <a:solidFill>
                <a:srgbClr val="FF0000"/>
              </a:solidFill>
              <a:latin typeface="Kalpurush" pitchFamily="2" charset="0"/>
              <a:cs typeface="Kalpurush" pitchFamily="2" charset="0"/>
            </a:endParaRPr>
          </a:p>
        </p:txBody>
      </p:sp>
      <p:sp>
        <p:nvSpPr>
          <p:cNvPr id="9" name="TextBox 8"/>
          <p:cNvSpPr txBox="1"/>
          <p:nvPr/>
        </p:nvSpPr>
        <p:spPr>
          <a:xfrm>
            <a:off x="450647" y="5239658"/>
            <a:ext cx="4149760" cy="12192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Carry away</a:t>
            </a:r>
            <a:endParaRPr lang="en-US" dirty="0">
              <a:solidFill>
                <a:srgbClr val="00B050"/>
              </a:solidFill>
              <a:latin typeface="Book Antiqua" pitchFamily="18" charset="0"/>
            </a:endParaRPr>
          </a:p>
        </p:txBody>
      </p:sp>
      <p:sp>
        <p:nvSpPr>
          <p:cNvPr id="10" name="TextBox 9"/>
          <p:cNvSpPr txBox="1"/>
          <p:nvPr/>
        </p:nvSpPr>
        <p:spPr>
          <a:xfrm>
            <a:off x="450647" y="228600"/>
            <a:ext cx="3853066" cy="8382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Remove</a:t>
            </a:r>
            <a:endParaRPr lang="en-US" dirty="0">
              <a:solidFill>
                <a:srgbClr val="00B050"/>
              </a:solidFill>
              <a:latin typeface="Book Antiqu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76400"/>
            <a:ext cx="7467599" cy="356325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31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5181600" y="5515429"/>
            <a:ext cx="3598457" cy="1066800"/>
          </a:xfrm>
          <a:prstGeom prst="rect">
            <a:avLst/>
          </a:prstGeom>
          <a:noFill/>
        </p:spPr>
        <p:txBody>
          <a:bodyPr wrap="square" rtlCol="0">
            <a:prstTxWarp prst="textPlain">
              <a:avLst/>
            </a:prstTxWarp>
            <a:spAutoFit/>
          </a:bodyPr>
          <a:lstStyle/>
          <a:p>
            <a:r>
              <a:rPr lang="en-US" dirty="0" err="1" smtClean="0">
                <a:solidFill>
                  <a:srgbClr val="0070C0"/>
                </a:solidFill>
                <a:latin typeface="Book Antiqua" pitchFamily="18" charset="0"/>
              </a:rPr>
              <a:t>Ant.Duty</a:t>
            </a:r>
            <a:r>
              <a:rPr lang="en-US" dirty="0" smtClean="0">
                <a:solidFill>
                  <a:srgbClr val="0070C0"/>
                </a:solidFill>
                <a:latin typeface="Book Antiqua" pitchFamily="18" charset="0"/>
              </a:rPr>
              <a:t> </a:t>
            </a:r>
            <a:endParaRPr lang="en-US" dirty="0">
              <a:solidFill>
                <a:srgbClr val="0070C0"/>
              </a:solidFill>
              <a:latin typeface="Book Antiqua" pitchFamily="18" charset="0"/>
            </a:endParaRPr>
          </a:p>
        </p:txBody>
      </p:sp>
      <p:sp>
        <p:nvSpPr>
          <p:cNvPr id="8" name="TextBox 7"/>
          <p:cNvSpPr txBox="1"/>
          <p:nvPr/>
        </p:nvSpPr>
        <p:spPr>
          <a:xfrm>
            <a:off x="4944894" y="228600"/>
            <a:ext cx="4046706" cy="1219200"/>
          </a:xfrm>
          <a:prstGeom prst="rect">
            <a:avLst/>
          </a:prstGeom>
          <a:noFill/>
        </p:spPr>
        <p:txBody>
          <a:bodyPr wrap="square" rtlCol="0">
            <a:prstTxWarp prst="textPlain">
              <a:avLst/>
            </a:prstTxWarp>
            <a:spAutoFit/>
          </a:bodyPr>
          <a:lstStyle/>
          <a:p>
            <a:r>
              <a:rPr lang="bn-IN" dirty="0" smtClean="0">
                <a:solidFill>
                  <a:srgbClr val="FF0000"/>
                </a:solidFill>
                <a:latin typeface="Kalpurush" pitchFamily="2" charset="0"/>
                <a:cs typeface="Kalpurush" pitchFamily="2" charset="0"/>
              </a:rPr>
              <a:t>অবকাশ</a:t>
            </a:r>
            <a:endParaRPr lang="en-US" dirty="0">
              <a:solidFill>
                <a:srgbClr val="FF0000"/>
              </a:solidFill>
              <a:latin typeface="Kalpurush" pitchFamily="2" charset="0"/>
              <a:cs typeface="Kalpurush" pitchFamily="2" charset="0"/>
            </a:endParaRPr>
          </a:p>
        </p:txBody>
      </p:sp>
      <p:sp>
        <p:nvSpPr>
          <p:cNvPr id="9" name="TextBox 8"/>
          <p:cNvSpPr txBox="1"/>
          <p:nvPr/>
        </p:nvSpPr>
        <p:spPr>
          <a:xfrm>
            <a:off x="460375" y="5363029"/>
            <a:ext cx="4149760" cy="1219200"/>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Leisure</a:t>
            </a:r>
            <a:endParaRPr lang="en-US" dirty="0">
              <a:solidFill>
                <a:srgbClr val="00B050"/>
              </a:solidFill>
              <a:latin typeface="Book Antiqua" pitchFamily="18" charset="0"/>
            </a:endParaRPr>
          </a:p>
        </p:txBody>
      </p:sp>
      <p:sp>
        <p:nvSpPr>
          <p:cNvPr id="11" name="TextBox 10"/>
          <p:cNvSpPr txBox="1"/>
          <p:nvPr/>
        </p:nvSpPr>
        <p:spPr>
          <a:xfrm>
            <a:off x="440919" y="312738"/>
            <a:ext cx="4149760" cy="1135062"/>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Vacation</a:t>
            </a:r>
            <a:endParaRPr lang="en-US" dirty="0">
              <a:solidFill>
                <a:srgbClr val="00B050"/>
              </a:solidFill>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145" y="1905000"/>
            <a:ext cx="6375980" cy="3144933"/>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226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4970294" y="5134760"/>
            <a:ext cx="3827991" cy="1160480"/>
          </a:xfrm>
          <a:prstGeom prst="rect">
            <a:avLst/>
          </a:prstGeom>
          <a:noFill/>
        </p:spPr>
        <p:txBody>
          <a:bodyPr wrap="square" rtlCol="0">
            <a:prstTxWarp prst="textPlain">
              <a:avLst/>
            </a:prstTxWarp>
            <a:spAutoFit/>
          </a:bodyPr>
          <a:lstStyle/>
          <a:p>
            <a:r>
              <a:rPr lang="en-US" dirty="0" err="1" smtClean="0">
                <a:solidFill>
                  <a:srgbClr val="0070C0"/>
                </a:solidFill>
                <a:latin typeface="Book Antiqua" pitchFamily="18" charset="0"/>
              </a:rPr>
              <a:t>Ant.Pavement</a:t>
            </a:r>
            <a:r>
              <a:rPr lang="en-US" dirty="0" smtClean="0">
                <a:solidFill>
                  <a:srgbClr val="0070C0"/>
                </a:solidFill>
                <a:latin typeface="Book Antiqua" pitchFamily="18" charset="0"/>
              </a:rPr>
              <a:t> </a:t>
            </a:r>
            <a:endParaRPr lang="en-US" dirty="0">
              <a:solidFill>
                <a:srgbClr val="0070C0"/>
              </a:solidFill>
              <a:latin typeface="Book Antiqua" pitchFamily="18" charset="0"/>
            </a:endParaRPr>
          </a:p>
        </p:txBody>
      </p:sp>
      <p:sp>
        <p:nvSpPr>
          <p:cNvPr id="8" name="TextBox 7"/>
          <p:cNvSpPr txBox="1"/>
          <p:nvPr/>
        </p:nvSpPr>
        <p:spPr>
          <a:xfrm>
            <a:off x="4835536" y="338931"/>
            <a:ext cx="4046706" cy="1066800"/>
          </a:xfrm>
          <a:prstGeom prst="rect">
            <a:avLst/>
          </a:prstGeom>
          <a:noFill/>
        </p:spPr>
        <p:txBody>
          <a:bodyPr wrap="square" rtlCol="0">
            <a:prstTxWarp prst="textPlain">
              <a:avLst/>
            </a:prstTxWarp>
            <a:spAutoFit/>
          </a:bodyPr>
          <a:lstStyle/>
          <a:p>
            <a:r>
              <a:rPr lang="en-US" dirty="0" err="1" smtClean="0">
                <a:solidFill>
                  <a:srgbClr val="FF0000"/>
                </a:solidFill>
                <a:latin typeface="Kalpurush" pitchFamily="2" charset="0"/>
                <a:cs typeface="Kalpurush" pitchFamily="2" charset="0"/>
              </a:rPr>
              <a:t>মাটির</a:t>
            </a:r>
            <a:r>
              <a:rPr lang="en-US" dirty="0" smtClean="0">
                <a:solidFill>
                  <a:srgbClr val="FF0000"/>
                </a:solidFill>
                <a:latin typeface="Kalpurush" pitchFamily="2" charset="0"/>
                <a:cs typeface="Kalpurush" pitchFamily="2" charset="0"/>
              </a:rPr>
              <a:t> </a:t>
            </a:r>
            <a:r>
              <a:rPr lang="en-US" dirty="0" err="1" smtClean="0">
                <a:solidFill>
                  <a:srgbClr val="FF0000"/>
                </a:solidFill>
                <a:latin typeface="Kalpurush" pitchFamily="2" charset="0"/>
                <a:cs typeface="Kalpurush" pitchFamily="2" charset="0"/>
              </a:rPr>
              <a:t>রাস্তা</a:t>
            </a:r>
            <a:endParaRPr lang="en-US" dirty="0">
              <a:solidFill>
                <a:srgbClr val="FF0000"/>
              </a:solidFill>
              <a:latin typeface="Kalpurush" pitchFamily="2" charset="0"/>
              <a:cs typeface="Kalpurush" pitchFamily="2" charset="0"/>
            </a:endParaRPr>
          </a:p>
        </p:txBody>
      </p:sp>
      <p:sp>
        <p:nvSpPr>
          <p:cNvPr id="11" name="TextBox 10"/>
          <p:cNvSpPr txBox="1"/>
          <p:nvPr/>
        </p:nvSpPr>
        <p:spPr>
          <a:xfrm>
            <a:off x="431346" y="304800"/>
            <a:ext cx="4149760" cy="1135062"/>
          </a:xfrm>
          <a:prstGeom prst="rect">
            <a:avLst/>
          </a:prstGeom>
          <a:noFill/>
        </p:spPr>
        <p:txBody>
          <a:bodyPr wrap="square" rtlCol="0">
            <a:prstTxWarp prst="textPlain">
              <a:avLst/>
            </a:prstTxWarp>
            <a:spAutoFit/>
          </a:bodyPr>
          <a:lstStyle/>
          <a:p>
            <a:r>
              <a:rPr lang="en-US" dirty="0" smtClean="0">
                <a:solidFill>
                  <a:srgbClr val="00B050"/>
                </a:solidFill>
                <a:latin typeface="Book Antiqua" pitchFamily="18" charset="0"/>
              </a:rPr>
              <a:t>Muddy Road</a:t>
            </a:r>
            <a:endParaRPr lang="en-US" dirty="0">
              <a:solidFill>
                <a:srgbClr val="00B050"/>
              </a:solidFill>
              <a:latin typeface="Book Antiqua" pitchFamily="18" charset="0"/>
            </a:endParaRPr>
          </a:p>
        </p:txBody>
      </p:sp>
      <p:sp>
        <p:nvSpPr>
          <p:cNvPr id="10" name="TextBox 9"/>
          <p:cNvSpPr txBox="1"/>
          <p:nvPr/>
        </p:nvSpPr>
        <p:spPr>
          <a:xfrm>
            <a:off x="515144" y="4935520"/>
            <a:ext cx="3752056" cy="1558960"/>
          </a:xfrm>
          <a:prstGeom prst="rect">
            <a:avLst/>
          </a:prstGeom>
          <a:noFill/>
        </p:spPr>
        <p:txBody>
          <a:bodyPr wrap="square" rtlCol="0">
            <a:prstTxWarp prst="textPlain">
              <a:avLst/>
            </a:prstTxWarp>
            <a:spAutoFit/>
          </a:bodyPr>
          <a:lstStyle/>
          <a:p>
            <a:r>
              <a:rPr lang="en-US" dirty="0" smtClean="0">
                <a:solidFill>
                  <a:srgbClr val="0070C0"/>
                </a:solidFill>
                <a:latin typeface="Book Antiqua" pitchFamily="18" charset="0"/>
              </a:rPr>
              <a:t>Muddy Pathway </a:t>
            </a:r>
            <a:endParaRPr lang="en-US" dirty="0">
              <a:solidFill>
                <a:srgbClr val="0070C0"/>
              </a:solidFill>
              <a:latin typeface="Book Antiqu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76400"/>
            <a:ext cx="7391399" cy="3124200"/>
          </a:xfrm>
          <a:prstGeom prst="roundRect">
            <a:avLst>
              <a:gd name="adj" fmla="val 16667"/>
            </a:avLst>
          </a:prstGeom>
          <a:ln>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329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348096"/>
            <a:ext cx="8077200" cy="794904"/>
          </a:xfrm>
          <a:prstGeom prst="rect">
            <a:avLst/>
          </a:prstGeom>
          <a:noFill/>
        </p:spPr>
        <p:txBody>
          <a:bodyPr wrap="square" rtlCol="0">
            <a:prstTxWarp prst="textPlain">
              <a:avLst/>
            </a:prstTxWarp>
            <a:spAutoFit/>
          </a:bodyPr>
          <a:lstStyle/>
          <a:p>
            <a:pPr algn="ctr"/>
            <a:r>
              <a:rPr lang="en-GB" dirty="0" smtClean="0">
                <a:latin typeface="Book Antiqua" pitchFamily="18" charset="0"/>
              </a:rPr>
              <a:t>Pre-reading Activities</a:t>
            </a:r>
          </a:p>
        </p:txBody>
      </p:sp>
      <p:sp>
        <p:nvSpPr>
          <p:cNvPr id="3" name="TextBox 2"/>
          <p:cNvSpPr txBox="1"/>
          <p:nvPr/>
        </p:nvSpPr>
        <p:spPr>
          <a:xfrm>
            <a:off x="533400" y="1600200"/>
            <a:ext cx="8077200" cy="3886200"/>
          </a:xfrm>
          <a:prstGeom prst="rect">
            <a:avLst/>
          </a:prstGeom>
          <a:noFill/>
        </p:spPr>
        <p:txBody>
          <a:bodyPr wrap="square" rtlCol="0">
            <a:prstTxWarp prst="textPlain">
              <a:avLst/>
            </a:prstTxWarp>
            <a:spAutoFit/>
          </a:bodyPr>
          <a:lstStyle/>
          <a:p>
            <a:pPr marL="285750" indent="-285750">
              <a:buFont typeface="Wingdings" pitchFamily="2" charset="2"/>
              <a:buChar char="Ø"/>
            </a:pPr>
            <a:r>
              <a:rPr lang="en-GB" dirty="0" smtClean="0">
                <a:latin typeface="Book Antiqua" pitchFamily="18" charset="0"/>
              </a:rPr>
              <a:t>Who are </a:t>
            </a:r>
            <a:r>
              <a:rPr lang="en-GB" dirty="0" err="1" smtClean="0">
                <a:latin typeface="Book Antiqua" pitchFamily="18" charset="0"/>
              </a:rPr>
              <a:t>Faria</a:t>
            </a:r>
            <a:r>
              <a:rPr lang="en-GB" dirty="0" smtClean="0">
                <a:latin typeface="Book Antiqua" pitchFamily="18" charset="0"/>
              </a:rPr>
              <a:t> &amp;</a:t>
            </a:r>
            <a:r>
              <a:rPr lang="en-GB" dirty="0" err="1" smtClean="0">
                <a:latin typeface="Book Antiqua" pitchFamily="18" charset="0"/>
              </a:rPr>
              <a:t>Raihan</a:t>
            </a:r>
            <a:r>
              <a:rPr lang="en-GB" dirty="0" smtClean="0">
                <a:latin typeface="Book Antiqua" pitchFamily="18" charset="0"/>
              </a:rPr>
              <a:t>?</a:t>
            </a:r>
          </a:p>
          <a:p>
            <a:pPr marL="285750" indent="-285750">
              <a:buFont typeface="Wingdings" pitchFamily="2" charset="2"/>
              <a:buChar char="Ø"/>
            </a:pPr>
            <a:r>
              <a:rPr lang="en-GB" dirty="0" smtClean="0">
                <a:latin typeface="Book Antiqua" pitchFamily="18" charset="0"/>
              </a:rPr>
              <a:t>Where does </a:t>
            </a:r>
            <a:r>
              <a:rPr lang="en-GB" dirty="0" err="1" smtClean="0">
                <a:latin typeface="Book Antiqua" pitchFamily="18" charset="0"/>
              </a:rPr>
              <a:t>Raihan</a:t>
            </a:r>
            <a:r>
              <a:rPr lang="en-GB" dirty="0" smtClean="0">
                <a:latin typeface="Book Antiqua" pitchFamily="18" charset="0"/>
              </a:rPr>
              <a:t> visit?</a:t>
            </a:r>
          </a:p>
          <a:p>
            <a:pPr marL="285750" indent="-285750">
              <a:buFont typeface="Wingdings" pitchFamily="2" charset="2"/>
              <a:buChar char="Ø"/>
            </a:pPr>
            <a:r>
              <a:rPr lang="en-GB" dirty="0" smtClean="0">
                <a:latin typeface="Book Antiqua" pitchFamily="18" charset="0"/>
              </a:rPr>
              <a:t>How does the garden of </a:t>
            </a:r>
            <a:r>
              <a:rPr lang="en-GB" dirty="0" err="1" smtClean="0">
                <a:latin typeface="Book Antiqua" pitchFamily="18" charset="0"/>
              </a:rPr>
              <a:t>Faria’s</a:t>
            </a:r>
            <a:r>
              <a:rPr lang="en-GB" dirty="0" smtClean="0">
                <a:latin typeface="Book Antiqua" pitchFamily="18" charset="0"/>
              </a:rPr>
              <a:t> school?</a:t>
            </a:r>
            <a:endParaRPr lang="en-US" dirty="0">
              <a:latin typeface="Book Antiqua" pitchFamily="18" charset="0"/>
            </a:endParaRPr>
          </a:p>
        </p:txBody>
      </p:sp>
    </p:spTree>
    <p:extLst>
      <p:ext uri="{BB962C8B-B14F-4D97-AF65-F5344CB8AC3E}">
        <p14:creationId xmlns:p14="http://schemas.microsoft.com/office/powerpoint/2010/main" val="175767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6809" y="1295400"/>
            <a:ext cx="8392391" cy="4800600"/>
          </a:xfrm>
          <a:prstGeom prst="rect">
            <a:avLst/>
          </a:prstGeom>
        </p:spPr>
        <p:txBody>
          <a:bodyPr wrap="square">
            <a:prstTxWarp prst="textPlain">
              <a:avLst/>
            </a:prstTxWarp>
            <a:spAutoFit/>
          </a:bodyPr>
          <a:lstStyle/>
          <a:p>
            <a:r>
              <a:rPr lang="en-GB" dirty="0" err="1">
                <a:latin typeface="Book Antiqua" pitchFamily="18" charset="0"/>
              </a:rPr>
              <a:t>Raihan</a:t>
            </a:r>
            <a:r>
              <a:rPr lang="en-GB" dirty="0">
                <a:latin typeface="Book Antiqua" pitchFamily="18" charset="0"/>
              </a:rPr>
              <a:t>: That’s great! I’ll </a:t>
            </a:r>
            <a:r>
              <a:rPr lang="en-GB" dirty="0" smtClean="0">
                <a:latin typeface="Book Antiqua" pitchFamily="18" charset="0"/>
              </a:rPr>
              <a:t>……… </a:t>
            </a:r>
            <a:r>
              <a:rPr lang="en-GB" dirty="0">
                <a:latin typeface="Book Antiqua" pitchFamily="18" charset="0"/>
              </a:rPr>
              <a:t>that. </a:t>
            </a:r>
            <a:endParaRPr lang="en-GB" dirty="0" smtClean="0">
              <a:latin typeface="Book Antiqua" pitchFamily="18" charset="0"/>
            </a:endParaRPr>
          </a:p>
          <a:p>
            <a:r>
              <a:rPr lang="en-GB" dirty="0" err="1" smtClean="0">
                <a:latin typeface="Book Antiqua" pitchFamily="18" charset="0"/>
              </a:rPr>
              <a:t>Faria</a:t>
            </a:r>
            <a:r>
              <a:rPr lang="en-GB" dirty="0">
                <a:latin typeface="Book Antiqua" pitchFamily="18" charset="0"/>
              </a:rPr>
              <a:t>: This’s our school garden (……………), we all love it. </a:t>
            </a:r>
          </a:p>
          <a:p>
            <a:r>
              <a:rPr lang="en-GB" dirty="0" err="1">
                <a:latin typeface="Book Antiqua" pitchFamily="18" charset="0"/>
              </a:rPr>
              <a:t>Faria</a:t>
            </a:r>
            <a:r>
              <a:rPr lang="en-GB" dirty="0">
                <a:latin typeface="Book Antiqua" pitchFamily="18" charset="0"/>
              </a:rPr>
              <a:t>: That’s a “</a:t>
            </a:r>
            <a:r>
              <a:rPr lang="en-GB" dirty="0" err="1">
                <a:latin typeface="Book Antiqua" pitchFamily="18" charset="0"/>
              </a:rPr>
              <a:t>Dighi</a:t>
            </a:r>
            <a:r>
              <a:rPr lang="en-GB" dirty="0">
                <a:latin typeface="Book Antiqua" pitchFamily="18" charset="0"/>
              </a:rPr>
              <a:t>”, my dear cousin. ……… you have one in yours? </a:t>
            </a:r>
            <a:endParaRPr lang="en-GB" dirty="0" smtClean="0">
              <a:latin typeface="Book Antiqua" pitchFamily="18" charset="0"/>
            </a:endParaRPr>
          </a:p>
          <a:p>
            <a:r>
              <a:rPr lang="en-GB" dirty="0" err="1" smtClean="0">
                <a:latin typeface="Book Antiqua" pitchFamily="18" charset="0"/>
              </a:rPr>
              <a:t>Raihan</a:t>
            </a:r>
            <a:r>
              <a:rPr lang="en-GB" dirty="0">
                <a:latin typeface="Book Antiqua" pitchFamily="18" charset="0"/>
              </a:rPr>
              <a:t>: Let’s </a:t>
            </a:r>
            <a:r>
              <a:rPr lang="en-GB" dirty="0" smtClean="0">
                <a:latin typeface="Book Antiqua" pitchFamily="18" charset="0"/>
              </a:rPr>
              <a:t>…….. inside</a:t>
            </a:r>
            <a:r>
              <a:rPr lang="en-GB" dirty="0">
                <a:latin typeface="Book Antiqua" pitchFamily="18" charset="0"/>
              </a:rPr>
              <a:t>, will that be all right? </a:t>
            </a:r>
            <a:endParaRPr lang="en-GB" dirty="0" smtClean="0">
              <a:latin typeface="Book Antiqua" pitchFamily="18" charset="0"/>
            </a:endParaRPr>
          </a:p>
          <a:p>
            <a:r>
              <a:rPr lang="en-GB" dirty="0" err="1" smtClean="0">
                <a:latin typeface="Book Antiqua" pitchFamily="18" charset="0"/>
              </a:rPr>
              <a:t>Faria</a:t>
            </a:r>
            <a:r>
              <a:rPr lang="en-GB" dirty="0">
                <a:latin typeface="Book Antiqua" pitchFamily="18" charset="0"/>
              </a:rPr>
              <a:t>: Here is my school. </a:t>
            </a:r>
          </a:p>
          <a:p>
            <a:r>
              <a:rPr lang="en-GB" dirty="0" err="1" smtClean="0">
                <a:latin typeface="Book Antiqua" pitchFamily="18" charset="0"/>
              </a:rPr>
              <a:t>Faria</a:t>
            </a:r>
            <a:r>
              <a:rPr lang="en-GB" dirty="0">
                <a:latin typeface="Book Antiqua" pitchFamily="18" charset="0"/>
              </a:rPr>
              <a:t>: It will be just fine</a:t>
            </a:r>
            <a:r>
              <a:rPr lang="en-GB" dirty="0" smtClean="0">
                <a:latin typeface="Book Antiqua" pitchFamily="18" charset="0"/>
              </a:rPr>
              <a:t>.</a:t>
            </a:r>
          </a:p>
          <a:p>
            <a:r>
              <a:rPr lang="en-GB" dirty="0" smtClean="0">
                <a:latin typeface="Book Antiqua" pitchFamily="18" charset="0"/>
              </a:rPr>
              <a:t> </a:t>
            </a:r>
            <a:r>
              <a:rPr lang="en-GB" dirty="0" err="1">
                <a:latin typeface="Book Antiqua" pitchFamily="18" charset="0"/>
              </a:rPr>
              <a:t>Raihan</a:t>
            </a:r>
            <a:r>
              <a:rPr lang="en-GB" dirty="0">
                <a:latin typeface="Book Antiqua" pitchFamily="18" charset="0"/>
              </a:rPr>
              <a:t>: Look at that!! So nice, I </a:t>
            </a:r>
            <a:r>
              <a:rPr lang="en-GB" dirty="0" smtClean="0">
                <a:latin typeface="Book Antiqua" pitchFamily="18" charset="0"/>
              </a:rPr>
              <a:t>……….. </a:t>
            </a:r>
          </a:p>
          <a:p>
            <a:r>
              <a:rPr lang="en-GB" dirty="0" err="1" smtClean="0">
                <a:latin typeface="Book Antiqua" pitchFamily="18" charset="0"/>
              </a:rPr>
              <a:t>Raihan</a:t>
            </a:r>
            <a:r>
              <a:rPr lang="en-GB" dirty="0">
                <a:latin typeface="Book Antiqua" pitchFamily="18" charset="0"/>
              </a:rPr>
              <a:t>: We have a small one, a pond you can say and it is </a:t>
            </a:r>
            <a:r>
              <a:rPr lang="en-GB" dirty="0" smtClean="0">
                <a:latin typeface="Book Antiqua" pitchFamily="18" charset="0"/>
              </a:rPr>
              <a:t>………… </a:t>
            </a:r>
            <a:r>
              <a:rPr lang="en-GB" dirty="0">
                <a:latin typeface="Book Antiqua" pitchFamily="18" charset="0"/>
              </a:rPr>
              <a:t>by a </a:t>
            </a:r>
            <a:r>
              <a:rPr lang="en-GB" dirty="0" err="1">
                <a:latin typeface="Book Antiqua" pitchFamily="18" charset="0"/>
              </a:rPr>
              <a:t>multistoried</a:t>
            </a:r>
            <a:r>
              <a:rPr lang="en-GB" dirty="0">
                <a:latin typeface="Book Antiqua" pitchFamily="18" charset="0"/>
              </a:rPr>
              <a:t> school building. </a:t>
            </a:r>
            <a:endParaRPr lang="en-GB" dirty="0" smtClean="0">
              <a:latin typeface="Book Antiqua" pitchFamily="18" charset="0"/>
            </a:endParaRPr>
          </a:p>
        </p:txBody>
      </p:sp>
      <p:sp>
        <p:nvSpPr>
          <p:cNvPr id="3" name="TextBox 2"/>
          <p:cNvSpPr txBox="1"/>
          <p:nvPr/>
        </p:nvSpPr>
        <p:spPr>
          <a:xfrm>
            <a:off x="533400" y="348096"/>
            <a:ext cx="8077200" cy="718704"/>
          </a:xfrm>
          <a:prstGeom prst="rect">
            <a:avLst/>
          </a:prstGeom>
          <a:noFill/>
        </p:spPr>
        <p:txBody>
          <a:bodyPr wrap="square" rtlCol="0">
            <a:prstTxWarp prst="textPlain">
              <a:avLst/>
            </a:prstTxWarp>
            <a:spAutoFit/>
          </a:bodyPr>
          <a:lstStyle/>
          <a:p>
            <a:pPr algn="ctr"/>
            <a:r>
              <a:rPr lang="en-GB" dirty="0" smtClean="0">
                <a:latin typeface="Book Antiqua" pitchFamily="18" charset="0"/>
              </a:rPr>
              <a:t>While-</a:t>
            </a:r>
            <a:r>
              <a:rPr lang="en-GB" dirty="0" err="1" smtClean="0">
                <a:latin typeface="Book Antiqua" pitchFamily="18" charset="0"/>
              </a:rPr>
              <a:t>readingActivities</a:t>
            </a:r>
            <a:endParaRPr lang="en-GB" dirty="0" smtClean="0">
              <a:latin typeface="Book Antiqua" pitchFamily="18" charset="0"/>
            </a:endParaRPr>
          </a:p>
        </p:txBody>
      </p:sp>
    </p:spTree>
    <p:extLst>
      <p:ext uri="{BB962C8B-B14F-4D97-AF65-F5344CB8AC3E}">
        <p14:creationId xmlns:p14="http://schemas.microsoft.com/office/powerpoint/2010/main" val="20718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7257"/>
            <a:ext cx="9144000" cy="6858000"/>
            <a:chOff x="-2971800" y="0"/>
            <a:chExt cx="9144000" cy="6858000"/>
          </a:xfrm>
        </p:grpSpPr>
        <p:sp>
          <p:nvSpPr>
            <p:cNvPr id="3" name="Rectangle 2"/>
            <p:cNvSpPr/>
            <p:nvPr/>
          </p:nvSpPr>
          <p:spPr>
            <a:xfrm>
              <a:off x="-2971800" y="0"/>
              <a:ext cx="9144000" cy="6858000"/>
            </a:xfrm>
            <a:prstGeom prst="rect">
              <a:avLst/>
            </a:prstGeom>
            <a:solidFill>
              <a:srgbClr val="92D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Rectangle 3"/>
            <p:cNvSpPr/>
            <p:nvPr/>
          </p:nvSpPr>
          <p:spPr>
            <a:xfrm>
              <a:off x="-2819401" y="152400"/>
              <a:ext cx="8839200" cy="6553200"/>
            </a:xfrm>
            <a:prstGeom prst="rect">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85800" y="2836092"/>
            <a:ext cx="8839199" cy="1200329"/>
          </a:xfrm>
          <a:prstGeom prst="rect">
            <a:avLst/>
          </a:prstGeom>
          <a:noFill/>
        </p:spPr>
        <p:txBody>
          <a:bodyPr wrap="square" rtlCol="0">
            <a:spAutoFit/>
          </a:bodyPr>
          <a:lstStyle/>
          <a:p>
            <a:r>
              <a:rPr lang="en-US" sz="7200" b="1" dirty="0" smtClean="0">
                <a:solidFill>
                  <a:srgbClr val="FF0000"/>
                </a:solidFill>
                <a:latin typeface="Algerian" panose="04020705040A02060702" pitchFamily="82" charset="0"/>
              </a:rPr>
              <a:t>GRATEFUL TO ALL</a:t>
            </a:r>
            <a:endParaRPr lang="en-US" sz="72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65794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82781" y="3314700"/>
            <a:ext cx="7848600" cy="685800"/>
          </a:xfrm>
          <a:prstGeom prst="rect">
            <a:avLst/>
          </a:prstGeom>
        </p:spPr>
        <p:txBody>
          <a:bodyPr wrap="square">
            <a:prstTxWarp prst="textPlain">
              <a:avLst/>
            </a:prstTxWarp>
            <a:spAutoFit/>
          </a:bodyPr>
          <a:lstStyle/>
          <a:p>
            <a:r>
              <a:rPr lang="en-GB" dirty="0" smtClean="0">
                <a:latin typeface="Book Antiqua" pitchFamily="18" charset="0"/>
              </a:rPr>
              <a:t>How does </a:t>
            </a:r>
            <a:r>
              <a:rPr lang="en-GB" dirty="0" err="1" smtClean="0">
                <a:latin typeface="Book Antiqua" pitchFamily="18" charset="0"/>
              </a:rPr>
              <a:t>Faria’s</a:t>
            </a:r>
            <a:r>
              <a:rPr lang="en-GB" dirty="0" smtClean="0">
                <a:latin typeface="Book Antiqua" pitchFamily="18" charset="0"/>
              </a:rPr>
              <a:t> School </a:t>
            </a:r>
            <a:r>
              <a:rPr lang="en-GB" dirty="0" err="1" smtClean="0">
                <a:latin typeface="Book Antiqua" pitchFamily="18" charset="0"/>
              </a:rPr>
              <a:t>Librar</a:t>
            </a:r>
            <a:r>
              <a:rPr lang="en-GB" dirty="0" smtClean="0">
                <a:latin typeface="Book Antiqua" pitchFamily="18" charset="0"/>
              </a:rPr>
              <a:t>?</a:t>
            </a:r>
            <a:endParaRPr lang="en-US" dirty="0">
              <a:latin typeface="Book Antiqua" pitchFamily="18" charset="0"/>
            </a:endParaRPr>
          </a:p>
        </p:txBody>
      </p:sp>
      <p:sp>
        <p:nvSpPr>
          <p:cNvPr id="3" name="Rectangle 2"/>
          <p:cNvSpPr/>
          <p:nvPr/>
        </p:nvSpPr>
        <p:spPr>
          <a:xfrm>
            <a:off x="817418" y="2438400"/>
            <a:ext cx="7793182" cy="685800"/>
          </a:xfrm>
          <a:prstGeom prst="rect">
            <a:avLst/>
          </a:prstGeom>
        </p:spPr>
        <p:txBody>
          <a:bodyPr wrap="none">
            <a:prstTxWarp prst="textPlain">
              <a:avLst/>
            </a:prstTxWarp>
            <a:spAutoFit/>
          </a:bodyPr>
          <a:lstStyle/>
          <a:p>
            <a:r>
              <a:rPr lang="en-GB" dirty="0">
                <a:latin typeface="Book Antiqua" pitchFamily="18" charset="0"/>
              </a:rPr>
              <a:t>what do you like most about your school? </a:t>
            </a:r>
          </a:p>
        </p:txBody>
      </p:sp>
      <p:sp>
        <p:nvSpPr>
          <p:cNvPr id="4" name="Rectangle 3"/>
          <p:cNvSpPr/>
          <p:nvPr/>
        </p:nvSpPr>
        <p:spPr>
          <a:xfrm>
            <a:off x="817418" y="1856508"/>
            <a:ext cx="7848600" cy="581891"/>
          </a:xfrm>
          <a:prstGeom prst="rect">
            <a:avLst/>
          </a:prstGeom>
        </p:spPr>
        <p:txBody>
          <a:bodyPr wrap="square">
            <a:prstTxWarp prst="textPlain">
              <a:avLst/>
            </a:prstTxWarp>
            <a:spAutoFit/>
          </a:bodyPr>
          <a:lstStyle/>
          <a:p>
            <a:r>
              <a:rPr lang="en-GB" dirty="0">
                <a:latin typeface="Book Antiqua" pitchFamily="18" charset="0"/>
              </a:rPr>
              <a:t>Do you have a library here? </a:t>
            </a:r>
            <a:endParaRPr lang="en-US" dirty="0">
              <a:latin typeface="Book Antiqua" pitchFamily="18" charset="0"/>
            </a:endParaRPr>
          </a:p>
        </p:txBody>
      </p:sp>
      <p:sp>
        <p:nvSpPr>
          <p:cNvPr id="5" name="TextBox 4"/>
          <p:cNvSpPr txBox="1"/>
          <p:nvPr/>
        </p:nvSpPr>
        <p:spPr>
          <a:xfrm>
            <a:off x="533400" y="348096"/>
            <a:ext cx="8077200" cy="1099704"/>
          </a:xfrm>
          <a:prstGeom prst="rect">
            <a:avLst/>
          </a:prstGeom>
          <a:noFill/>
        </p:spPr>
        <p:txBody>
          <a:bodyPr wrap="square" rtlCol="0">
            <a:prstTxWarp prst="textPlain">
              <a:avLst/>
            </a:prstTxWarp>
            <a:spAutoFit/>
          </a:bodyPr>
          <a:lstStyle/>
          <a:p>
            <a:pPr algn="ctr"/>
            <a:r>
              <a:rPr lang="en-GB" dirty="0" smtClean="0">
                <a:latin typeface="Book Antiqua" pitchFamily="18" charset="0"/>
              </a:rPr>
              <a:t>Post-reading Activities</a:t>
            </a:r>
          </a:p>
        </p:txBody>
      </p:sp>
      <p:sp>
        <p:nvSpPr>
          <p:cNvPr id="6" name="Rectangle 5"/>
          <p:cNvSpPr/>
          <p:nvPr/>
        </p:nvSpPr>
        <p:spPr>
          <a:xfrm>
            <a:off x="817418" y="4114800"/>
            <a:ext cx="7848600" cy="762000"/>
          </a:xfrm>
          <a:prstGeom prst="rect">
            <a:avLst/>
          </a:prstGeom>
        </p:spPr>
        <p:txBody>
          <a:bodyPr wrap="square">
            <a:prstTxWarp prst="textPlain">
              <a:avLst/>
            </a:prstTxWarp>
            <a:spAutoFit/>
          </a:bodyPr>
          <a:lstStyle/>
          <a:p>
            <a:r>
              <a:rPr lang="en-GB" dirty="0" smtClean="0">
                <a:latin typeface="Book Antiqua" pitchFamily="18" charset="0"/>
              </a:rPr>
              <a:t>How does </a:t>
            </a:r>
            <a:r>
              <a:rPr lang="en-GB" dirty="0" err="1" smtClean="0">
                <a:latin typeface="Book Antiqua" pitchFamily="18" charset="0"/>
              </a:rPr>
              <a:t>Raihan’s</a:t>
            </a:r>
            <a:r>
              <a:rPr lang="en-GB" dirty="0" smtClean="0">
                <a:latin typeface="Book Antiqua" pitchFamily="18" charset="0"/>
              </a:rPr>
              <a:t> school garden?</a:t>
            </a:r>
            <a:endParaRPr lang="en-US" dirty="0">
              <a:latin typeface="Book Antiqua" pitchFamily="18" charset="0"/>
            </a:endParaRPr>
          </a:p>
        </p:txBody>
      </p:sp>
      <p:sp>
        <p:nvSpPr>
          <p:cNvPr id="7" name="Rectangle 6"/>
          <p:cNvSpPr/>
          <p:nvPr/>
        </p:nvSpPr>
        <p:spPr>
          <a:xfrm>
            <a:off x="723900" y="5029200"/>
            <a:ext cx="7886700" cy="762000"/>
          </a:xfrm>
          <a:prstGeom prst="rect">
            <a:avLst/>
          </a:prstGeom>
        </p:spPr>
        <p:txBody>
          <a:bodyPr wrap="square">
            <a:prstTxWarp prst="textPlain">
              <a:avLst/>
            </a:prstTxWarp>
            <a:spAutoFit/>
          </a:bodyPr>
          <a:lstStyle/>
          <a:p>
            <a:r>
              <a:rPr lang="en-GB" dirty="0" smtClean="0">
                <a:latin typeface="Book Antiqua" pitchFamily="18" charset="0"/>
              </a:rPr>
              <a:t>How does </a:t>
            </a:r>
            <a:r>
              <a:rPr lang="en-GB" dirty="0" err="1" smtClean="0">
                <a:latin typeface="Book Antiqua" pitchFamily="18" charset="0"/>
              </a:rPr>
              <a:t>Raihan’s</a:t>
            </a:r>
            <a:r>
              <a:rPr lang="en-GB" dirty="0" smtClean="0">
                <a:latin typeface="Book Antiqua" pitchFamily="18" charset="0"/>
              </a:rPr>
              <a:t> school Playground?</a:t>
            </a:r>
            <a:endParaRPr lang="en-US" dirty="0">
              <a:latin typeface="Book Antiqua" pitchFamily="18" charset="0"/>
            </a:endParaRPr>
          </a:p>
        </p:txBody>
      </p:sp>
    </p:spTree>
    <p:extLst>
      <p:ext uri="{BB962C8B-B14F-4D97-AF65-F5344CB8AC3E}">
        <p14:creationId xmlns:p14="http://schemas.microsoft.com/office/powerpoint/2010/main" val="261045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ppt_x"/>
                                          </p:val>
                                        </p:tav>
                                        <p:tav tm="100000">
                                          <p:val>
                                            <p:strVal val="#ppt_x"/>
                                          </p:val>
                                        </p:tav>
                                      </p:tavLst>
                                    </p:anim>
                                    <p:anim calcmode="lin" valueType="num">
                                      <p:cBhvr additive="base">
                                        <p:cTn id="2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1000" fill="hold"/>
                                        <p:tgtEl>
                                          <p:spTgt spid="7"/>
                                        </p:tgtEl>
                                        <p:attrNameLst>
                                          <p:attrName>ppt_x</p:attrName>
                                        </p:attrNameLst>
                                      </p:cBhvr>
                                      <p:tavLst>
                                        <p:tav tm="0">
                                          <p:val>
                                            <p:strVal val="#ppt_x"/>
                                          </p:val>
                                        </p:tav>
                                        <p:tav tm="100000">
                                          <p:val>
                                            <p:strVal val="#ppt_x"/>
                                          </p:val>
                                        </p:tav>
                                      </p:tavLst>
                                    </p:anim>
                                    <p:anim calcmode="lin" valueType="num">
                                      <p:cBhvr additive="base">
                                        <p:cTn id="4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3276600"/>
            <a:ext cx="8839200" cy="1828800"/>
          </a:xfrm>
          <a:prstGeom prst="rect">
            <a:avLst/>
          </a:prstGeom>
          <a:noFill/>
        </p:spPr>
        <p:txBody>
          <a:bodyPr wrap="square" rtlCol="0">
            <a:prstTxWarp prst="textPlain">
              <a:avLst/>
            </a:prstTxWarp>
            <a:spAutoFit/>
          </a:bodyPr>
          <a:lstStyle/>
          <a:p>
            <a:r>
              <a:rPr lang="en-US" dirty="0" smtClean="0">
                <a:solidFill>
                  <a:schemeClr val="accent2">
                    <a:lumMod val="60000"/>
                    <a:lumOff val="40000"/>
                  </a:schemeClr>
                </a:solidFill>
                <a:latin typeface="Algerian" pitchFamily="82" charset="0"/>
              </a:rPr>
              <a:t>Thank You</a:t>
            </a:r>
            <a:endParaRPr lang="en-US" dirty="0">
              <a:solidFill>
                <a:schemeClr val="accent2">
                  <a:lumMod val="60000"/>
                  <a:lumOff val="40000"/>
                </a:schemeClr>
              </a:solidFill>
              <a:latin typeface="Algerian" pitchFamily="82" charset="0"/>
            </a:endParaRPr>
          </a:p>
        </p:txBody>
      </p:sp>
    </p:spTree>
    <p:extLst>
      <p:ext uri="{BB962C8B-B14F-4D97-AF65-F5344CB8AC3E}">
        <p14:creationId xmlns:p14="http://schemas.microsoft.com/office/powerpoint/2010/main" val="10724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166"/>
          <a:stretch/>
        </p:blipFill>
        <p:spPr>
          <a:xfrm>
            <a:off x="1905000" y="1341060"/>
            <a:ext cx="5715000" cy="4538382"/>
          </a:xfrm>
          <a:prstGeom prst="rect">
            <a:avLst/>
          </a:prstGeom>
          <a:ln w="38100">
            <a:solidFill>
              <a:schemeClr val="bg1"/>
            </a:solidFill>
          </a:ln>
        </p:spPr>
      </p:pic>
      <p:sp>
        <p:nvSpPr>
          <p:cNvPr id="4" name="TextBox 3"/>
          <p:cNvSpPr txBox="1"/>
          <p:nvPr/>
        </p:nvSpPr>
        <p:spPr>
          <a:xfrm>
            <a:off x="1828800" y="-228600"/>
            <a:ext cx="8001000" cy="1569660"/>
          </a:xfrm>
          <a:prstGeom prst="rect">
            <a:avLst/>
          </a:prstGeom>
          <a:noFill/>
        </p:spPr>
        <p:txBody>
          <a:bodyPr wrap="square" rtlCol="0">
            <a:spAutoFit/>
            <a:scene3d>
              <a:camera prst="orthographicFront"/>
              <a:lightRig rig="threePt" dir="t"/>
            </a:scene3d>
            <a:sp3d extrusionH="57150">
              <a:bevelT w="38100" h="38100" prst="slope"/>
            </a:sp3d>
          </a:bodyPr>
          <a:lstStyle/>
          <a:p>
            <a:r>
              <a:rPr lang="en-US" sz="9600" b="1" dirty="0" smtClean="0">
                <a:solidFill>
                  <a:srgbClr val="FFFF00"/>
                </a:solidFill>
              </a:rPr>
              <a:t>welcome</a:t>
            </a:r>
            <a:endParaRPr lang="en-US" sz="9600" b="1" dirty="0">
              <a:solidFill>
                <a:srgbClr val="FFFF00"/>
              </a:solidFill>
            </a:endParaRPr>
          </a:p>
        </p:txBody>
      </p:sp>
    </p:spTree>
    <p:extLst>
      <p:ext uri="{BB962C8B-B14F-4D97-AF65-F5344CB8AC3E}">
        <p14:creationId xmlns:p14="http://schemas.microsoft.com/office/powerpoint/2010/main" val="10472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nodeType="clickEffect">
                                  <p:stCondLst>
                                    <p:cond delay="0"/>
                                  </p:stCondLst>
                                  <p:childTnLst>
                                    <p:animMotion origin="layout" path="M 0.11025 0.9757 L 0.07691 -0.00208 " pathEditMode="relative" rAng="0" ptsTypes="AA">
                                      <p:cBhvr>
                                        <p:cTn id="11" dur="2000" fill="hold"/>
                                        <p:tgtEl>
                                          <p:spTgt spid="4">
                                            <p:txEl>
                                              <p:pRg st="0" end="0"/>
                                            </p:txEl>
                                          </p:spTgt>
                                        </p:tgtEl>
                                        <p:attrNameLst>
                                          <p:attrName>ppt_x</p:attrName>
                                          <p:attrName>ppt_y</p:attrName>
                                        </p:attrNameLst>
                                      </p:cBhvr>
                                      <p:rCtr x="-1667" y="-4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457200"/>
            <a:ext cx="7848600" cy="609600"/>
          </a:xfrm>
          <a:prstGeom prst="rect">
            <a:avLst/>
          </a:prstGeom>
          <a:noFill/>
        </p:spPr>
        <p:txBody>
          <a:bodyPr wrap="square" rtlCol="0">
            <a:prstTxWarp prst="textPlain">
              <a:avLst/>
            </a:prstTxWarp>
            <a:spAutoFit/>
          </a:bodyPr>
          <a:lstStyle/>
          <a:p>
            <a:r>
              <a:rPr lang="en-US" dirty="0" smtClean="0">
                <a:latin typeface="Arial Black" pitchFamily="34" charset="0"/>
              </a:rPr>
              <a:t>Introduction</a:t>
            </a:r>
            <a:endParaRPr lang="en-US" dirty="0">
              <a:latin typeface="Arial Black" pitchFamily="34" charset="0"/>
            </a:endParaRPr>
          </a:p>
        </p:txBody>
      </p:sp>
      <p:sp>
        <p:nvSpPr>
          <p:cNvPr id="4" name="TextBox 3"/>
          <p:cNvSpPr txBox="1"/>
          <p:nvPr/>
        </p:nvSpPr>
        <p:spPr>
          <a:xfrm>
            <a:off x="609600" y="914400"/>
            <a:ext cx="7877629" cy="4953000"/>
          </a:xfrm>
          <a:prstGeom prst="rect">
            <a:avLst/>
          </a:prstGeom>
          <a:noFill/>
        </p:spPr>
        <p:txBody>
          <a:bodyPr wrap="square" rtlCol="0">
            <a:prstTxWarp prst="textPlain">
              <a:avLst/>
            </a:prstTxWarp>
            <a:spAutoFit/>
          </a:bodyPr>
          <a:lstStyle/>
          <a:p>
            <a:pPr algn="ctr"/>
            <a:r>
              <a:rPr lang="en-US" dirty="0" err="1" smtClean="0">
                <a:solidFill>
                  <a:srgbClr val="00B050"/>
                </a:solidFill>
                <a:latin typeface="Arial Black" pitchFamily="34" charset="0"/>
              </a:rPr>
              <a:t>Palash</a:t>
            </a:r>
            <a:r>
              <a:rPr lang="en-US" dirty="0" smtClean="0">
                <a:solidFill>
                  <a:srgbClr val="00B050"/>
                </a:solidFill>
                <a:latin typeface="Arial Black" pitchFamily="34" charset="0"/>
              </a:rPr>
              <a:t> Biswas</a:t>
            </a:r>
            <a:endParaRPr lang="en-US" dirty="0" smtClean="0">
              <a:solidFill>
                <a:srgbClr val="00B050"/>
              </a:solidFill>
              <a:latin typeface="Arial Black" pitchFamily="34" charset="0"/>
            </a:endParaRPr>
          </a:p>
          <a:p>
            <a:pPr algn="ctr"/>
            <a:r>
              <a:rPr lang="en-US" dirty="0" smtClean="0">
                <a:solidFill>
                  <a:srgbClr val="00B050"/>
                </a:solidFill>
                <a:latin typeface="Arial Black" pitchFamily="34" charset="0"/>
              </a:rPr>
              <a:t> Assistant Teacher English</a:t>
            </a:r>
            <a:endParaRPr lang="en-US" dirty="0" smtClean="0">
              <a:solidFill>
                <a:srgbClr val="00B050"/>
              </a:solidFill>
              <a:latin typeface="Arial Black" pitchFamily="34" charset="0"/>
            </a:endParaRPr>
          </a:p>
          <a:p>
            <a:pPr algn="ctr"/>
            <a:r>
              <a:rPr lang="en-US" dirty="0" err="1" smtClean="0">
                <a:solidFill>
                  <a:srgbClr val="00B050"/>
                </a:solidFill>
                <a:latin typeface="Arial Black" pitchFamily="34" charset="0"/>
              </a:rPr>
              <a:t>Auria</a:t>
            </a:r>
            <a:r>
              <a:rPr lang="en-US" dirty="0" smtClean="0">
                <a:solidFill>
                  <a:srgbClr val="00B050"/>
                </a:solidFill>
                <a:latin typeface="Arial Black" pitchFamily="34" charset="0"/>
              </a:rPr>
              <a:t> </a:t>
            </a:r>
            <a:r>
              <a:rPr lang="en-US" dirty="0" err="1" smtClean="0">
                <a:solidFill>
                  <a:srgbClr val="00B050"/>
                </a:solidFill>
                <a:latin typeface="Arial Black" pitchFamily="34" charset="0"/>
              </a:rPr>
              <a:t>Islamia</a:t>
            </a:r>
            <a:r>
              <a:rPr lang="en-US" dirty="0" smtClean="0">
                <a:solidFill>
                  <a:srgbClr val="00B050"/>
                </a:solidFill>
                <a:latin typeface="Arial Black" pitchFamily="34" charset="0"/>
              </a:rPr>
              <a:t> </a:t>
            </a:r>
            <a:r>
              <a:rPr lang="en-US" dirty="0" err="1" smtClean="0">
                <a:solidFill>
                  <a:srgbClr val="00B050"/>
                </a:solidFill>
                <a:latin typeface="Arial Black" pitchFamily="34" charset="0"/>
              </a:rPr>
              <a:t>Hosseinia</a:t>
            </a:r>
            <a:r>
              <a:rPr lang="en-US" dirty="0" smtClean="0">
                <a:solidFill>
                  <a:srgbClr val="00B050"/>
                </a:solidFill>
                <a:latin typeface="Arial Black" pitchFamily="34" charset="0"/>
              </a:rPr>
              <a:t> </a:t>
            </a:r>
            <a:r>
              <a:rPr lang="en-US" dirty="0" err="1" smtClean="0">
                <a:solidFill>
                  <a:srgbClr val="00B050"/>
                </a:solidFill>
                <a:latin typeface="Arial Black" pitchFamily="34" charset="0"/>
              </a:rPr>
              <a:t>Dakhil</a:t>
            </a:r>
            <a:r>
              <a:rPr lang="en-US" dirty="0" smtClean="0">
                <a:solidFill>
                  <a:srgbClr val="00B050"/>
                </a:solidFill>
                <a:latin typeface="Arial Black" pitchFamily="34" charset="0"/>
              </a:rPr>
              <a:t> </a:t>
            </a:r>
            <a:r>
              <a:rPr lang="en-US" dirty="0" smtClean="0">
                <a:solidFill>
                  <a:srgbClr val="00B050"/>
                </a:solidFill>
                <a:latin typeface="Arial Black" pitchFamily="34" charset="0"/>
              </a:rPr>
              <a:t>Madrasah</a:t>
            </a:r>
          </a:p>
          <a:p>
            <a:pPr algn="ctr"/>
            <a:r>
              <a:rPr lang="en-US" dirty="0" smtClean="0">
                <a:solidFill>
                  <a:srgbClr val="00B050"/>
                </a:solidFill>
                <a:latin typeface="Arial Black" pitchFamily="34" charset="0"/>
              </a:rPr>
              <a:t>  </a:t>
            </a:r>
            <a:r>
              <a:rPr lang="en-US" dirty="0" err="1" smtClean="0">
                <a:solidFill>
                  <a:srgbClr val="00B050"/>
                </a:solidFill>
                <a:latin typeface="Arial Black" pitchFamily="34" charset="0"/>
              </a:rPr>
              <a:t>Necharabad,Pirojpur</a:t>
            </a:r>
            <a:r>
              <a:rPr lang="en-US" dirty="0" smtClean="0">
                <a:solidFill>
                  <a:srgbClr val="00B050"/>
                </a:solidFill>
                <a:latin typeface="Arial Black" pitchFamily="34" charset="0"/>
              </a:rPr>
              <a:t>.</a:t>
            </a:r>
            <a:r>
              <a:rPr lang="en-US" dirty="0">
                <a:solidFill>
                  <a:srgbClr val="00B050"/>
                </a:solidFill>
                <a:latin typeface="Arial Black" pitchFamily="34" charset="0"/>
              </a:rPr>
              <a:t> </a:t>
            </a:r>
            <a:endParaRPr lang="en-US" dirty="0">
              <a:solidFill>
                <a:srgbClr val="00B050"/>
              </a:solidFill>
              <a:latin typeface="Arial Black" pitchFamily="34" charset="0"/>
            </a:endParaRPr>
          </a:p>
          <a:p>
            <a:pPr algn="ctr"/>
            <a:r>
              <a:rPr lang="en-US" dirty="0" smtClean="0">
                <a:solidFill>
                  <a:srgbClr val="00B050"/>
                </a:solidFill>
                <a:latin typeface="Arial Black" pitchFamily="34" charset="0"/>
              </a:rPr>
              <a:t>01737872249</a:t>
            </a:r>
            <a:endParaRPr lang="en-US" dirty="0">
              <a:solidFill>
                <a:srgbClr val="002060"/>
              </a:solidFill>
              <a:latin typeface="Arial Black" pitchFamily="34" charset="0"/>
            </a:endParaRPr>
          </a:p>
        </p:txBody>
      </p:sp>
    </p:spTree>
    <p:extLst>
      <p:ext uri="{BB962C8B-B14F-4D97-AF65-F5344CB8AC3E}">
        <p14:creationId xmlns:p14="http://schemas.microsoft.com/office/powerpoint/2010/main" val="47147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14400"/>
            <a:ext cx="8534400" cy="5181972"/>
          </a:xfrm>
          <a:prstGeom prst="rect">
            <a:avLst/>
          </a:prstGeom>
          <a:ln w="38100">
            <a:solidFill>
              <a:srgbClr val="FF0000"/>
            </a:solidFill>
          </a:ln>
        </p:spPr>
      </p:pic>
      <p:sp>
        <p:nvSpPr>
          <p:cNvPr id="5" name="TextBox 4"/>
          <p:cNvSpPr txBox="1"/>
          <p:nvPr/>
        </p:nvSpPr>
        <p:spPr>
          <a:xfrm>
            <a:off x="571500" y="228600"/>
            <a:ext cx="7924800" cy="533400"/>
          </a:xfrm>
          <a:prstGeom prst="rect">
            <a:avLst/>
          </a:prstGeom>
          <a:noFill/>
        </p:spPr>
        <p:txBody>
          <a:bodyPr wrap="square" rtlCol="0">
            <a:prstTxWarp prst="textPlain">
              <a:avLst/>
            </a:prstTxWarp>
            <a:spAutoFit/>
          </a:bodyPr>
          <a:lstStyle/>
          <a:p>
            <a:r>
              <a:rPr lang="en-GB" dirty="0" smtClean="0">
                <a:latin typeface="Book Antiqua" pitchFamily="18" charset="0"/>
              </a:rPr>
              <a:t>What do you see?</a:t>
            </a:r>
            <a:endParaRPr lang="en-US" dirty="0">
              <a:latin typeface="Book Antiqua" pitchFamily="18" charset="0"/>
            </a:endParaRPr>
          </a:p>
        </p:txBody>
      </p:sp>
      <p:sp>
        <p:nvSpPr>
          <p:cNvPr id="6" name="TextBox 5"/>
          <p:cNvSpPr txBox="1"/>
          <p:nvPr/>
        </p:nvSpPr>
        <p:spPr>
          <a:xfrm>
            <a:off x="685800" y="6172200"/>
            <a:ext cx="7924800" cy="533400"/>
          </a:xfrm>
          <a:prstGeom prst="rect">
            <a:avLst/>
          </a:prstGeom>
          <a:noFill/>
        </p:spPr>
        <p:txBody>
          <a:bodyPr wrap="square" rtlCol="0">
            <a:prstTxWarp prst="textPlain">
              <a:avLst/>
            </a:prstTxWarp>
            <a:spAutoFit/>
          </a:bodyPr>
          <a:lstStyle/>
          <a:p>
            <a:r>
              <a:rPr lang="en-GB" dirty="0" smtClean="0">
                <a:latin typeface="Book Antiqua" pitchFamily="18" charset="0"/>
              </a:rPr>
              <a:t>School Campus</a:t>
            </a:r>
            <a:endParaRPr lang="en-US" dirty="0">
              <a:latin typeface="Book Antiqua" pitchFamily="18" charset="0"/>
            </a:endParaRPr>
          </a:p>
        </p:txBody>
      </p:sp>
    </p:spTree>
    <p:extLst>
      <p:ext uri="{BB962C8B-B14F-4D97-AF65-F5344CB8AC3E}">
        <p14:creationId xmlns:p14="http://schemas.microsoft.com/office/powerpoint/2010/main" val="93732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anim calcmode="lin" valueType="num">
                                      <p:cBhvr>
                                        <p:cTn id="37" dur="2000" fill="hold"/>
                                        <p:tgtEl>
                                          <p:spTgt spid="2"/>
                                        </p:tgtEl>
                                        <p:attrNameLst>
                                          <p:attrName>ppt_w</p:attrName>
                                        </p:attrNameLst>
                                      </p:cBhvr>
                                      <p:tavLst>
                                        <p:tav tm="0" fmla="#ppt_w*sin(2.5*pi*$)">
                                          <p:val>
                                            <p:fltVal val="0"/>
                                          </p:val>
                                        </p:tav>
                                        <p:tav tm="100000">
                                          <p:val>
                                            <p:fltVal val="1"/>
                                          </p:val>
                                        </p:tav>
                                      </p:tavLst>
                                    </p:anim>
                                    <p:anim calcmode="lin" valueType="num">
                                      <p:cBhvr>
                                        <p:cTn id="3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657" y="0"/>
            <a:ext cx="9144000" cy="6858000"/>
            <a:chOff x="-3360057" y="-517071"/>
            <a:chExt cx="9144000" cy="6858000"/>
          </a:xfrm>
        </p:grpSpPr>
        <p:sp>
          <p:nvSpPr>
            <p:cNvPr id="4" name="Rectangle 3"/>
            <p:cNvSpPr/>
            <p:nvPr/>
          </p:nvSpPr>
          <p:spPr>
            <a:xfrm>
              <a:off x="-3360057" y="-517071"/>
              <a:ext cx="9144000" cy="6858000"/>
            </a:xfrm>
            <a:prstGeom prst="rect">
              <a:avLst/>
            </a:prstGeom>
            <a:solidFill>
              <a:srgbClr val="FFFF00"/>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07657" y="-364671"/>
              <a:ext cx="8839200" cy="655320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615043" y="1447800"/>
            <a:ext cx="7848600" cy="1295400"/>
          </a:xfrm>
          <a:prstGeom prst="rect">
            <a:avLst/>
          </a:prstGeom>
          <a:noFill/>
        </p:spPr>
        <p:txBody>
          <a:bodyPr wrap="square" rtlCol="0">
            <a:prstTxWarp prst="textPlain">
              <a:avLst/>
            </a:prstTxWarp>
            <a:spAutoFit/>
          </a:bodyPr>
          <a:lstStyle/>
          <a:p>
            <a:r>
              <a:rPr lang="en-US" dirty="0" smtClean="0">
                <a:solidFill>
                  <a:schemeClr val="accent2">
                    <a:lumMod val="60000"/>
                    <a:lumOff val="40000"/>
                  </a:schemeClr>
                </a:solidFill>
                <a:latin typeface="Arial Black" pitchFamily="34" charset="0"/>
              </a:rPr>
              <a:t>Do You like your school? Why?</a:t>
            </a:r>
            <a:endParaRPr lang="en-US" dirty="0">
              <a:solidFill>
                <a:schemeClr val="accent2">
                  <a:lumMod val="60000"/>
                  <a:lumOff val="40000"/>
                </a:schemeClr>
              </a:solidFill>
              <a:latin typeface="Arial Black" pitchFamily="34" charset="0"/>
            </a:endParaRPr>
          </a:p>
        </p:txBody>
      </p:sp>
      <p:sp>
        <p:nvSpPr>
          <p:cNvPr id="3" name="TextBox 2"/>
          <p:cNvSpPr txBox="1"/>
          <p:nvPr/>
        </p:nvSpPr>
        <p:spPr>
          <a:xfrm>
            <a:off x="386443" y="4038600"/>
            <a:ext cx="8305800" cy="1295400"/>
          </a:xfrm>
          <a:prstGeom prst="rect">
            <a:avLst/>
          </a:prstGeom>
          <a:noFill/>
        </p:spPr>
        <p:txBody>
          <a:bodyPr wrap="square" rtlCol="0">
            <a:prstTxWarp prst="textPlain">
              <a:avLst/>
            </a:prstTxWarp>
            <a:spAutoFit/>
          </a:bodyPr>
          <a:lstStyle/>
          <a:p>
            <a:r>
              <a:rPr lang="en-US" dirty="0" smtClean="0">
                <a:solidFill>
                  <a:schemeClr val="accent2">
                    <a:lumMod val="60000"/>
                    <a:lumOff val="40000"/>
                  </a:schemeClr>
                </a:solidFill>
                <a:latin typeface="Arial Black" pitchFamily="34" charset="0"/>
              </a:rPr>
              <a:t>What do you have in your school?</a:t>
            </a:r>
            <a:endParaRPr lang="en-US" dirty="0">
              <a:solidFill>
                <a:schemeClr val="accent2">
                  <a:lumMod val="60000"/>
                  <a:lumOff val="40000"/>
                </a:schemeClr>
              </a:solidFill>
              <a:latin typeface="Arial Black" pitchFamily="34" charset="0"/>
            </a:endParaRPr>
          </a:p>
        </p:txBody>
      </p:sp>
    </p:spTree>
    <p:extLst>
      <p:ext uri="{BB962C8B-B14F-4D97-AF65-F5344CB8AC3E}">
        <p14:creationId xmlns:p14="http://schemas.microsoft.com/office/powerpoint/2010/main" val="372466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4000" t="-5000" r="-3000" b="-5000"/>
          </a:stretch>
        </a:blipFill>
        <a:effectLst/>
      </p:bgPr>
    </p:bg>
    <p:spTree>
      <p:nvGrpSpPr>
        <p:cNvPr id="1" name=""/>
        <p:cNvGrpSpPr/>
        <p:nvPr/>
      </p:nvGrpSpPr>
      <p:grpSpPr>
        <a:xfrm>
          <a:off x="0" y="0"/>
          <a:ext cx="0" cy="0"/>
          <a:chOff x="0" y="0"/>
          <a:chExt cx="0" cy="0"/>
        </a:xfrm>
      </p:grpSpPr>
      <p:sp>
        <p:nvSpPr>
          <p:cNvPr id="2" name="TextBox 1"/>
          <p:cNvSpPr txBox="1"/>
          <p:nvPr/>
        </p:nvSpPr>
        <p:spPr>
          <a:xfrm>
            <a:off x="685800" y="1066800"/>
            <a:ext cx="8001000" cy="762000"/>
          </a:xfrm>
          <a:prstGeom prst="rect">
            <a:avLst/>
          </a:prstGeom>
          <a:noFill/>
        </p:spPr>
        <p:txBody>
          <a:bodyPr wrap="square" rtlCol="0">
            <a:prstTxWarp prst="textPlain">
              <a:avLst/>
            </a:prstTxWarp>
            <a:spAutoFit/>
          </a:bodyPr>
          <a:lstStyle/>
          <a:p>
            <a:r>
              <a:rPr lang="en-GB" sz="2000" dirty="0" smtClean="0">
                <a:solidFill>
                  <a:schemeClr val="accent6"/>
                </a:solidFill>
                <a:latin typeface="Bauhaus 93" panose="04030905020B02020C02" pitchFamily="82" charset="0"/>
              </a:rPr>
              <a:t>Today’s Topic</a:t>
            </a:r>
            <a:endParaRPr lang="en-US" sz="2000" dirty="0">
              <a:solidFill>
                <a:schemeClr val="accent6"/>
              </a:solidFill>
              <a:latin typeface="Bauhaus 93" panose="04030905020B02020C02" pitchFamily="82" charset="0"/>
            </a:endParaRPr>
          </a:p>
        </p:txBody>
      </p:sp>
      <p:sp>
        <p:nvSpPr>
          <p:cNvPr id="3" name="TextBox 2"/>
          <p:cNvSpPr txBox="1"/>
          <p:nvPr/>
        </p:nvSpPr>
        <p:spPr>
          <a:xfrm>
            <a:off x="907473" y="3491345"/>
            <a:ext cx="7543800" cy="762000"/>
          </a:xfrm>
          <a:prstGeom prst="rect">
            <a:avLst/>
          </a:prstGeom>
          <a:noFill/>
        </p:spPr>
        <p:txBody>
          <a:bodyPr wrap="square" rtlCol="0">
            <a:prstTxWarp prst="textPlain">
              <a:avLst/>
            </a:prstTxWarp>
            <a:spAutoFit/>
          </a:bodyPr>
          <a:lstStyle/>
          <a:p>
            <a:r>
              <a:rPr lang="en-GB" b="1" dirty="0" smtClean="0">
                <a:solidFill>
                  <a:srgbClr val="00B0F0"/>
                </a:solidFill>
                <a:latin typeface="Book Antiqua" pitchFamily="18" charset="0"/>
              </a:rPr>
              <a:t>Dream School</a:t>
            </a:r>
            <a:endParaRPr lang="en-US" b="1" dirty="0">
              <a:solidFill>
                <a:srgbClr val="00B0F0"/>
              </a:solidFill>
              <a:latin typeface="Book Antiqua" pitchFamily="18" charset="0"/>
            </a:endParaRPr>
          </a:p>
        </p:txBody>
      </p:sp>
    </p:spTree>
    <p:extLst>
      <p:ext uri="{BB962C8B-B14F-4D97-AF65-F5344CB8AC3E}">
        <p14:creationId xmlns:p14="http://schemas.microsoft.com/office/powerpoint/2010/main" val="256547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l="1682" t="3584" r="20937" b="4632"/>
          <a:stretch/>
        </p:blipFill>
        <p:spPr>
          <a:xfrm rot="16200000">
            <a:off x="1295401" y="-838201"/>
            <a:ext cx="6400798" cy="8534400"/>
          </a:xfrm>
          <a:prstGeom prst="rect">
            <a:avLst/>
          </a:prstGeom>
        </p:spPr>
      </p:pic>
    </p:spTree>
    <p:extLst>
      <p:ext uri="{BB962C8B-B14F-4D97-AF65-F5344CB8AC3E}">
        <p14:creationId xmlns:p14="http://schemas.microsoft.com/office/powerpoint/2010/main" val="43205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6258" y="5105399"/>
            <a:ext cx="3905192" cy="1271887"/>
          </a:xfrm>
          <a:prstGeom prst="rect">
            <a:avLst/>
          </a:prstGeom>
          <a:noFill/>
        </p:spPr>
        <p:txBody>
          <a:bodyPr wrap="square" rtlCol="0">
            <a:prstTxWarp prst="textPlain">
              <a:avLst/>
            </a:prstTxWarp>
            <a:spAutoFit/>
          </a:bodyPr>
          <a:lstStyle/>
          <a:p>
            <a:r>
              <a:rPr lang="en-US" dirty="0" smtClean="0">
                <a:solidFill>
                  <a:srgbClr val="FF0000"/>
                </a:solidFill>
                <a:latin typeface="Book Antiqua" pitchFamily="18" charset="0"/>
              </a:rPr>
              <a:t>Rise</a:t>
            </a:r>
            <a:endParaRPr lang="en-US" dirty="0">
              <a:solidFill>
                <a:srgbClr val="FF0000"/>
              </a:solidFill>
              <a:latin typeface="Book Antiqua" pitchFamily="18" charset="0"/>
            </a:endParaRPr>
          </a:p>
        </p:txBody>
      </p:sp>
      <p:sp>
        <p:nvSpPr>
          <p:cNvPr id="4" name="AutoShape 2" descr="C:\Users\Dot Com Computer\Downloads\Improv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344487" y="457200"/>
            <a:ext cx="4151313" cy="1058862"/>
          </a:xfrm>
          <a:prstGeom prst="rect">
            <a:avLst/>
          </a:prstGeom>
          <a:noFill/>
        </p:spPr>
        <p:txBody>
          <a:bodyPr wrap="square" rtlCol="0">
            <a:prstTxWarp prst="textPlain">
              <a:avLst/>
            </a:prstTxWarp>
            <a:spAutoFit/>
          </a:bodyPr>
          <a:lstStyle/>
          <a:p>
            <a:r>
              <a:rPr lang="en-US" dirty="0" smtClean="0">
                <a:solidFill>
                  <a:srgbClr val="00B0F0"/>
                </a:solidFill>
                <a:latin typeface="Book Antiqua" pitchFamily="18" charset="0"/>
              </a:rPr>
              <a:t>Improve</a:t>
            </a:r>
            <a:endParaRPr lang="en-US" dirty="0">
              <a:solidFill>
                <a:srgbClr val="00B0F0"/>
              </a:solidFill>
              <a:latin typeface="Book Antiqua" pitchFamily="18" charset="0"/>
            </a:endParaRPr>
          </a:p>
        </p:txBody>
      </p:sp>
      <p:sp>
        <p:nvSpPr>
          <p:cNvPr id="7" name="TextBox 6"/>
          <p:cNvSpPr txBox="1"/>
          <p:nvPr/>
        </p:nvSpPr>
        <p:spPr>
          <a:xfrm>
            <a:off x="4495800" y="5029200"/>
            <a:ext cx="4392155" cy="1424286"/>
          </a:xfrm>
          <a:prstGeom prst="rect">
            <a:avLst/>
          </a:prstGeom>
          <a:noFill/>
        </p:spPr>
        <p:txBody>
          <a:bodyPr wrap="square" rtlCol="0">
            <a:prstTxWarp prst="textPlain">
              <a:avLst/>
            </a:prstTxWarp>
            <a:spAutoFit/>
          </a:bodyPr>
          <a:lstStyle/>
          <a:p>
            <a:r>
              <a:rPr lang="en-US" dirty="0" smtClean="0">
                <a:solidFill>
                  <a:srgbClr val="00B0F0"/>
                </a:solidFill>
                <a:latin typeface="Book Antiqua" pitchFamily="18" charset="0"/>
              </a:rPr>
              <a:t>Ant.</a:t>
            </a:r>
          </a:p>
          <a:p>
            <a:r>
              <a:rPr lang="en-US" dirty="0" smtClean="0">
                <a:solidFill>
                  <a:srgbClr val="0070C0"/>
                </a:solidFill>
                <a:latin typeface="Book Antiqua" pitchFamily="18" charset="0"/>
              </a:rPr>
              <a:t>Worsen</a:t>
            </a:r>
            <a:endParaRPr lang="en-US" dirty="0">
              <a:solidFill>
                <a:srgbClr val="0070C0"/>
              </a:solidFill>
              <a:latin typeface="Book Antiqua" pitchFamily="18" charset="0"/>
            </a:endParaRPr>
          </a:p>
        </p:txBody>
      </p:sp>
      <p:sp>
        <p:nvSpPr>
          <p:cNvPr id="8" name="TextBox 7"/>
          <p:cNvSpPr txBox="1"/>
          <p:nvPr/>
        </p:nvSpPr>
        <p:spPr>
          <a:xfrm>
            <a:off x="4941345" y="415131"/>
            <a:ext cx="3946610" cy="1143000"/>
          </a:xfrm>
          <a:prstGeom prst="rect">
            <a:avLst/>
          </a:prstGeom>
          <a:noFill/>
        </p:spPr>
        <p:txBody>
          <a:bodyPr wrap="square" rtlCol="0">
            <a:prstTxWarp prst="textPlain">
              <a:avLst/>
            </a:prstTxWarp>
            <a:spAutoFit/>
          </a:bodyPr>
          <a:lstStyle/>
          <a:p>
            <a:r>
              <a:rPr lang="en-US" dirty="0" err="1" smtClean="0">
                <a:solidFill>
                  <a:srgbClr val="00B050"/>
                </a:solidFill>
                <a:latin typeface="Kalpurush" pitchFamily="2" charset="0"/>
                <a:cs typeface="Kalpurush" pitchFamily="2" charset="0"/>
              </a:rPr>
              <a:t>উন্নত</a:t>
            </a:r>
            <a:r>
              <a:rPr lang="en-US" dirty="0" smtClean="0">
                <a:solidFill>
                  <a:srgbClr val="00B050"/>
                </a:solidFill>
                <a:latin typeface="Kalpurush" pitchFamily="2" charset="0"/>
                <a:cs typeface="Kalpurush" pitchFamily="2" charset="0"/>
              </a:rPr>
              <a:t> </a:t>
            </a:r>
            <a:r>
              <a:rPr lang="en-US" dirty="0" err="1" smtClean="0">
                <a:solidFill>
                  <a:srgbClr val="00B050"/>
                </a:solidFill>
                <a:latin typeface="Kalpurush" pitchFamily="2" charset="0"/>
                <a:cs typeface="Kalpurush" pitchFamily="2" charset="0"/>
              </a:rPr>
              <a:t>করা</a:t>
            </a:r>
            <a:endParaRPr lang="en-US" dirty="0">
              <a:solidFill>
                <a:srgbClr val="00B050"/>
              </a:solidFill>
              <a:latin typeface="Kalpurush" pitchFamily="2" charset="0"/>
              <a:cs typeface="Kalpurush" pitchFamily="2" charset="0"/>
            </a:endParaRPr>
          </a:p>
        </p:txBody>
      </p:sp>
      <p:pic>
        <p:nvPicPr>
          <p:cNvPr id="1026" name="Picture 2" descr="Business mentor helps to improve career and holding stairs steps vector illustration. Business mentor helps to improve career and holding stairs steps vector illustration. Mentorship, upskills and self development strategy flat style design business concept. Occupation stock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731" y="1981200"/>
            <a:ext cx="6635228" cy="274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1026"/>
                                        </p:tgtEl>
                                      </p:cBhvr>
                                    </p:animEffect>
                                    <p:anim calcmode="lin" valueType="num">
                                      <p:cBhvr>
                                        <p:cTn id="28"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1026"/>
                                        </p:tgtEl>
                                        <p:attrNameLst>
                                          <p:attrName>ppt_h</p:attrName>
                                        </p:attrNameLst>
                                      </p:cBhvr>
                                      <p:tavLst>
                                        <p:tav tm="0">
                                          <p:val>
                                            <p:strVal val="ppt_h"/>
                                          </p:val>
                                        </p:tav>
                                        <p:tav tm="100000">
                                          <p:val>
                                            <p:strVal val="ppt_h"/>
                                          </p:val>
                                        </p:tav>
                                      </p:tavLst>
                                    </p:anim>
                                    <p:set>
                                      <p:cBhvr>
                                        <p:cTn id="30"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506</TotalTime>
  <Words>270</Words>
  <Application>Microsoft Office PowerPoint</Application>
  <PresentationFormat>On-screen Show (4:3)</PresentationFormat>
  <Paragraphs>74</Paragraphs>
  <Slides>21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Algerian</vt:lpstr>
      <vt:lpstr>Arial</vt:lpstr>
      <vt:lpstr>Arial Black</vt:lpstr>
      <vt:lpstr>Bauhaus 93</vt:lpstr>
      <vt:lpstr>Book Antiqua</vt:lpstr>
      <vt:lpstr>Calibri</vt:lpstr>
      <vt:lpstr>Century Gothic</vt:lpstr>
      <vt:lpstr>Kalpurush</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 Com Computer</dc:creator>
  <cp:lastModifiedBy>LAB-19</cp:lastModifiedBy>
  <cp:revision>46</cp:revision>
  <dcterms:created xsi:type="dcterms:W3CDTF">2023-01-12T15:37:09Z</dcterms:created>
  <dcterms:modified xsi:type="dcterms:W3CDTF">2024-04-27T10:25:25Z</dcterms:modified>
</cp:coreProperties>
</file>