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6" r:id="rId5"/>
    <p:sldId id="267" r:id="rId6"/>
    <p:sldId id="265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BB41-3E3C-41DC-95A1-26614655A5F6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C524-9357-42FE-8D3C-69AD8A19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5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BB41-3E3C-41DC-95A1-26614655A5F6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C524-9357-42FE-8D3C-69AD8A19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0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BB41-3E3C-41DC-95A1-26614655A5F6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C524-9357-42FE-8D3C-69AD8A19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4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BB41-3E3C-41DC-95A1-26614655A5F6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C524-9357-42FE-8D3C-69AD8A19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BB41-3E3C-41DC-95A1-26614655A5F6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C524-9357-42FE-8D3C-69AD8A19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0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BB41-3E3C-41DC-95A1-26614655A5F6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C524-9357-42FE-8D3C-69AD8A19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BB41-3E3C-41DC-95A1-26614655A5F6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C524-9357-42FE-8D3C-69AD8A19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BB41-3E3C-41DC-95A1-26614655A5F6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C524-9357-42FE-8D3C-69AD8A19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0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BB41-3E3C-41DC-95A1-26614655A5F6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C524-9357-42FE-8D3C-69AD8A19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3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BB41-3E3C-41DC-95A1-26614655A5F6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C524-9357-42FE-8D3C-69AD8A19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7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BB41-3E3C-41DC-95A1-26614655A5F6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C524-9357-42FE-8D3C-69AD8A19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BB41-3E3C-41DC-95A1-26614655A5F6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2C524-9357-42FE-8D3C-69AD8A19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4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672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88" y="1182254"/>
            <a:ext cx="11736150" cy="428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13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7" y="581890"/>
            <a:ext cx="112868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বৃত্তস্থ কোণ কাকে বলে?</a:t>
            </a:r>
          </a:p>
          <a:p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বৃত্তের দুইটি জ্যা পরস্পরকে বৃত্তের উপর কোনো বিন্দুতে ছেদ করলে এদের মধ্যবর্তী কোণকে বৃত্তস্থ কোণ বলে।</a:t>
            </a:r>
            <a:endParaRPr lang="en-US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438073" y="2595419"/>
            <a:ext cx="2281382" cy="228138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3"/>
            <a:endCxn id="4" idx="0"/>
          </p:cNvCxnSpPr>
          <p:nvPr/>
        </p:nvCxnSpPr>
        <p:spPr>
          <a:xfrm flipV="1">
            <a:off x="4772174" y="2595419"/>
            <a:ext cx="806590" cy="1947281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0"/>
            <a:endCxn id="4" idx="5"/>
          </p:cNvCxnSpPr>
          <p:nvPr/>
        </p:nvCxnSpPr>
        <p:spPr>
          <a:xfrm>
            <a:off x="5578764" y="2595419"/>
            <a:ext cx="806590" cy="194728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578764" y="2872509"/>
            <a:ext cx="2189018" cy="369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67782" y="2724789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>
                <a:latin typeface="Kalpurush" panose="02000600000000000000" pitchFamily="2" charset="0"/>
                <a:cs typeface="Kalpurush" panose="02000600000000000000" pitchFamily="2" charset="0"/>
              </a:rPr>
              <a:t>বৃত্তস্থ কোণ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094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055" y="279614"/>
            <a:ext cx="1119447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কেন্দ্রস্থ </a:t>
            </a:r>
            <a:r>
              <a:rPr lang="bn-IN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কোণ কাকে বলে?</a:t>
            </a:r>
          </a:p>
          <a:p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একটি কোণের শীর্ষবিন্দু কোনো বৃত্তের কেন্দ্রে অবস্থিত হলে,কোণটিকে ঐ বৃত্তের কেন্দ্রস্থ কোণ বলে এবং কোণটি বৃত্তে যে চাপ খন্ডিত করে সেই চাপের উপর তা দন্ডায়মান বলা হয়।</a:t>
            </a:r>
          </a:p>
        </p:txBody>
      </p:sp>
      <p:sp>
        <p:nvSpPr>
          <p:cNvPr id="4" name="Oval 3"/>
          <p:cNvSpPr/>
          <p:nvPr/>
        </p:nvSpPr>
        <p:spPr>
          <a:xfrm>
            <a:off x="4438073" y="2595419"/>
            <a:ext cx="2281382" cy="228138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3"/>
          </p:cNvCxnSpPr>
          <p:nvPr/>
        </p:nvCxnSpPr>
        <p:spPr>
          <a:xfrm flipV="1">
            <a:off x="4772174" y="3676073"/>
            <a:ext cx="852771" cy="8666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5"/>
          </p:cNvCxnSpPr>
          <p:nvPr/>
        </p:nvCxnSpPr>
        <p:spPr>
          <a:xfrm>
            <a:off x="5624945" y="3676073"/>
            <a:ext cx="760409" cy="8666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624945" y="3943927"/>
            <a:ext cx="251229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20364" y="3759261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>
                <a:latin typeface="Kalpurush" panose="02000600000000000000" pitchFamily="2" charset="0"/>
                <a:cs typeface="Kalpurush" panose="02000600000000000000" pitchFamily="2" charset="0"/>
              </a:rPr>
              <a:t>কেন্দ্রস্থ কোণ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149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7963" y="1366983"/>
            <a:ext cx="80970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বৃত্তস্থ কোণ ও কেন্দ্রস্থ কোণ সম্পর্কিত উপপাদ্যঃ</a:t>
            </a:r>
          </a:p>
          <a:p>
            <a:endParaRPr lang="bn-IN" sz="32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বৃত্তের একই চাপের উপর দন্ডায়মান কেন্দ্রস্থ কোণ বৃত্তস্থ কোণের দ্বিগুণ।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বৃত্তের একই চাপের উপর দন্ডায়মান </a:t>
            </a:r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বৃত্তস্থ কোণগুলো পরস্পর সমান।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অর্ধবৃত্তস্থ কোণ এক সমকোণ।</a:t>
            </a:r>
            <a:endParaRPr lang="bn-IN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168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607127"/>
            <a:ext cx="104925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C00000"/>
                </a:solidFill>
              </a:rPr>
              <a:t>THANK</a:t>
            </a:r>
            <a:r>
              <a:rPr lang="en-US" sz="9600" b="1" dirty="0" smtClean="0">
                <a:solidFill>
                  <a:srgbClr val="C00000"/>
                </a:solidFill>
              </a:rPr>
              <a:t> </a:t>
            </a:r>
            <a:r>
              <a:rPr lang="en-US" sz="16600" b="1" dirty="0" smtClean="0">
                <a:solidFill>
                  <a:srgbClr val="C00000"/>
                </a:solidFill>
              </a:rPr>
              <a:t>YOU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410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48510" y="932873"/>
            <a:ext cx="9171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chemeClr val="accent1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পরিচিতি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30399" y="2299856"/>
            <a:ext cx="82203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accent2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মোঃ শোয়াইব ইসলাম </a:t>
            </a:r>
          </a:p>
          <a:p>
            <a:pPr algn="ctr"/>
            <a:r>
              <a:rPr lang="bn-IN" sz="4000" b="1" dirty="0" smtClean="0">
                <a:solidFill>
                  <a:schemeClr val="accent2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সহকারী শিক্ষক (গণিত)</a:t>
            </a:r>
          </a:p>
          <a:p>
            <a:pPr algn="ctr"/>
            <a:r>
              <a:rPr lang="bn-IN" sz="4000" b="1" dirty="0" smtClean="0">
                <a:solidFill>
                  <a:schemeClr val="accent2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ভেরনবাড়ীয়া আলিম মাদ্রাসা</a:t>
            </a:r>
          </a:p>
          <a:p>
            <a:pPr algn="ctr"/>
            <a:r>
              <a:rPr lang="bn-IN" sz="4000" b="1" dirty="0" smtClean="0">
                <a:solidFill>
                  <a:schemeClr val="accent2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নলছিটি,ঝালকাঠি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05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67855" y="184727"/>
            <a:ext cx="1191490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5400" b="1" dirty="0" smtClean="0">
                <a:solidFill>
                  <a:srgbClr val="FFC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পাঠ পরিচিতি </a:t>
            </a:r>
          </a:p>
          <a:p>
            <a:pPr algn="ctr"/>
            <a:endParaRPr lang="bn-IN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bn-IN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শ্রেণি- দশম</a:t>
            </a:r>
          </a:p>
          <a:p>
            <a:pPr algn="ctr"/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বিষয়- গণিত</a:t>
            </a:r>
          </a:p>
          <a:p>
            <a:pPr algn="ctr"/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অধ্যায়-৮ম</a:t>
            </a:r>
          </a:p>
          <a:p>
            <a:pPr algn="ctr"/>
            <a:r>
              <a:rPr lang="bn-IN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21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2582" y="221673"/>
            <a:ext cx="11499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নিচের </a:t>
            </a:r>
            <a:r>
              <a:rPr lang="bn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ছবিগুলো লক্ষ্য </a:t>
            </a:r>
            <a:r>
              <a:rPr lang="bn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কর</a:t>
            </a:r>
          </a:p>
          <a:p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225965" y="1327128"/>
            <a:ext cx="2521526" cy="244736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ord 2"/>
          <p:cNvSpPr/>
          <p:nvPr/>
        </p:nvSpPr>
        <p:spPr>
          <a:xfrm rot="6617990">
            <a:off x="7629239" y="1662545"/>
            <a:ext cx="2355273" cy="2355273"/>
          </a:xfrm>
          <a:prstGeom prst="chor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e 3"/>
          <p:cNvSpPr/>
          <p:nvPr/>
        </p:nvSpPr>
        <p:spPr>
          <a:xfrm rot="7851470">
            <a:off x="5287818" y="3694545"/>
            <a:ext cx="2336800" cy="23368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006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83127" y="54494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পাঠ শিরোনাম </a:t>
            </a:r>
            <a:endParaRPr lang="en-US" sz="36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96874" y="2142835"/>
            <a:ext cx="2503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66CC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আজকের পাঠ </a:t>
            </a:r>
            <a:endParaRPr lang="en-US" sz="3200" b="1" dirty="0">
              <a:solidFill>
                <a:srgbClr val="66CCFF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41455" y="2937254"/>
            <a:ext cx="2927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00CC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বৃত্তচাপ </a:t>
            </a:r>
            <a:endParaRPr lang="en-US" sz="7200" dirty="0">
              <a:solidFill>
                <a:srgbClr val="00CC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8271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4109" y="591127"/>
            <a:ext cx="115546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শিখনফল</a:t>
            </a:r>
          </a:p>
          <a:p>
            <a:endParaRPr lang="bn-IN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bn-IN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আজকের পাঠ শেষে শিক্ষার্থীরা-</a:t>
            </a:r>
          </a:p>
          <a:p>
            <a:r>
              <a:rPr lang="bn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১। বৃত্তচাপ সম্পর্কে বলতে পারবে।</a:t>
            </a:r>
          </a:p>
          <a:p>
            <a:r>
              <a:rPr lang="bn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২। বৃত্তের অধিচাপ ও উপচাপ সম্পর্কে বলতে পারবে।</a:t>
            </a:r>
          </a:p>
          <a:p>
            <a:r>
              <a:rPr lang="bn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৩। কেন্দ্রস্থ কোণ ও বৃত্তস্থ কোণ সম্পর্কে জানতে পারবে।</a:t>
            </a:r>
          </a:p>
          <a:p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888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0510" y="637310"/>
            <a:ext cx="1102821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বৃত্তচাপ কী?</a:t>
            </a:r>
          </a:p>
          <a:p>
            <a:endParaRPr lang="bn-IN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বৃত্তের যেকোনো দুইটি বিন্দুর মধ্যের পরিধির অংশকে চাপ বা বৃত্তচাপ বলে।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165599" y="2817090"/>
            <a:ext cx="2576945" cy="257694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304146" y="4701308"/>
            <a:ext cx="120072" cy="1477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74691" y="4701308"/>
            <a:ext cx="138545" cy="1477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70036" y="484909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07199" y="484909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9" name="Straight Arrow Connector 8"/>
          <p:cNvCxnSpPr>
            <a:stCxn id="2" idx="7"/>
          </p:cNvCxnSpPr>
          <p:nvPr/>
        </p:nvCxnSpPr>
        <p:spPr>
          <a:xfrm flipV="1">
            <a:off x="6365159" y="3121891"/>
            <a:ext cx="1882914" cy="725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029220" y="5189741"/>
            <a:ext cx="2554792" cy="5736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10200" y="2937225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চাপ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26152" y="5048978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চাপ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699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4" grpId="0"/>
      <p:bldP spid="7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64182" y="1644073"/>
            <a:ext cx="2281382" cy="228138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15856" y="2830915"/>
            <a:ext cx="4064000" cy="803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975928" y="3846946"/>
            <a:ext cx="2253672" cy="92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160656" y="1851892"/>
            <a:ext cx="2253672" cy="92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05092" y="1713407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অধিচাপ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06692" y="3657601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/>
              <a:t> </a:t>
            </a:r>
            <a:r>
              <a:rPr lang="bn-IN" dirty="0" smtClean="0"/>
              <a:t>উপচাপ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6618" y="323273"/>
            <a:ext cx="2085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b="1" dirty="0">
                <a:latin typeface="Kalpurush" panose="02000600000000000000" pitchFamily="2" charset="0"/>
                <a:cs typeface="Kalpurush" panose="02000600000000000000" pitchFamily="2" charset="0"/>
              </a:rPr>
              <a:t>নিচের </a:t>
            </a:r>
            <a:r>
              <a:rPr lang="bn-IN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ছবিটি  </a:t>
            </a:r>
            <a:r>
              <a:rPr lang="bn-IN" b="1" dirty="0">
                <a:latin typeface="Kalpurush" panose="02000600000000000000" pitchFamily="2" charset="0"/>
                <a:cs typeface="Kalpurush" panose="02000600000000000000" pitchFamily="2" charset="0"/>
              </a:rPr>
              <a:t>লক্ষ্য কর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934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/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6" y="452582"/>
            <a:ext cx="53447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অধিচাপ কী? </a:t>
            </a:r>
            <a:endParaRPr lang="bn-IN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dirty="0" smtClean="0">
                <a:latin typeface="Kalpurush" panose="02000600000000000000" pitchFamily="2" charset="0"/>
                <a:cs typeface="Kalpurush" panose="02000600000000000000" pitchFamily="2" charset="0"/>
              </a:rPr>
              <a:t>   </a:t>
            </a:r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বৃত্তের অপেক্ষাকৃত বড় চাপকে অধিচাপ বলে।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417" y="2770909"/>
            <a:ext cx="51667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উপচাপ</a:t>
            </a:r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কী?</a:t>
            </a:r>
          </a:p>
          <a:p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বৃত্তের অপেক্ষাকৃত ছোট চাপকে উপচাপ বলে।</a:t>
            </a:r>
          </a:p>
        </p:txBody>
      </p:sp>
    </p:spTree>
    <p:extLst>
      <p:ext uri="{BB962C8B-B14F-4D97-AF65-F5344CB8AC3E}">
        <p14:creationId xmlns:p14="http://schemas.microsoft.com/office/powerpoint/2010/main" val="3145231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208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Kalpurush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WALTON</cp:lastModifiedBy>
  <cp:revision>39</cp:revision>
  <dcterms:created xsi:type="dcterms:W3CDTF">2024-04-27T13:40:28Z</dcterms:created>
  <dcterms:modified xsi:type="dcterms:W3CDTF">2024-04-27T16:11:13Z</dcterms:modified>
</cp:coreProperties>
</file>