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BE92A-F705-5921-AE1B-883F3E129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13E75-BB9E-69C0-8C48-6BA084FA3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640BB-37A1-BF2B-4D5D-E862A0923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38BC-36C4-4EE3-B570-C62D10F8255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42608-4B1D-861D-CC0D-3DAD21D3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9508A-82E5-7566-9BBE-2F48B8DEF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9848-DEB3-4112-B718-97E6C0831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42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E33B5-BB2A-1E8B-51A8-910CD2C74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AE573-E559-96E6-FB1C-71B523E185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76DE0-D782-AA44-B8C7-7F2525CA7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38BC-36C4-4EE3-B570-C62D10F8255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DCE48-B137-3485-7972-05CE683AC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6AF5-5F75-5AA6-59FA-A9731B654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9848-DEB3-4112-B718-97E6C0831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76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64C7C9-B87D-37B9-0502-6FF9A2387E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2C82F3-7024-1B98-18FA-12003A56E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E4D0F-EEB3-F7E6-B609-D31189549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38BC-36C4-4EE3-B570-C62D10F8255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CF157-26ED-9323-3EC2-5212044D3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22698-C059-E964-E284-54E56987B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9848-DEB3-4112-B718-97E6C0831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9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36F1D-63B3-1417-F70E-550A46163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0BF35-38AC-C74F-B58E-AF6A73597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3A594-A21F-0912-0D76-DE922EB39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38BC-36C4-4EE3-B570-C62D10F8255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5C48D-6A6A-0933-A59A-A8CF21908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3DFCB-20DF-FDA5-9B06-689917AF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9848-DEB3-4112-B718-97E6C0831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A0B0A-B172-1C0A-7851-5A91C1DCC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9293A-9B5A-8857-6232-975277042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8D1A2-D4F0-B1F5-02EC-BE42E6D9D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38BC-36C4-4EE3-B570-C62D10F8255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DA6D4-CECE-6D4B-7CAE-FA67E86F3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D7BC6-988A-E162-DEA0-2DACC088D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9848-DEB3-4112-B718-97E6C0831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99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1E934-3959-27D5-BFDE-B73F0945C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12AA0-D571-DF0A-8A9C-3ECD9D15CA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ED41E0-D4BE-3567-2646-21D660DB68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5B30B-6C93-3E1F-07A8-9C55921D2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38BC-36C4-4EE3-B570-C62D10F8255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F442B0-EC6D-5E25-B0A3-F4D9F15E9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BC0DA9-8988-FF27-115C-9B75CF201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9848-DEB3-4112-B718-97E6C0831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C8B4F-5F43-7E62-119A-8B46A4F0F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D2B37-B73D-57C5-C47B-F603AF632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53026C-5B46-42B7-4B42-972B601EE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98AB36-6F69-B081-8C09-0797497B3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41D5AD-2D04-46D9-3080-09BBA8AFE4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5BEF08-A54E-2200-EF52-090FDEFA6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38BC-36C4-4EE3-B570-C62D10F8255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38C480-4B3D-69BF-583A-A4CA74B34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8A5BD-A987-F08E-FDBF-02672147B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9848-DEB3-4112-B718-97E6C0831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93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B25C0-1898-7178-8572-A14D511A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654485-BE17-40CF-0806-457F8AAD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38BC-36C4-4EE3-B570-C62D10F8255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036612-5544-0C0F-55DB-0D8B29A6E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853CB3-9317-A3B7-C8D7-E39F1AE1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9848-DEB3-4112-B718-97E6C0831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9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FCC417-05D0-930B-ADA1-4C18AEB69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38BC-36C4-4EE3-B570-C62D10F8255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733F73-8AF0-F89D-38F9-4CF5D6DDC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D244F-6CBB-2FCD-BAE7-20BFC10CB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9848-DEB3-4112-B718-97E6C0831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3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F69B4-780C-E3D3-9CB2-35F3035AC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6BE57-6E27-BC43-50C9-D5E2C5213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64D67F-3199-6CE1-E4F6-E76238FBD1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71C1E3-08AC-BF1F-0809-8BC73D1E9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38BC-36C4-4EE3-B570-C62D10F8255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A8D9E-F342-7DCA-88F7-86DE1A551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3A864-3733-A4F3-84F8-4126054AC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9848-DEB3-4112-B718-97E6C0831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3B476-6F12-7746-72D5-AD4E1ECA6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14A1C2-3634-EBC8-733B-58B0E2C65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1392E0-74FD-2AB0-02E4-8959E82E1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1986C0-95DC-4DAF-5187-3E76D77A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38BC-36C4-4EE3-B570-C62D10F8255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43A789-1556-CC7F-7A4F-9582B3F3D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C6D84-FB2C-3302-DE97-C5DBDD571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9848-DEB3-4112-B718-97E6C0831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17DE33-D40C-DC08-9934-1FE004726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CB3BA-8095-2D58-452B-823372F5D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A9DFA-9980-7C33-BB34-C3BA65506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138BC-36C4-4EE3-B570-C62D10F8255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4357C-3866-B883-9393-752692051C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58D9C-2FF1-DDB1-D412-624CB0111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59848-DEB3-4112-B718-97E6C0831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5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F53D6A-667F-D390-EFF1-7660B9772B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4168F4-BCE4-7C90-A8C7-9726FBD5BA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229" y="0"/>
            <a:ext cx="6629400" cy="6629400"/>
          </a:xfrm>
          <a:prstGeom prst="rect">
            <a:avLst/>
          </a:prstGeom>
        </p:spPr>
      </p:pic>
      <p:pic>
        <p:nvPicPr>
          <p:cNvPr id="3" name="mixkit-game-show-suspense-waiting-667">
            <a:hlinkClick r:id="" action="ppaction://media"/>
            <a:extLst>
              <a:ext uri="{FF2B5EF4-FFF2-40B4-BE49-F238E27FC236}">
                <a16:creationId xmlns:a16="http://schemas.microsoft.com/office/drawing/2014/main" id="{C7A1230F-B0F5-9AA8-C47D-EC92C35813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40929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851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0000">
        <p15:prstTrans prst="curtains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F53D6A-667F-D390-EFF1-7660B9772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0FA712-EABA-9219-6707-8D05FC7EA1A8}"/>
              </a:ext>
            </a:extLst>
          </p:cNvPr>
          <p:cNvSpPr txBox="1"/>
          <p:nvPr/>
        </p:nvSpPr>
        <p:spPr>
          <a:xfrm>
            <a:off x="2050956" y="2657343"/>
            <a:ext cx="91943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She is so intelligent </a:t>
            </a:r>
            <a:r>
              <a:rPr lang="en-US" sz="2800" b="1" u="sng" dirty="0">
                <a:solidFill>
                  <a:srgbClr val="FFFF00"/>
                </a:solidFill>
              </a:rPr>
              <a:t>that she can understand it quickly.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7188A3-9463-ECE0-73C0-383650680973}"/>
              </a:ext>
            </a:extLst>
          </p:cNvPr>
          <p:cNvSpPr txBox="1"/>
          <p:nvPr/>
        </p:nvSpPr>
        <p:spPr>
          <a:xfrm>
            <a:off x="2050956" y="3184082"/>
            <a:ext cx="86565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The man is so weak </a:t>
            </a:r>
            <a:r>
              <a:rPr lang="en-US" sz="2800" b="1" u="sng" dirty="0">
                <a:solidFill>
                  <a:srgbClr val="FFFF00"/>
                </a:solidFill>
              </a:rPr>
              <a:t>that he cannot move his body.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396B86-228C-F1F3-E1BD-F5AEA05CC379}"/>
              </a:ext>
            </a:extLst>
          </p:cNvPr>
          <p:cNvSpPr txBox="1"/>
          <p:nvPr/>
        </p:nvSpPr>
        <p:spPr>
          <a:xfrm>
            <a:off x="2050956" y="3697276"/>
            <a:ext cx="100648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The man was so mad that </a:t>
            </a:r>
            <a:r>
              <a:rPr lang="en-US" sz="2800" b="1" u="sng" dirty="0">
                <a:solidFill>
                  <a:srgbClr val="FFFF00"/>
                </a:solidFill>
              </a:rPr>
              <a:t>he could not recognize anybody.</a:t>
            </a:r>
            <a:endParaRPr lang="en-US" sz="1100" b="1" u="sng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73A4E6-B859-F9D7-8791-F6C10DE05539}"/>
              </a:ext>
            </a:extLst>
          </p:cNvPr>
          <p:cNvSpPr txBox="1"/>
          <p:nvPr/>
        </p:nvSpPr>
        <p:spPr>
          <a:xfrm>
            <a:off x="2050956" y="2138615"/>
            <a:ext cx="6293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He is so expert that </a:t>
            </a:r>
            <a:r>
              <a:rPr lang="en-US" sz="2800" b="1" u="sng" dirty="0">
                <a:solidFill>
                  <a:srgbClr val="FFFF00"/>
                </a:solidFill>
              </a:rPr>
              <a:t>he can solve it easily</a:t>
            </a:r>
            <a:r>
              <a:rPr lang="en-US" sz="2800" u="sng" dirty="0">
                <a:solidFill>
                  <a:srgbClr val="FFFF00"/>
                </a:solidFill>
              </a:rPr>
              <a:t>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F8CC0-D28A-1D87-E52D-7E1697C459DC}"/>
              </a:ext>
            </a:extLst>
          </p:cNvPr>
          <p:cNvSpPr txBox="1"/>
          <p:nvPr/>
        </p:nvSpPr>
        <p:spPr>
          <a:xfrm>
            <a:off x="2050956" y="4220496"/>
            <a:ext cx="6184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He is so ill that </a:t>
            </a:r>
            <a:r>
              <a:rPr lang="en-US" sz="2800" b="1" u="sng" dirty="0">
                <a:solidFill>
                  <a:srgbClr val="FFFF00"/>
                </a:solidFill>
                <a:effectLst/>
              </a:rPr>
              <a:t>he can not move an inch.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F557F0-225E-EC01-10C7-5796035188EB}"/>
              </a:ext>
            </a:extLst>
          </p:cNvPr>
          <p:cNvSpPr txBox="1"/>
          <p:nvPr/>
        </p:nvSpPr>
        <p:spPr>
          <a:xfrm>
            <a:off x="2050956" y="4685540"/>
            <a:ext cx="6975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The man was too old that </a:t>
            </a:r>
            <a:r>
              <a:rPr lang="en-US" sz="2800" b="1" u="sng" dirty="0">
                <a:solidFill>
                  <a:srgbClr val="FFFF00"/>
                </a:solidFill>
                <a:effectLst/>
              </a:rPr>
              <a:t>he could not work.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C34949-6EA7-DA59-C668-83C2FA1EE0D4}"/>
              </a:ext>
            </a:extLst>
          </p:cNvPr>
          <p:cNvSpPr txBox="1"/>
          <p:nvPr/>
        </p:nvSpPr>
        <p:spPr>
          <a:xfrm>
            <a:off x="2827111" y="5366521"/>
            <a:ext cx="81089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Note</a:t>
            </a:r>
            <a:r>
              <a:rPr lang="en-US" sz="2400" dirty="0">
                <a:solidFill>
                  <a:srgbClr val="FFFF00"/>
                </a:solidFill>
              </a:rPr>
              <a:t>: </a:t>
            </a:r>
            <a:r>
              <a:rPr lang="as-IN" sz="2400" dirty="0">
                <a:solidFill>
                  <a:srgbClr val="FFFF00"/>
                </a:solidFill>
              </a:rPr>
              <a:t>বাক্যের আগের </a:t>
            </a:r>
            <a:r>
              <a:rPr lang="en-US" sz="2400" dirty="0">
                <a:solidFill>
                  <a:srgbClr val="FFFF00"/>
                </a:solidFill>
              </a:rPr>
              <a:t>Verb </a:t>
            </a:r>
            <a:r>
              <a:rPr lang="as-IN" sz="2400" dirty="0">
                <a:solidFill>
                  <a:srgbClr val="FFFF00"/>
                </a:solidFill>
              </a:rPr>
              <a:t>টি </a:t>
            </a:r>
            <a:r>
              <a:rPr lang="as-IN" sz="2400" b="1" dirty="0">
                <a:solidFill>
                  <a:srgbClr val="FFFF00"/>
                </a:solidFill>
              </a:rPr>
              <a:t>বর্তমানকালের হলে </a:t>
            </a:r>
            <a:r>
              <a:rPr lang="en-US" sz="2400" b="1" dirty="0">
                <a:solidFill>
                  <a:srgbClr val="FFFF00"/>
                </a:solidFill>
              </a:rPr>
              <a:t>can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as-IN" sz="2400" dirty="0">
                <a:solidFill>
                  <a:srgbClr val="FFFF00"/>
                </a:solidFill>
              </a:rPr>
              <a:t>বসবে আর </a:t>
            </a:r>
            <a:r>
              <a:rPr lang="as-IN" sz="2400" b="1" dirty="0">
                <a:solidFill>
                  <a:srgbClr val="FFFF00"/>
                </a:solidFill>
              </a:rPr>
              <a:t>অতীতকালের হলে </a:t>
            </a:r>
            <a:r>
              <a:rPr lang="en-US" sz="2400" b="1" dirty="0">
                <a:solidFill>
                  <a:srgbClr val="FFFF00"/>
                </a:solidFill>
              </a:rPr>
              <a:t>could </a:t>
            </a:r>
            <a:r>
              <a:rPr lang="as-IN" sz="2400" b="1" dirty="0">
                <a:solidFill>
                  <a:srgbClr val="FFFF00"/>
                </a:solidFill>
              </a:rPr>
              <a:t>বসবে</a:t>
            </a:r>
            <a:r>
              <a:rPr lang="as-IN" sz="2400" dirty="0">
                <a:solidFill>
                  <a:srgbClr val="FFFF00"/>
                </a:solidFill>
              </a:rPr>
              <a:t>।</a:t>
            </a:r>
            <a:endParaRPr lang="en-US" sz="2400" dirty="0">
              <a:solidFill>
                <a:srgbClr val="FFFF00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1362BFA-AF2D-CFF4-1EF8-2E18B8E53D01}"/>
              </a:ext>
            </a:extLst>
          </p:cNvPr>
          <p:cNvGrpSpPr/>
          <p:nvPr/>
        </p:nvGrpSpPr>
        <p:grpSpPr>
          <a:xfrm>
            <a:off x="2189239" y="5366521"/>
            <a:ext cx="637872" cy="668998"/>
            <a:chOff x="3771548" y="4532418"/>
            <a:chExt cx="637872" cy="66899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FD24F41-6E71-EFD4-E6C8-D2531A979355}"/>
                </a:ext>
              </a:extLst>
            </p:cNvPr>
            <p:cNvSpPr/>
            <p:nvPr/>
          </p:nvSpPr>
          <p:spPr>
            <a:xfrm>
              <a:off x="3886200" y="4678196"/>
              <a:ext cx="523220" cy="5232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ED6621-D194-5E28-3045-ED43E20E5EE8}"/>
                </a:ext>
              </a:extLst>
            </p:cNvPr>
            <p:cNvSpPr/>
            <p:nvPr/>
          </p:nvSpPr>
          <p:spPr>
            <a:xfrm>
              <a:off x="3771548" y="4532418"/>
              <a:ext cx="523220" cy="5232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FBEDAF0-DC87-EEB7-9F9C-905A12320A4A}"/>
              </a:ext>
            </a:extLst>
          </p:cNvPr>
          <p:cNvSpPr txBox="1"/>
          <p:nvPr/>
        </p:nvSpPr>
        <p:spPr>
          <a:xfrm>
            <a:off x="3383141" y="901327"/>
            <a:ext cx="56429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u="sng" dirty="0">
                <a:solidFill>
                  <a:srgbClr val="FFFF00"/>
                </a:solidFill>
              </a:rPr>
              <a:t>Probable Answer</a:t>
            </a:r>
            <a:endParaRPr lang="en-US" sz="32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5886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000">
        <p15:prstTrans prst="peelOff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8" grpId="0" build="p"/>
      <p:bldP spid="11" grpId="0" build="p"/>
      <p:bldP spid="13" grpId="0" build="p"/>
      <p:bldP spid="15" grpId="0" build="p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F53D6A-667F-D390-EFF1-7660B9772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5D92F7-4568-4A4B-77B1-83F1902C3814}"/>
              </a:ext>
            </a:extLst>
          </p:cNvPr>
          <p:cNvSpPr txBox="1"/>
          <p:nvPr/>
        </p:nvSpPr>
        <p:spPr>
          <a:xfrm>
            <a:off x="2896507" y="1548333"/>
            <a:ext cx="70294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Rule: 03. So that/ In order that (</a:t>
            </a:r>
            <a:r>
              <a:rPr lang="en-US" sz="3200" b="1" dirty="0" err="1">
                <a:solidFill>
                  <a:srgbClr val="FFFF00"/>
                </a:solidFill>
              </a:rPr>
              <a:t>যাতে</a:t>
            </a:r>
            <a:r>
              <a:rPr lang="en-US" sz="32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2510EA-2904-A9E2-CE03-B199A893EE6F}"/>
              </a:ext>
            </a:extLst>
          </p:cNvPr>
          <p:cNvSpPr txBox="1"/>
          <p:nvPr/>
        </p:nvSpPr>
        <p:spPr>
          <a:xfrm>
            <a:off x="2025650" y="2636103"/>
            <a:ext cx="83502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Structure: 1. Subject+ Verb + so that/in order that+ </a:t>
            </a:r>
            <a:r>
              <a:rPr lang="en-US" sz="2400" b="1" u="sng" dirty="0">
                <a:solidFill>
                  <a:srgbClr val="FFFF00"/>
                </a:solidFill>
                <a:effectLst/>
              </a:rPr>
              <a:t>Subject+ can/could+ V1+ Extension.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E99DBF-9655-B363-3774-1F203839C6B5}"/>
              </a:ext>
            </a:extLst>
          </p:cNvPr>
          <p:cNvSpPr txBox="1"/>
          <p:nvPr/>
        </p:nvSpPr>
        <p:spPr>
          <a:xfrm>
            <a:off x="2778174" y="4957176"/>
            <a:ext cx="6184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effectLst/>
              </a:rPr>
              <a:t>We ate so that </a:t>
            </a:r>
            <a:r>
              <a:rPr lang="en-US" sz="2800" b="1" u="sng" dirty="0">
                <a:solidFill>
                  <a:srgbClr val="FFFF00"/>
                </a:solidFill>
              </a:rPr>
              <a:t>we could survive.</a:t>
            </a:r>
            <a:endParaRPr lang="en-US" sz="2800" b="1" dirty="0">
              <a:solidFill>
                <a:srgbClr val="FFFF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C17E519-BED1-F3DD-4DED-C75C296C5A63}"/>
              </a:ext>
            </a:extLst>
          </p:cNvPr>
          <p:cNvGrpSpPr/>
          <p:nvPr/>
        </p:nvGrpSpPr>
        <p:grpSpPr>
          <a:xfrm>
            <a:off x="2182654" y="4951940"/>
            <a:ext cx="532115" cy="437956"/>
            <a:chOff x="3771548" y="4532418"/>
            <a:chExt cx="637872" cy="66899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1C79FD7-3F92-122B-122F-A8C430E6D509}"/>
                </a:ext>
              </a:extLst>
            </p:cNvPr>
            <p:cNvSpPr/>
            <p:nvPr/>
          </p:nvSpPr>
          <p:spPr>
            <a:xfrm>
              <a:off x="3886200" y="4678196"/>
              <a:ext cx="523220" cy="5232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989BBC-149E-83E7-A97C-1EE1EBBD8EBA}"/>
                </a:ext>
              </a:extLst>
            </p:cNvPr>
            <p:cNvSpPr/>
            <p:nvPr/>
          </p:nvSpPr>
          <p:spPr>
            <a:xfrm>
              <a:off x="3771548" y="4532418"/>
              <a:ext cx="523220" cy="5232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29D9E4-E08A-C2B1-EE37-C5E198BB572C}"/>
              </a:ext>
            </a:extLst>
          </p:cNvPr>
          <p:cNvGrpSpPr/>
          <p:nvPr/>
        </p:nvGrpSpPr>
        <p:grpSpPr>
          <a:xfrm>
            <a:off x="2182654" y="5450030"/>
            <a:ext cx="512192" cy="421559"/>
            <a:chOff x="3771548" y="4532418"/>
            <a:chExt cx="637872" cy="66899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E6E7A37-2229-C5D8-C394-0B1F6C115AEA}"/>
                </a:ext>
              </a:extLst>
            </p:cNvPr>
            <p:cNvSpPr/>
            <p:nvPr/>
          </p:nvSpPr>
          <p:spPr>
            <a:xfrm>
              <a:off x="3886200" y="4678196"/>
              <a:ext cx="523220" cy="5232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AF970F2-FB4D-7508-09B7-1D1D9989D9DB}"/>
                </a:ext>
              </a:extLst>
            </p:cNvPr>
            <p:cNvSpPr/>
            <p:nvPr/>
          </p:nvSpPr>
          <p:spPr>
            <a:xfrm>
              <a:off x="3771548" y="4532418"/>
              <a:ext cx="523220" cy="5232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58ACEE2-91E6-B9E9-BE01-4854C9E442F1}"/>
              </a:ext>
            </a:extLst>
          </p:cNvPr>
          <p:cNvSpPr txBox="1"/>
          <p:nvPr/>
        </p:nvSpPr>
        <p:spPr>
          <a:xfrm>
            <a:off x="2778174" y="5400312"/>
            <a:ext cx="78517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effectLst/>
              </a:rPr>
              <a:t>She saved money in order that </a:t>
            </a:r>
            <a:r>
              <a:rPr lang="en-US" sz="2800" b="1" u="sng" dirty="0">
                <a:solidFill>
                  <a:srgbClr val="FFFF00"/>
                </a:solidFill>
                <a:effectLst/>
              </a:rPr>
              <a:t>she could buy a gift.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CE312DC5-184E-D2BF-F739-6DEA2CE9E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3392101"/>
            <a:ext cx="832889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Structure 2: Present Tense → that/so that/in order that → subject +can/will/may + V1 + obj/ext.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Structure 3: Past Tense→ that/so that/in order that → subject + could/would/might + V1 + obj/ext.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3BF408-10DB-BE91-7E81-D61DFF65D3C2}"/>
              </a:ext>
            </a:extLst>
          </p:cNvPr>
          <p:cNvSpPr txBox="1"/>
          <p:nvPr/>
        </p:nvSpPr>
        <p:spPr>
          <a:xfrm>
            <a:off x="2778174" y="5877251"/>
            <a:ext cx="81989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I closed the door so that </a:t>
            </a:r>
            <a:r>
              <a:rPr lang="en-US" sz="2800" b="1" u="sng" dirty="0">
                <a:solidFill>
                  <a:srgbClr val="FFFF00"/>
                </a:solidFill>
              </a:rPr>
              <a:t>he might not enter the room.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FD7EC5C-CD95-D163-22E3-9314024F1F48}"/>
              </a:ext>
            </a:extLst>
          </p:cNvPr>
          <p:cNvGrpSpPr/>
          <p:nvPr/>
        </p:nvGrpSpPr>
        <p:grpSpPr>
          <a:xfrm>
            <a:off x="2182654" y="5958112"/>
            <a:ext cx="516557" cy="425151"/>
            <a:chOff x="3771548" y="4532418"/>
            <a:chExt cx="637872" cy="66899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A558411-6B15-4DAB-DEA8-4C3DD652EA6D}"/>
                </a:ext>
              </a:extLst>
            </p:cNvPr>
            <p:cNvSpPr/>
            <p:nvPr/>
          </p:nvSpPr>
          <p:spPr>
            <a:xfrm>
              <a:off x="3886200" y="4678196"/>
              <a:ext cx="523220" cy="5232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DF75583-52D3-20AF-E208-EB9FC27B0D3A}"/>
                </a:ext>
              </a:extLst>
            </p:cNvPr>
            <p:cNvSpPr/>
            <p:nvPr/>
          </p:nvSpPr>
          <p:spPr>
            <a:xfrm>
              <a:off x="3771548" y="4532418"/>
              <a:ext cx="523220" cy="5232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056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0">
        <p14:prism isContent="1" isInverted="1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6" grpId="0"/>
      <p:bldP spid="19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F53D6A-667F-D390-EFF1-7660B9772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BDFD5E-7FD1-D9D3-CC8F-145E1D8EB058}"/>
              </a:ext>
            </a:extLst>
          </p:cNvPr>
          <p:cNvSpPr txBox="1"/>
          <p:nvPr/>
        </p:nvSpPr>
        <p:spPr>
          <a:xfrm>
            <a:off x="3003550" y="3580884"/>
            <a:ext cx="6184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We ate so that --------------------------------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4AD3F-76AD-4FF4-E664-56E37BD6A2B0}"/>
              </a:ext>
            </a:extLst>
          </p:cNvPr>
          <p:cNvSpPr txBox="1"/>
          <p:nvPr/>
        </p:nvSpPr>
        <p:spPr>
          <a:xfrm>
            <a:off x="3003550" y="3945532"/>
            <a:ext cx="7899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effectLst/>
              </a:rPr>
              <a:t>She saved money in order that ---------------------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BC0178-7FB1-6826-7DFD-A311C1A3ED44}"/>
              </a:ext>
            </a:extLst>
          </p:cNvPr>
          <p:cNvSpPr txBox="1"/>
          <p:nvPr/>
        </p:nvSpPr>
        <p:spPr>
          <a:xfrm>
            <a:off x="3003550" y="3210064"/>
            <a:ext cx="6184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The workers work hard so that ------------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CCFB76-8852-6E0E-2CC9-3B196D047DEC}"/>
              </a:ext>
            </a:extLst>
          </p:cNvPr>
          <p:cNvSpPr txBox="1"/>
          <p:nvPr/>
        </p:nvSpPr>
        <p:spPr>
          <a:xfrm>
            <a:off x="3003550" y="2799140"/>
            <a:ext cx="6184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The farmers sow seeds that  ------------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4A468E-2A90-A480-9A97-B7A9185D4A40}"/>
              </a:ext>
            </a:extLst>
          </p:cNvPr>
          <p:cNvSpPr txBox="1"/>
          <p:nvPr/>
        </p:nvSpPr>
        <p:spPr>
          <a:xfrm>
            <a:off x="3003550" y="4316352"/>
            <a:ext cx="6184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The farmers sow seeds so that -------------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6003FB-3156-9506-ECCB-4ADA3CB8F121}"/>
              </a:ext>
            </a:extLst>
          </p:cNvPr>
          <p:cNvSpPr txBox="1"/>
          <p:nvPr/>
        </p:nvSpPr>
        <p:spPr>
          <a:xfrm>
            <a:off x="2527300" y="1841223"/>
            <a:ext cx="7429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Let ‘s practice the rule( Group Work)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ECD85D-51B4-9331-89D2-9F4033FD33A9}"/>
              </a:ext>
            </a:extLst>
          </p:cNvPr>
          <p:cNvSpPr txBox="1"/>
          <p:nvPr/>
        </p:nvSpPr>
        <p:spPr>
          <a:xfrm>
            <a:off x="3003550" y="4590351"/>
            <a:ext cx="61849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We build house so that </a:t>
            </a:r>
            <a:r>
              <a:rPr lang="en-US" sz="4000" b="1" dirty="0">
                <a:solidFill>
                  <a:srgbClr val="FFFF00"/>
                </a:solidFill>
              </a:rPr>
              <a:t>--------------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579876-DF97-5664-6517-8C2940C1F140}"/>
              </a:ext>
            </a:extLst>
          </p:cNvPr>
          <p:cNvSpPr txBox="1"/>
          <p:nvPr/>
        </p:nvSpPr>
        <p:spPr>
          <a:xfrm>
            <a:off x="3041650" y="5017044"/>
            <a:ext cx="6184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We drink water so that </a:t>
            </a:r>
            <a:r>
              <a:rPr lang="en-US" sz="3600" b="1" dirty="0">
                <a:solidFill>
                  <a:srgbClr val="FFFF00"/>
                </a:solidFill>
              </a:rPr>
              <a:t>------------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465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000">
        <p15:prstTrans prst="prestige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 build="p"/>
      <p:bldP spid="10" grpId="0" build="p"/>
      <p:bldP spid="12" grpId="0" build="p"/>
      <p:bldP spid="14" grpId="0"/>
      <p:bldP spid="16" grpId="0" build="p"/>
      <p:bldP spid="1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F53D6A-667F-D390-EFF1-7660B9772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D73CDE-8938-A465-5E8C-C049AB0976E5}"/>
              </a:ext>
            </a:extLst>
          </p:cNvPr>
          <p:cNvSpPr txBox="1"/>
          <p:nvPr/>
        </p:nvSpPr>
        <p:spPr>
          <a:xfrm>
            <a:off x="2190750" y="3167776"/>
            <a:ext cx="6184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We ate so that </a:t>
            </a:r>
            <a:r>
              <a:rPr lang="en-US" sz="2400" b="1" u="sng" dirty="0">
                <a:solidFill>
                  <a:srgbClr val="FFFF00"/>
                </a:solidFill>
              </a:rPr>
              <a:t>we could survive.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F9DAEA-53E9-F73E-3B43-9AFC9B4E7516}"/>
              </a:ext>
            </a:extLst>
          </p:cNvPr>
          <p:cNvSpPr txBox="1"/>
          <p:nvPr/>
        </p:nvSpPr>
        <p:spPr>
          <a:xfrm>
            <a:off x="2190750" y="3522399"/>
            <a:ext cx="7899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effectLst/>
              </a:rPr>
              <a:t>She saved money in order that </a:t>
            </a:r>
            <a:r>
              <a:rPr lang="en-US" sz="2400" b="1" u="sng" dirty="0">
                <a:solidFill>
                  <a:srgbClr val="FFFF00"/>
                </a:solidFill>
                <a:effectLst/>
              </a:rPr>
              <a:t>she could buy a gift.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EF10DA-8EE5-E468-4C56-8AC1A0E6EA73}"/>
              </a:ext>
            </a:extLst>
          </p:cNvPr>
          <p:cNvSpPr txBox="1"/>
          <p:nvPr/>
        </p:nvSpPr>
        <p:spPr>
          <a:xfrm>
            <a:off x="2190750" y="2806700"/>
            <a:ext cx="7810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The farmers sow seeds that </a:t>
            </a:r>
            <a:r>
              <a:rPr lang="en-US" sz="2400" b="1" u="sng" dirty="0">
                <a:solidFill>
                  <a:srgbClr val="FFFF00"/>
                </a:solidFill>
              </a:rPr>
              <a:t>they may get a harvest</a:t>
            </a:r>
            <a:r>
              <a:rPr lang="en-US" u="sng" dirty="0"/>
              <a:t>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F534A2-2CAF-BBBB-1329-5CA0EB49E22F}"/>
              </a:ext>
            </a:extLst>
          </p:cNvPr>
          <p:cNvSpPr txBox="1"/>
          <p:nvPr/>
        </p:nvSpPr>
        <p:spPr>
          <a:xfrm>
            <a:off x="2190750" y="3909080"/>
            <a:ext cx="102806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The workers work hard so that </a:t>
            </a:r>
            <a:r>
              <a:rPr lang="en-US" sz="2400" b="1" u="sng" dirty="0">
                <a:solidFill>
                  <a:srgbClr val="FFFF00"/>
                </a:solidFill>
              </a:rPr>
              <a:t>they may/can earn a decent salary.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C72D6F-EBB1-4AAC-2542-54F24F6942D0}"/>
              </a:ext>
            </a:extLst>
          </p:cNvPr>
          <p:cNvSpPr txBox="1"/>
          <p:nvPr/>
        </p:nvSpPr>
        <p:spPr>
          <a:xfrm>
            <a:off x="2190750" y="4263703"/>
            <a:ext cx="74485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The farmers sow seeds so that </a:t>
            </a:r>
            <a:r>
              <a:rPr lang="en-US" sz="2400" b="1" u="sng" dirty="0">
                <a:solidFill>
                  <a:srgbClr val="FFFF00"/>
                </a:solidFill>
              </a:rPr>
              <a:t>they may get a harvest.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9BAEA2-A794-5C00-606F-EC3F7AB6C298}"/>
              </a:ext>
            </a:extLst>
          </p:cNvPr>
          <p:cNvSpPr txBox="1"/>
          <p:nvPr/>
        </p:nvSpPr>
        <p:spPr>
          <a:xfrm>
            <a:off x="2822575" y="1421825"/>
            <a:ext cx="61849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u="sng" dirty="0">
                <a:solidFill>
                  <a:srgbClr val="FFFF00"/>
                </a:solidFill>
              </a:rPr>
              <a:t>Probable Answer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3F7952-DF1A-2B64-72F4-247A698AC54A}"/>
              </a:ext>
            </a:extLst>
          </p:cNvPr>
          <p:cNvSpPr txBox="1"/>
          <p:nvPr/>
        </p:nvSpPr>
        <p:spPr>
          <a:xfrm>
            <a:off x="2190750" y="4570941"/>
            <a:ext cx="6184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We build house so that </a:t>
            </a:r>
            <a:r>
              <a:rPr lang="en-US" sz="2400" b="1" u="sng" dirty="0">
                <a:solidFill>
                  <a:srgbClr val="FFFF00"/>
                </a:solidFill>
              </a:rPr>
              <a:t> we may live in.</a:t>
            </a:r>
            <a:endParaRPr lang="en-US" sz="3600" b="1" u="sng" dirty="0">
              <a:solidFill>
                <a:srgbClr val="FF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73E26E-6C1B-D914-0F25-1952803E6DC6}"/>
              </a:ext>
            </a:extLst>
          </p:cNvPr>
          <p:cNvSpPr txBox="1"/>
          <p:nvPr/>
        </p:nvSpPr>
        <p:spPr>
          <a:xfrm>
            <a:off x="2190750" y="5001969"/>
            <a:ext cx="67754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We drink water so that </a:t>
            </a:r>
            <a:r>
              <a:rPr lang="en-US" sz="2400" b="1" u="sng" dirty="0">
                <a:solidFill>
                  <a:srgbClr val="FFFF00"/>
                </a:solidFill>
              </a:rPr>
              <a:t>we can satisfy our </a:t>
            </a:r>
            <a:r>
              <a:rPr lang="en-US" sz="2400" b="1" u="sng" dirty="0" err="1">
                <a:solidFill>
                  <a:srgbClr val="FFFF00"/>
                </a:solidFill>
              </a:rPr>
              <a:t>thrist</a:t>
            </a:r>
            <a:r>
              <a:rPr lang="en-US" sz="2400" u="sng" dirty="0">
                <a:solidFill>
                  <a:srgbClr val="FFFF00"/>
                </a:solidFill>
              </a:rPr>
              <a:t>.</a:t>
            </a:r>
            <a:r>
              <a:rPr lang="en-US" sz="2400" b="1" u="sng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5951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10000">
        <p14:honeycomb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5" grpId="0" build="p"/>
      <p:bldP spid="7" grpId="0" build="p"/>
      <p:bldP spid="10" grpId="0" build="p"/>
      <p:bldP spid="12" grpId="0"/>
      <p:bldP spid="14" grpId="0" build="p"/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F53D6A-667F-D390-EFF1-7660B9772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3B911E-74D1-9056-32D0-E73654CD0156}"/>
              </a:ext>
            </a:extLst>
          </p:cNvPr>
          <p:cNvSpPr txBox="1"/>
          <p:nvPr/>
        </p:nvSpPr>
        <p:spPr>
          <a:xfrm>
            <a:off x="2907730" y="1503180"/>
            <a:ext cx="6801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Rule: 04. Lest/In case </a:t>
            </a:r>
            <a:r>
              <a:rPr lang="en-US" sz="2400" b="1" dirty="0">
                <a:solidFill>
                  <a:srgbClr val="FFFF00"/>
                </a:solidFill>
              </a:rPr>
              <a:t>(</a:t>
            </a:r>
            <a:r>
              <a:rPr lang="en-US" sz="2400" b="1" dirty="0" err="1">
                <a:solidFill>
                  <a:srgbClr val="FFFF00"/>
                </a:solidFill>
              </a:rPr>
              <a:t>যাতে</a:t>
            </a:r>
            <a:r>
              <a:rPr lang="en-US" sz="2400" b="1" dirty="0">
                <a:solidFill>
                  <a:srgbClr val="FFFF00"/>
                </a:solidFill>
              </a:rPr>
              <a:t>.. </a:t>
            </a:r>
            <a:r>
              <a:rPr lang="en-US" sz="2400" b="1" dirty="0" err="1">
                <a:solidFill>
                  <a:srgbClr val="FFFF00"/>
                </a:solidFill>
              </a:rPr>
              <a:t>না</a:t>
            </a:r>
            <a:r>
              <a:rPr lang="en-US" sz="2400" b="1" dirty="0">
                <a:solidFill>
                  <a:srgbClr val="FFFF00"/>
                </a:solidFill>
              </a:rPr>
              <a:t>/ </a:t>
            </a:r>
            <a:r>
              <a:rPr lang="en-US" sz="2400" b="1" dirty="0" err="1">
                <a:solidFill>
                  <a:srgbClr val="FFFF00"/>
                </a:solidFill>
              </a:rPr>
              <a:t>নতুবা</a:t>
            </a:r>
            <a:r>
              <a:rPr lang="en-US" sz="2400" b="1" dirty="0">
                <a:solidFill>
                  <a:srgbClr val="FFFF00"/>
                </a:solidFill>
              </a:rPr>
              <a:t>)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BED359-6D41-579D-2A27-B44C2A2F36F4}"/>
              </a:ext>
            </a:extLst>
          </p:cNvPr>
          <p:cNvSpPr txBox="1"/>
          <p:nvPr/>
        </p:nvSpPr>
        <p:spPr>
          <a:xfrm>
            <a:off x="1936750" y="2210485"/>
            <a:ext cx="8743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Structure:</a:t>
            </a:r>
            <a:r>
              <a:rPr lang="en-US" sz="2400" dirty="0">
                <a:solidFill>
                  <a:srgbClr val="FFFF00"/>
                </a:solidFill>
              </a:rPr>
              <a:t> Any Tense→ Lest→ subject + should/might + V1 + object.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9C0AE9-CF9D-7DF8-9583-602268278BF4}"/>
              </a:ext>
            </a:extLst>
          </p:cNvPr>
          <p:cNvSpPr txBox="1"/>
          <p:nvPr/>
        </p:nvSpPr>
        <p:spPr>
          <a:xfrm>
            <a:off x="3340100" y="2654579"/>
            <a:ext cx="713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অথবা</a:t>
            </a:r>
            <a:r>
              <a:rPr lang="en-US" sz="2400" dirty="0">
                <a:solidFill>
                  <a:srgbClr val="FFFF00"/>
                </a:solidFill>
              </a:rPr>
              <a:t> Sub +</a:t>
            </a:r>
            <a:r>
              <a:rPr lang="en-US" sz="2400" dirty="0" err="1">
                <a:solidFill>
                  <a:srgbClr val="FFFF00"/>
                </a:solidFill>
              </a:rPr>
              <a:t>verb+obj+lest</a:t>
            </a:r>
            <a:r>
              <a:rPr lang="en-US" sz="2400" dirty="0">
                <a:solidFill>
                  <a:srgbClr val="FFFF00"/>
                </a:solidFill>
              </a:rPr>
              <a:t>+ +</a:t>
            </a:r>
            <a:r>
              <a:rPr lang="en-US" sz="2400" dirty="0" err="1">
                <a:solidFill>
                  <a:srgbClr val="FFFF00"/>
                </a:solidFill>
              </a:rPr>
              <a:t>sub+should</a:t>
            </a:r>
            <a:r>
              <a:rPr lang="en-US" sz="2400" dirty="0">
                <a:solidFill>
                  <a:srgbClr val="FFFF00"/>
                </a:solidFill>
              </a:rPr>
              <a:t>/might +v1+obj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6E68B5-53D6-1E53-6670-3B6193A9DBF2}"/>
              </a:ext>
            </a:extLst>
          </p:cNvPr>
          <p:cNvSpPr txBox="1"/>
          <p:nvPr/>
        </p:nvSpPr>
        <p:spPr>
          <a:xfrm>
            <a:off x="2724150" y="3938260"/>
            <a:ext cx="75755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Read attentively </a:t>
            </a:r>
            <a:r>
              <a:rPr lang="en-US" sz="2800" b="1" u="sng" dirty="0">
                <a:solidFill>
                  <a:srgbClr val="FFFF00"/>
                </a:solidFill>
              </a:rPr>
              <a:t>lest You should fail in the exam</a:t>
            </a:r>
            <a:r>
              <a:rPr lang="en-US" sz="4800" b="1" u="sng" dirty="0">
                <a:solidFill>
                  <a:srgbClr val="FFFF00"/>
                </a:solidFill>
              </a:rPr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4477A3-E9C5-9FD8-F260-D5DD767A2CD0}"/>
              </a:ext>
            </a:extLst>
          </p:cNvPr>
          <p:cNvGrpSpPr/>
          <p:nvPr/>
        </p:nvGrpSpPr>
        <p:grpSpPr>
          <a:xfrm>
            <a:off x="2192035" y="4185851"/>
            <a:ext cx="532115" cy="437956"/>
            <a:chOff x="3771548" y="4532418"/>
            <a:chExt cx="637872" cy="66899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DFC4A8C-2B10-0115-668C-1C150F0BE4AC}"/>
                </a:ext>
              </a:extLst>
            </p:cNvPr>
            <p:cNvSpPr/>
            <p:nvPr/>
          </p:nvSpPr>
          <p:spPr>
            <a:xfrm>
              <a:off x="3886200" y="4678196"/>
              <a:ext cx="523220" cy="5232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6B7E51F-ADFB-367F-8CE3-5A93DA028C49}"/>
                </a:ext>
              </a:extLst>
            </p:cNvPr>
            <p:cNvSpPr/>
            <p:nvPr/>
          </p:nvSpPr>
          <p:spPr>
            <a:xfrm>
              <a:off x="3771548" y="4532418"/>
              <a:ext cx="523220" cy="5232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B066F87-6176-4693-83B8-003D93386C01}"/>
              </a:ext>
            </a:extLst>
          </p:cNvPr>
          <p:cNvSpPr txBox="1"/>
          <p:nvPr/>
        </p:nvSpPr>
        <p:spPr>
          <a:xfrm>
            <a:off x="2736850" y="4706540"/>
            <a:ext cx="6184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Walk fast lest </a:t>
            </a:r>
            <a:r>
              <a:rPr lang="en-US" sz="2800" b="1" u="sng" dirty="0">
                <a:solidFill>
                  <a:srgbClr val="FFFF00"/>
                </a:solidFill>
              </a:rPr>
              <a:t>you should miss the train.</a:t>
            </a:r>
            <a:r>
              <a:rPr lang="en-US" sz="2800" b="1" u="sng" dirty="0"/>
              <a:t> </a:t>
            </a:r>
            <a:endParaRPr lang="en-US" sz="4000" b="1" u="sng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2053843-8A56-1220-08AC-0094175D12D8}"/>
              </a:ext>
            </a:extLst>
          </p:cNvPr>
          <p:cNvGrpSpPr/>
          <p:nvPr/>
        </p:nvGrpSpPr>
        <p:grpSpPr>
          <a:xfrm>
            <a:off x="2192035" y="4689057"/>
            <a:ext cx="532115" cy="437956"/>
            <a:chOff x="3771548" y="4532418"/>
            <a:chExt cx="637872" cy="66899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F2EADFA-8A60-9359-605B-F8BB3C0DCC83}"/>
                </a:ext>
              </a:extLst>
            </p:cNvPr>
            <p:cNvSpPr/>
            <p:nvPr/>
          </p:nvSpPr>
          <p:spPr>
            <a:xfrm>
              <a:off x="3886200" y="4678196"/>
              <a:ext cx="523220" cy="5232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10FE1B7-9D32-53A8-7DAE-98F14FDC4C87}"/>
                </a:ext>
              </a:extLst>
            </p:cNvPr>
            <p:cNvSpPr/>
            <p:nvPr/>
          </p:nvSpPr>
          <p:spPr>
            <a:xfrm>
              <a:off x="3771548" y="4532418"/>
              <a:ext cx="523220" cy="5232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37C4779-72B9-A280-59ED-0E99A686952D}"/>
              </a:ext>
            </a:extLst>
          </p:cNvPr>
          <p:cNvSpPr txBox="1"/>
          <p:nvPr/>
        </p:nvSpPr>
        <p:spPr>
          <a:xfrm>
            <a:off x="2799324" y="5252757"/>
            <a:ext cx="8743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We drink pure water lest </a:t>
            </a:r>
            <a:r>
              <a:rPr lang="en-US" sz="2400" b="1" u="sng" dirty="0">
                <a:solidFill>
                  <a:srgbClr val="FFFF00"/>
                </a:solidFill>
              </a:rPr>
              <a:t>we should suffer in the long run.  </a:t>
            </a:r>
            <a:endParaRPr lang="en-US" sz="3200" b="1" u="sng" dirty="0">
              <a:solidFill>
                <a:srgbClr val="FFFF00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ECB5F6B-BD20-B2AB-BD00-A6E26281CDCA}"/>
              </a:ext>
            </a:extLst>
          </p:cNvPr>
          <p:cNvGrpSpPr/>
          <p:nvPr/>
        </p:nvGrpSpPr>
        <p:grpSpPr>
          <a:xfrm>
            <a:off x="2192035" y="5207754"/>
            <a:ext cx="532115" cy="437956"/>
            <a:chOff x="3771548" y="4532418"/>
            <a:chExt cx="637872" cy="66899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04F7104-DA96-2CC8-03A4-3E8BD1FEAC08}"/>
                </a:ext>
              </a:extLst>
            </p:cNvPr>
            <p:cNvSpPr/>
            <p:nvPr/>
          </p:nvSpPr>
          <p:spPr>
            <a:xfrm>
              <a:off x="3886200" y="4678196"/>
              <a:ext cx="523220" cy="5232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EDB4E96-A9B0-8230-6AD3-4669F417C9BB}"/>
                </a:ext>
              </a:extLst>
            </p:cNvPr>
            <p:cNvSpPr/>
            <p:nvPr/>
          </p:nvSpPr>
          <p:spPr>
            <a:xfrm>
              <a:off x="3771548" y="4532418"/>
              <a:ext cx="523220" cy="5232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E0795E9-ADE3-9A98-27EF-0462DD300BFE}"/>
              </a:ext>
            </a:extLst>
          </p:cNvPr>
          <p:cNvSpPr txBox="1"/>
          <p:nvPr/>
        </p:nvSpPr>
        <p:spPr>
          <a:xfrm>
            <a:off x="2799324" y="5641858"/>
            <a:ext cx="71049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Take your umbrella lest you should get wet.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D448E83-D4CA-8308-80E7-068F04E81376}"/>
              </a:ext>
            </a:extLst>
          </p:cNvPr>
          <p:cNvGrpSpPr/>
          <p:nvPr/>
        </p:nvGrpSpPr>
        <p:grpSpPr>
          <a:xfrm>
            <a:off x="2239856" y="5725812"/>
            <a:ext cx="532115" cy="437956"/>
            <a:chOff x="3771548" y="4532418"/>
            <a:chExt cx="637872" cy="66899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887A072-6766-86EB-A91D-DDBD3ACCBE42}"/>
                </a:ext>
              </a:extLst>
            </p:cNvPr>
            <p:cNvSpPr/>
            <p:nvPr/>
          </p:nvSpPr>
          <p:spPr>
            <a:xfrm>
              <a:off x="3886200" y="4678196"/>
              <a:ext cx="523220" cy="5232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AAF82D1-22C2-AA3B-9F6E-71AD1A7CB842}"/>
                </a:ext>
              </a:extLst>
            </p:cNvPr>
            <p:cNvSpPr/>
            <p:nvPr/>
          </p:nvSpPr>
          <p:spPr>
            <a:xfrm>
              <a:off x="3771548" y="4532418"/>
              <a:ext cx="523220" cy="5232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6847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0000">
        <p:checker/>
      </p:transition>
    </mc:Choice>
    <mc:Fallback>
      <p:transition spd="slow" advTm="10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 build="allAtOnce"/>
      <p:bldP spid="15" grpId="0" build="allAtOnce"/>
      <p:bldP spid="20" grpId="0" build="allAtOnce"/>
      <p:bldP spid="2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F53D6A-667F-D390-EFF1-7660B9772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3432F2-F799-E46C-D5F2-928E62BAA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018" y="1359874"/>
            <a:ext cx="7614564" cy="9632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DA8CBC-C576-D944-DDD9-B1FF0F2292B3}"/>
              </a:ext>
            </a:extLst>
          </p:cNvPr>
          <p:cNvSpPr txBox="1"/>
          <p:nvPr/>
        </p:nvSpPr>
        <p:spPr>
          <a:xfrm>
            <a:off x="2990850" y="2583475"/>
            <a:ext cx="6184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They kept watching all night lest ------------------------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E20A76-D5D5-4BF0-6C68-1A6A88DE8073}"/>
              </a:ext>
            </a:extLst>
          </p:cNvPr>
          <p:cNvSpPr txBox="1"/>
          <p:nvPr/>
        </p:nvSpPr>
        <p:spPr>
          <a:xfrm>
            <a:off x="2990850" y="2959745"/>
            <a:ext cx="6184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I’ve bought a chicken in case ----------------------------</a:t>
            </a:r>
            <a:r>
              <a:rPr lang="en-US" u="sng" dirty="0"/>
              <a:t>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0E3623-EC48-42CA-E4D3-7E1DB389B137}"/>
              </a:ext>
            </a:extLst>
          </p:cNvPr>
          <p:cNvSpPr txBox="1"/>
          <p:nvPr/>
        </p:nvSpPr>
        <p:spPr>
          <a:xfrm>
            <a:off x="2990850" y="3250815"/>
            <a:ext cx="6184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I wrote down her address in case ----------------------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AD70FC-975E-CE7F-9C4C-D99B66939B6D}"/>
              </a:ext>
            </a:extLst>
          </p:cNvPr>
          <p:cNvSpPr txBox="1"/>
          <p:nvPr/>
        </p:nvSpPr>
        <p:spPr>
          <a:xfrm>
            <a:off x="2990850" y="3560413"/>
            <a:ext cx="6184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We must take care lest ------------------------------------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AF5702-A541-0D0A-CDFE-7427733FB455}"/>
              </a:ext>
            </a:extLst>
          </p:cNvPr>
          <p:cNvSpPr txBox="1"/>
          <p:nvPr/>
        </p:nvSpPr>
        <p:spPr>
          <a:xfrm>
            <a:off x="2990850" y="3866384"/>
            <a:ext cx="6184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We must take immediate action lest ------------------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932422-25F6-8FED-F4AB-EFD7010ACFC6}"/>
              </a:ext>
            </a:extLst>
          </p:cNvPr>
          <p:cNvSpPr txBox="1"/>
          <p:nvPr/>
        </p:nvSpPr>
        <p:spPr>
          <a:xfrm>
            <a:off x="2990850" y="4165746"/>
            <a:ext cx="6184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Take your umbrella lest -----------------------------------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78389D-AB22-8F36-8244-1F7C645F46EE}"/>
              </a:ext>
            </a:extLst>
          </p:cNvPr>
          <p:cNvSpPr txBox="1"/>
          <p:nvPr/>
        </p:nvSpPr>
        <p:spPr>
          <a:xfrm>
            <a:off x="2990850" y="4396788"/>
            <a:ext cx="6184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He hide in the woods lest --------------------------------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0C94A6-2758-B5E0-34F0-3E60F765FA99}"/>
              </a:ext>
            </a:extLst>
          </p:cNvPr>
          <p:cNvSpPr txBox="1"/>
          <p:nvPr/>
        </p:nvSpPr>
        <p:spPr>
          <a:xfrm>
            <a:off x="2990850" y="4716397"/>
            <a:ext cx="6184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Walk fast lest ------------------------------------------------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285C40-A013-9837-A72F-E7D133D6CF79}"/>
              </a:ext>
            </a:extLst>
          </p:cNvPr>
          <p:cNvSpPr txBox="1"/>
          <p:nvPr/>
        </p:nvSpPr>
        <p:spPr>
          <a:xfrm>
            <a:off x="2990850" y="5054779"/>
            <a:ext cx="6184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Walk carefully lest ------------------------------------------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0E209A-2B26-38B3-09A0-FB24035A2F34}"/>
              </a:ext>
            </a:extLst>
          </p:cNvPr>
          <p:cNvSpPr txBox="1"/>
          <p:nvPr/>
        </p:nvSpPr>
        <p:spPr>
          <a:xfrm>
            <a:off x="2990850" y="5342630"/>
            <a:ext cx="6184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Read attentively lest ---------------------------------------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9D7F6A6-8C16-E011-C55A-0BA6BF502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083" y="2450339"/>
            <a:ext cx="2271252" cy="174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5105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000">
        <p15:prstTrans prst="wind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1" grpId="0"/>
      <p:bldP spid="13" grpId="0"/>
      <p:bldP spid="15" grpId="0"/>
      <p:bldP spid="17" grpId="0"/>
      <p:bldP spid="19" grpId="0"/>
      <p:bldP spid="20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F53D6A-667F-D390-EFF1-7660B9772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1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A84DA6-D335-A505-7910-55BACFFC04C5}"/>
              </a:ext>
            </a:extLst>
          </p:cNvPr>
          <p:cNvSpPr txBox="1"/>
          <p:nvPr/>
        </p:nvSpPr>
        <p:spPr>
          <a:xfrm>
            <a:off x="3244850" y="2163922"/>
            <a:ext cx="6184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They kept watching all night lest </a:t>
            </a:r>
            <a:r>
              <a:rPr lang="en-US" sz="2000" b="1" u="sng" dirty="0">
                <a:solidFill>
                  <a:srgbClr val="FFFF00"/>
                </a:solidFill>
              </a:rPr>
              <a:t>robbers should come.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4A7135-BFD0-BDC1-22BD-3896519A61D1}"/>
              </a:ext>
            </a:extLst>
          </p:cNvPr>
          <p:cNvSpPr txBox="1"/>
          <p:nvPr/>
        </p:nvSpPr>
        <p:spPr>
          <a:xfrm>
            <a:off x="3244850" y="2540261"/>
            <a:ext cx="6184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I’ve bought a chicken in case </a:t>
            </a:r>
            <a:r>
              <a:rPr lang="en-US" sz="2000" b="1" u="sng" dirty="0">
                <a:solidFill>
                  <a:srgbClr val="FFFF00"/>
                </a:solidFill>
              </a:rPr>
              <a:t>Raj should stay for lunch.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BF422F-2718-4F8E-8F9A-7C79746B3CDF}"/>
              </a:ext>
            </a:extLst>
          </p:cNvPr>
          <p:cNvSpPr txBox="1"/>
          <p:nvPr/>
        </p:nvSpPr>
        <p:spPr>
          <a:xfrm>
            <a:off x="3244850" y="2945899"/>
            <a:ext cx="6184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I wrote down her address in case </a:t>
            </a:r>
            <a:r>
              <a:rPr lang="en-US" sz="2000" b="1" u="sng" dirty="0">
                <a:solidFill>
                  <a:srgbClr val="FFFF00"/>
                </a:solidFill>
              </a:rPr>
              <a:t>I should forget it.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D69535-506D-03D3-2C86-E07CDA3CA5F4}"/>
              </a:ext>
            </a:extLst>
          </p:cNvPr>
          <p:cNvSpPr txBox="1"/>
          <p:nvPr/>
        </p:nvSpPr>
        <p:spPr>
          <a:xfrm>
            <a:off x="3244850" y="3371304"/>
            <a:ext cx="6184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We must take care lest </a:t>
            </a:r>
            <a:r>
              <a:rPr lang="en-US" sz="2000" b="1" u="sng" dirty="0">
                <a:solidFill>
                  <a:srgbClr val="FFFF00"/>
                </a:solidFill>
              </a:rPr>
              <a:t>evil thoughts enter our hearts.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EA10D8-AD97-5D0B-28B2-9C4EFBB20CCB}"/>
              </a:ext>
            </a:extLst>
          </p:cNvPr>
          <p:cNvSpPr txBox="1"/>
          <p:nvPr/>
        </p:nvSpPr>
        <p:spPr>
          <a:xfrm>
            <a:off x="3244850" y="3715068"/>
            <a:ext cx="6184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We must take immediate action lest </a:t>
            </a:r>
            <a:r>
              <a:rPr lang="en-US" sz="2000" b="1" u="sng" dirty="0">
                <a:solidFill>
                  <a:srgbClr val="FFFF00"/>
                </a:solidFill>
              </a:rPr>
              <a:t>it grew worse.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C1EDDF-7031-2B6A-7E20-81126D2A8027}"/>
              </a:ext>
            </a:extLst>
          </p:cNvPr>
          <p:cNvSpPr txBox="1"/>
          <p:nvPr/>
        </p:nvSpPr>
        <p:spPr>
          <a:xfrm>
            <a:off x="3244850" y="4057610"/>
            <a:ext cx="6184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Take your umbrella lest </a:t>
            </a:r>
            <a:r>
              <a:rPr lang="en-US" sz="2000" b="1" u="sng" dirty="0">
                <a:solidFill>
                  <a:srgbClr val="FFFF00"/>
                </a:solidFill>
              </a:rPr>
              <a:t>you should get wet.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185601-A5CD-65A0-EE7E-ED1FC73B9EC9}"/>
              </a:ext>
            </a:extLst>
          </p:cNvPr>
          <p:cNvSpPr txBox="1"/>
          <p:nvPr/>
        </p:nvSpPr>
        <p:spPr>
          <a:xfrm>
            <a:off x="3244850" y="4351443"/>
            <a:ext cx="6184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He hide in the woods lest </a:t>
            </a:r>
            <a:r>
              <a:rPr lang="en-US" sz="2000" b="1" u="sng" dirty="0">
                <a:solidFill>
                  <a:srgbClr val="FFFF00"/>
                </a:solidFill>
              </a:rPr>
              <a:t>the soldiers would find him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566B92-C114-1D2E-5218-7A4EDE4A7E97}"/>
              </a:ext>
            </a:extLst>
          </p:cNvPr>
          <p:cNvSpPr txBox="1"/>
          <p:nvPr/>
        </p:nvSpPr>
        <p:spPr>
          <a:xfrm>
            <a:off x="3244850" y="4787763"/>
            <a:ext cx="6184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Walk fast lest </a:t>
            </a:r>
            <a:r>
              <a:rPr lang="en-US" sz="2000" b="1" u="sng" dirty="0">
                <a:solidFill>
                  <a:srgbClr val="FFFF00"/>
                </a:solidFill>
              </a:rPr>
              <a:t>you should miss the train.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06AC90-40FD-4756-41EC-B8698A3FD1A9}"/>
              </a:ext>
            </a:extLst>
          </p:cNvPr>
          <p:cNvSpPr txBox="1"/>
          <p:nvPr/>
        </p:nvSpPr>
        <p:spPr>
          <a:xfrm>
            <a:off x="3244850" y="5081596"/>
            <a:ext cx="6184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Walk carefully lest </a:t>
            </a:r>
            <a:r>
              <a:rPr lang="en-US" sz="2000" b="1" u="sng" dirty="0">
                <a:solidFill>
                  <a:srgbClr val="FFFF00"/>
                </a:solidFill>
              </a:rPr>
              <a:t>you should fall down.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078296-72EE-7E76-AA80-3C1980F87650}"/>
              </a:ext>
            </a:extLst>
          </p:cNvPr>
          <p:cNvSpPr txBox="1"/>
          <p:nvPr/>
        </p:nvSpPr>
        <p:spPr>
          <a:xfrm>
            <a:off x="3244850" y="5281651"/>
            <a:ext cx="4877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</a:rPr>
              <a:t>Read attentively lest You should fail in the exam</a:t>
            </a:r>
            <a:r>
              <a:rPr lang="en-US" sz="36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94DA7F-11BC-54D7-533E-3818969EADE4}"/>
              </a:ext>
            </a:extLst>
          </p:cNvPr>
          <p:cNvSpPr txBox="1"/>
          <p:nvPr/>
        </p:nvSpPr>
        <p:spPr>
          <a:xfrm>
            <a:off x="3484054" y="1008602"/>
            <a:ext cx="64437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u="sng" dirty="0">
                <a:solidFill>
                  <a:srgbClr val="FFFF00"/>
                </a:solidFill>
              </a:rPr>
              <a:t>Probable Answer</a:t>
            </a:r>
          </a:p>
        </p:txBody>
      </p:sp>
    </p:spTree>
    <p:extLst>
      <p:ext uri="{BB962C8B-B14F-4D97-AF65-F5344CB8AC3E}">
        <p14:creationId xmlns:p14="http://schemas.microsoft.com/office/powerpoint/2010/main" val="18916284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000">
        <p15:prstTrans prst="pageCurlDouble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  <p:bldP spid="5" grpId="0" build="p"/>
      <p:bldP spid="6" grpId="0" build="p"/>
      <p:bldP spid="7" grpId="0" build="p"/>
      <p:bldP spid="8" grpId="0" build="p"/>
      <p:bldP spid="10" grpId="0" build="p"/>
      <p:bldP spid="11" grpId="0" build="p"/>
      <p:bldP spid="13" grpId="0" build="p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F53D6A-667F-D390-EFF1-7660B9772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88F0BA-AC6E-C5D3-08B4-1625EEA81823}"/>
              </a:ext>
            </a:extLst>
          </p:cNvPr>
          <p:cNvSpPr txBox="1"/>
          <p:nvPr/>
        </p:nvSpPr>
        <p:spPr>
          <a:xfrm>
            <a:off x="3383631" y="1061208"/>
            <a:ext cx="36149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Home Work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8194" name="Picture 2" descr="Year 5 Homework">
            <a:extLst>
              <a:ext uri="{FF2B5EF4-FFF2-40B4-BE49-F238E27FC236}">
                <a16:creationId xmlns:a16="http://schemas.microsoft.com/office/drawing/2014/main" id="{44FFE7DF-490D-ED3A-F701-C6E3A7933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2" y="561959"/>
            <a:ext cx="2617788" cy="221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BE12E3-AA42-4E14-EBAE-E42DB59364A1}"/>
              </a:ext>
            </a:extLst>
          </p:cNvPr>
          <p:cNvSpPr txBox="1"/>
          <p:nvPr/>
        </p:nvSpPr>
        <p:spPr>
          <a:xfrm>
            <a:off x="1828340" y="3178547"/>
            <a:ext cx="45259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I’ve bought a chicken in case ----------------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E85337-EDA1-6519-91D5-CD40E9103380}"/>
              </a:ext>
            </a:extLst>
          </p:cNvPr>
          <p:cNvSpPr txBox="1"/>
          <p:nvPr/>
        </p:nvSpPr>
        <p:spPr>
          <a:xfrm>
            <a:off x="7248294" y="3825705"/>
            <a:ext cx="46656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I wrote down her address in case ------------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5DF295-6120-D63A-CCEE-583CC99E15CF}"/>
              </a:ext>
            </a:extLst>
          </p:cNvPr>
          <p:cNvSpPr txBox="1"/>
          <p:nvPr/>
        </p:nvSpPr>
        <p:spPr>
          <a:xfrm>
            <a:off x="1804070" y="4086179"/>
            <a:ext cx="48019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We must take immediate action lest ---------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86D3A7-D2B3-96E2-C740-335E070529BD}"/>
              </a:ext>
            </a:extLst>
          </p:cNvPr>
          <p:cNvSpPr txBox="1"/>
          <p:nvPr/>
        </p:nvSpPr>
        <p:spPr>
          <a:xfrm>
            <a:off x="1828340" y="2496594"/>
            <a:ext cx="41490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Take your umbrella lest ------------------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66F2CC-4239-ED45-5D68-46204A99E728}"/>
              </a:ext>
            </a:extLst>
          </p:cNvPr>
          <p:cNvSpPr txBox="1"/>
          <p:nvPr/>
        </p:nvSpPr>
        <p:spPr>
          <a:xfrm>
            <a:off x="7233557" y="4240317"/>
            <a:ext cx="43375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He hide in the woods lest ----------------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66B1AA-F306-80DC-60EE-1A6DF4857180}"/>
              </a:ext>
            </a:extLst>
          </p:cNvPr>
          <p:cNvSpPr txBox="1"/>
          <p:nvPr/>
        </p:nvSpPr>
        <p:spPr>
          <a:xfrm>
            <a:off x="1810421" y="5062518"/>
            <a:ext cx="45259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Walk fast lest ------------------------------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29E206-CCDE-77BC-18B4-5C2C03C5F9A1}"/>
              </a:ext>
            </a:extLst>
          </p:cNvPr>
          <p:cNvSpPr txBox="1"/>
          <p:nvPr/>
        </p:nvSpPr>
        <p:spPr>
          <a:xfrm>
            <a:off x="1770970" y="5361900"/>
            <a:ext cx="41490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Read attentively lest ----------------------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0079E8-C7B7-FC34-3E57-B74270599C26}"/>
              </a:ext>
            </a:extLst>
          </p:cNvPr>
          <p:cNvSpPr txBox="1"/>
          <p:nvPr/>
        </p:nvSpPr>
        <p:spPr>
          <a:xfrm>
            <a:off x="1781393" y="3759549"/>
            <a:ext cx="52172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/>
              </a:rPr>
              <a:t>She saved money in order that -------------------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0F9A87-C26E-1B4F-2B17-61F54983A205}"/>
              </a:ext>
            </a:extLst>
          </p:cNvPr>
          <p:cNvSpPr txBox="1"/>
          <p:nvPr/>
        </p:nvSpPr>
        <p:spPr>
          <a:xfrm>
            <a:off x="7248294" y="4658143"/>
            <a:ext cx="41721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The farmers sow seeds that  ------------</a:t>
            </a:r>
            <a:endParaRPr lang="en-US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6D71B6-BB96-71CF-1658-C123452719EC}"/>
              </a:ext>
            </a:extLst>
          </p:cNvPr>
          <p:cNvSpPr txBox="1"/>
          <p:nvPr/>
        </p:nvSpPr>
        <p:spPr>
          <a:xfrm>
            <a:off x="1810421" y="2903628"/>
            <a:ext cx="46656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We build house so that --------------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4F72C8-06C3-8028-23F0-A6B762080A43}"/>
              </a:ext>
            </a:extLst>
          </p:cNvPr>
          <p:cNvSpPr txBox="1"/>
          <p:nvPr/>
        </p:nvSpPr>
        <p:spPr>
          <a:xfrm>
            <a:off x="1814739" y="4299000"/>
            <a:ext cx="40615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We drink water so that </a:t>
            </a:r>
            <a:r>
              <a:rPr lang="en-US" sz="2800" b="1" dirty="0">
                <a:solidFill>
                  <a:srgbClr val="FFFF00"/>
                </a:solidFill>
              </a:rPr>
              <a:t>------------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00EB1E-05CF-7027-A5FC-8B23DAD59170}"/>
              </a:ext>
            </a:extLst>
          </p:cNvPr>
          <p:cNvSpPr txBox="1"/>
          <p:nvPr/>
        </p:nvSpPr>
        <p:spPr>
          <a:xfrm>
            <a:off x="7248294" y="2975377"/>
            <a:ext cx="3767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The load is too heavy for her………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354D6E-6CA7-A4C7-7FC9-32644C949993}"/>
              </a:ext>
            </a:extLst>
          </p:cNvPr>
          <p:cNvSpPr txBox="1"/>
          <p:nvPr/>
        </p:nvSpPr>
        <p:spPr>
          <a:xfrm>
            <a:off x="7248294" y="3365404"/>
            <a:ext cx="370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He has too much money------------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5D184D-A683-0307-36C3-78206F019A62}"/>
              </a:ext>
            </a:extLst>
          </p:cNvPr>
          <p:cNvSpPr txBox="1"/>
          <p:nvPr/>
        </p:nvSpPr>
        <p:spPr>
          <a:xfrm>
            <a:off x="1810421" y="3457619"/>
            <a:ext cx="3168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She is so intelligent ……………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D68158-49D7-CEF8-FB14-BC3D53D3307F}"/>
              </a:ext>
            </a:extLst>
          </p:cNvPr>
          <p:cNvSpPr txBox="1"/>
          <p:nvPr/>
        </p:nvSpPr>
        <p:spPr>
          <a:xfrm>
            <a:off x="1805584" y="4673216"/>
            <a:ext cx="4431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He is so expert …………………………………….</a:t>
            </a:r>
            <a:endParaRPr lang="en-US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85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000">
        <p15:prstTrans prst="fallOver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  <p:bldP spid="6" grpId="0" build="allAtOnce"/>
      <p:bldP spid="8" grpId="0" build="allAtOnce"/>
      <p:bldP spid="10" grpId="0" build="allAtOnce"/>
      <p:bldP spid="11" grpId="0" build="allAtOnce"/>
      <p:bldP spid="12" grpId="0" build="allAtOnce"/>
      <p:bldP spid="14" grpId="0" build="allAtOnce"/>
      <p:bldP spid="16" grpId="0" build="allAtOnce"/>
      <p:bldP spid="18" grpId="0" build="allAtOnce"/>
      <p:bldP spid="20" grpId="0" build="allAtOnce"/>
      <p:bldP spid="21" grpId="0" build="allAtOnce"/>
      <p:bldP spid="22" grpId="0" build="allAtOnce"/>
      <p:bldP spid="24" grpId="0" build="allAtOnce"/>
      <p:bldP spid="26" grpId="0" build="allAtOnce"/>
      <p:bldP spid="27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F53D6A-667F-D390-EFF1-7660B9772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DF9DF5-4008-C5F1-064A-965812F757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1" b="11866"/>
          <a:stretch/>
        </p:blipFill>
        <p:spPr>
          <a:xfrm>
            <a:off x="347815" y="926383"/>
            <a:ext cx="10509665" cy="500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3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0000">
        <p15:prstTrans prst="curtains"/>
      </p:transition>
    </mc:Choice>
    <mc:Fallback>
      <p:transition spd="slow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F53D6A-667F-D390-EFF1-7660B9772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C57325-0FB1-08BA-741D-F05B9843B581}"/>
              </a:ext>
            </a:extLst>
          </p:cNvPr>
          <p:cNvSpPr txBox="1"/>
          <p:nvPr/>
        </p:nvSpPr>
        <p:spPr>
          <a:xfrm>
            <a:off x="3768431" y="1191492"/>
            <a:ext cx="5480988" cy="6463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TEACHER’S IDENTITY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67249A-CFD1-98D6-FE66-A150263CDB11}"/>
              </a:ext>
            </a:extLst>
          </p:cNvPr>
          <p:cNvSpPr txBox="1"/>
          <p:nvPr/>
        </p:nvSpPr>
        <p:spPr>
          <a:xfrm>
            <a:off x="4244523" y="1791370"/>
            <a:ext cx="45288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Md. Farid Uddin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7BA0EF-E5C0-74D4-D5B3-267E89D5EB0F}"/>
              </a:ext>
            </a:extLst>
          </p:cNvPr>
          <p:cNvSpPr txBox="1"/>
          <p:nvPr/>
        </p:nvSpPr>
        <p:spPr>
          <a:xfrm>
            <a:off x="4927403" y="2303306"/>
            <a:ext cx="3163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Lecturer in English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2A3D98-E60B-762C-6E57-250946E15E3E}"/>
              </a:ext>
            </a:extLst>
          </p:cNvPr>
          <p:cNvSpPr txBox="1"/>
          <p:nvPr/>
        </p:nvSpPr>
        <p:spPr>
          <a:xfrm>
            <a:off x="3555232" y="2700511"/>
            <a:ext cx="5907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Chipatali</a:t>
            </a:r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J.G.M Kamil(M.A) Madrasah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101650-56D1-D947-C861-42D21424A090}"/>
              </a:ext>
            </a:extLst>
          </p:cNvPr>
          <p:cNvSpPr txBox="1"/>
          <p:nvPr/>
        </p:nvSpPr>
        <p:spPr>
          <a:xfrm>
            <a:off x="4615618" y="3042223"/>
            <a:ext cx="3786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Hathazari</a:t>
            </a:r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Chattogram.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3488B39-4AD1-EFE5-ECCA-3D4AD39DEC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270" y="3627659"/>
            <a:ext cx="2415865" cy="285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77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0000">
        <p15:prstTrans prst="origami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5" grpId="0"/>
      <p:bldP spid="16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F53D6A-667F-D390-EFF1-7660B9772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809103" y="3873028"/>
            <a:ext cx="4343400" cy="990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41FE2A-A6E4-2085-8AF9-7DCEF7FB5AD8}"/>
              </a:ext>
            </a:extLst>
          </p:cNvPr>
          <p:cNvSpPr txBox="1"/>
          <p:nvPr/>
        </p:nvSpPr>
        <p:spPr>
          <a:xfrm>
            <a:off x="3477387" y="871383"/>
            <a:ext cx="6061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LESSON DECLARATION</a:t>
            </a:r>
            <a:endParaRPr lang="en-US" sz="2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04000D-B08D-AEE9-7C95-CBB45C27E881}"/>
              </a:ext>
            </a:extLst>
          </p:cNvPr>
          <p:cNvSpPr txBox="1"/>
          <p:nvPr/>
        </p:nvSpPr>
        <p:spPr>
          <a:xfrm>
            <a:off x="3295613" y="1666777"/>
            <a:ext cx="5109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He is too black_________________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9604AD-5022-2585-24A1-F6BF6C9E6D90}"/>
              </a:ext>
            </a:extLst>
          </p:cNvPr>
          <p:cNvSpPr txBox="1"/>
          <p:nvPr/>
        </p:nvSpPr>
        <p:spPr>
          <a:xfrm>
            <a:off x="3295612" y="2175053"/>
            <a:ext cx="5370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She is too weak _________________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7199F3-97B4-81F6-B47A-23ADEA95B930}"/>
              </a:ext>
            </a:extLst>
          </p:cNvPr>
          <p:cNvSpPr txBox="1"/>
          <p:nvPr/>
        </p:nvSpPr>
        <p:spPr>
          <a:xfrm>
            <a:off x="3918380" y="2865388"/>
            <a:ext cx="4124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He is too black </a:t>
            </a:r>
            <a:r>
              <a:rPr lang="en-US" sz="2800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to love.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DC2026-0B00-839A-B431-B1B8E64AE979}"/>
              </a:ext>
            </a:extLst>
          </p:cNvPr>
          <p:cNvSpPr txBox="1"/>
          <p:nvPr/>
        </p:nvSpPr>
        <p:spPr>
          <a:xfrm>
            <a:off x="3772506" y="3309235"/>
            <a:ext cx="4416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She is too weak </a:t>
            </a:r>
            <a:r>
              <a:rPr lang="en-US" sz="2800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to walk.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AB4B8C-97C7-7F1F-44C8-44191FD5C965}"/>
              </a:ext>
            </a:extLst>
          </p:cNvPr>
          <p:cNvSpPr txBox="1"/>
          <p:nvPr/>
        </p:nvSpPr>
        <p:spPr>
          <a:xfrm>
            <a:off x="4287070" y="4028122"/>
            <a:ext cx="3387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What are these?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75411F-1127-424D-6C8C-9EA004195F76}"/>
              </a:ext>
            </a:extLst>
          </p:cNvPr>
          <p:cNvSpPr txBox="1"/>
          <p:nvPr/>
        </p:nvSpPr>
        <p:spPr>
          <a:xfrm>
            <a:off x="2494693" y="4805953"/>
            <a:ext cx="7202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So, today we will discuss about</a:t>
            </a:r>
            <a:endParaRPr lang="en-US" sz="1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C6D99B-7CA8-F2C8-141F-34F2FC0E2DD1}"/>
              </a:ext>
            </a:extLst>
          </p:cNvPr>
          <p:cNvSpPr txBox="1"/>
          <p:nvPr/>
        </p:nvSpPr>
        <p:spPr>
          <a:xfrm>
            <a:off x="2357635" y="5356960"/>
            <a:ext cx="76017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COMPLETING SENTENCES</a:t>
            </a:r>
            <a:endParaRPr lang="en-US" sz="2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4979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10000">
        <p15:prstTrans prst="airplane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1" grpId="0"/>
      <p:bldP spid="12" grpId="0"/>
      <p:bldP spid="1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F53D6A-667F-D390-EFF1-7660B9772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CAC0F8-1446-2FD4-0B41-8D817DA7D776}"/>
              </a:ext>
            </a:extLst>
          </p:cNvPr>
          <p:cNvSpPr txBox="1"/>
          <p:nvPr/>
        </p:nvSpPr>
        <p:spPr>
          <a:xfrm>
            <a:off x="3216729" y="849086"/>
            <a:ext cx="66557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LEARNING OUTCOMES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192892-1CA0-64D6-9445-36C27FB00770}"/>
              </a:ext>
            </a:extLst>
          </p:cNvPr>
          <p:cNvSpPr txBox="1"/>
          <p:nvPr/>
        </p:nvSpPr>
        <p:spPr>
          <a:xfrm>
            <a:off x="3069771" y="2122715"/>
            <a:ext cx="5701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BY THE END OF THE LESSON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1388DF-846D-0546-9BBD-A8BCA412680B}"/>
              </a:ext>
            </a:extLst>
          </p:cNvPr>
          <p:cNvSpPr txBox="1"/>
          <p:nvPr/>
        </p:nvSpPr>
        <p:spPr>
          <a:xfrm>
            <a:off x="2707134" y="3167390"/>
            <a:ext cx="7674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Students will be able to learn the completing rules.</a:t>
            </a:r>
            <a:endParaRPr lang="en-US" sz="1800" dirty="0">
              <a:solidFill>
                <a:srgbClr val="FFFF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7105DAD-6968-8A7C-3FCF-B1647FD18D14}"/>
              </a:ext>
            </a:extLst>
          </p:cNvPr>
          <p:cNvGrpSpPr/>
          <p:nvPr/>
        </p:nvGrpSpPr>
        <p:grpSpPr>
          <a:xfrm>
            <a:off x="2069262" y="3094501"/>
            <a:ext cx="637872" cy="668998"/>
            <a:chOff x="3771548" y="4532418"/>
            <a:chExt cx="637872" cy="66899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924C5AA-5655-491D-24F0-C7686E111B75}"/>
                </a:ext>
              </a:extLst>
            </p:cNvPr>
            <p:cNvSpPr/>
            <p:nvPr/>
          </p:nvSpPr>
          <p:spPr>
            <a:xfrm>
              <a:off x="3886200" y="4678196"/>
              <a:ext cx="523220" cy="5232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D1ABAD8-8355-A44F-6AC0-3D8EC61D1150}"/>
                </a:ext>
              </a:extLst>
            </p:cNvPr>
            <p:cNvSpPr/>
            <p:nvPr/>
          </p:nvSpPr>
          <p:spPr>
            <a:xfrm>
              <a:off x="3771548" y="4532418"/>
              <a:ext cx="523220" cy="5232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AF8C967-C9DD-C281-E179-8420838252E9}"/>
              </a:ext>
            </a:extLst>
          </p:cNvPr>
          <p:cNvGrpSpPr/>
          <p:nvPr/>
        </p:nvGrpSpPr>
        <p:grpSpPr>
          <a:xfrm>
            <a:off x="2069262" y="4270808"/>
            <a:ext cx="637872" cy="668998"/>
            <a:chOff x="3771548" y="4532418"/>
            <a:chExt cx="637872" cy="66899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9723B31-FA5C-3817-7A21-D750D7B078F3}"/>
                </a:ext>
              </a:extLst>
            </p:cNvPr>
            <p:cNvSpPr/>
            <p:nvPr/>
          </p:nvSpPr>
          <p:spPr>
            <a:xfrm>
              <a:off x="3886200" y="4678196"/>
              <a:ext cx="523220" cy="5232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9DAAAD-8012-5958-9538-D14B19AC983D}"/>
                </a:ext>
              </a:extLst>
            </p:cNvPr>
            <p:cNvSpPr/>
            <p:nvPr/>
          </p:nvSpPr>
          <p:spPr>
            <a:xfrm>
              <a:off x="3771548" y="4532418"/>
              <a:ext cx="523220" cy="5232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BDF3FB9-68F8-DE5E-85D6-D6F77A254EE6}"/>
              </a:ext>
            </a:extLst>
          </p:cNvPr>
          <p:cNvSpPr txBox="1"/>
          <p:nvPr/>
        </p:nvSpPr>
        <p:spPr>
          <a:xfrm>
            <a:off x="2821786" y="4352800"/>
            <a:ext cx="7186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Students will be able to complete the sentence.</a:t>
            </a:r>
            <a:endParaRPr lang="en-US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3201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000">
        <p15:prstTrans prst="crush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F53D6A-667F-D390-EFF1-7660B9772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7298" y="3618552"/>
            <a:ext cx="3916591" cy="26110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E8D6FE-8FA1-5DF3-7974-A41775338586}"/>
              </a:ext>
            </a:extLst>
          </p:cNvPr>
          <p:cNvSpPr txBox="1"/>
          <p:nvPr/>
        </p:nvSpPr>
        <p:spPr>
          <a:xfrm>
            <a:off x="4032961" y="383463"/>
            <a:ext cx="55573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/>
              <a:t> </a:t>
            </a:r>
            <a:r>
              <a:rPr lang="en-US" sz="4000" b="1" u="sng" dirty="0">
                <a:solidFill>
                  <a:srgbClr val="FFFF00"/>
                </a:solidFill>
              </a:rPr>
              <a:t>COMPLETING SENTENCE </a:t>
            </a:r>
            <a:endParaRPr lang="en-US" sz="3600" b="1" u="sng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35CD6B-5B4D-AAA1-BF5B-A169BC09BA39}"/>
              </a:ext>
            </a:extLst>
          </p:cNvPr>
          <p:cNvSpPr txBox="1"/>
          <p:nvPr/>
        </p:nvSpPr>
        <p:spPr>
          <a:xfrm>
            <a:off x="2906202" y="1519555"/>
            <a:ext cx="6321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Rule -01 : Too ------to </a:t>
            </a:r>
            <a:r>
              <a:rPr lang="en-US" sz="3200" b="1" dirty="0" err="1">
                <a:solidFill>
                  <a:srgbClr val="FFFF00"/>
                </a:solidFill>
              </a:rPr>
              <a:t>এতই</a:t>
            </a:r>
            <a:r>
              <a:rPr lang="en-US" sz="3200" b="1" dirty="0">
                <a:solidFill>
                  <a:srgbClr val="FFFF00"/>
                </a:solidFill>
              </a:rPr>
              <a:t>-------</a:t>
            </a:r>
            <a:r>
              <a:rPr lang="en-US" sz="3200" b="1" dirty="0" err="1">
                <a:solidFill>
                  <a:srgbClr val="FFFF00"/>
                </a:solidFill>
              </a:rPr>
              <a:t>যে</a:t>
            </a:r>
            <a:r>
              <a:rPr lang="en-US" sz="3200" b="1" dirty="0">
                <a:solidFill>
                  <a:srgbClr val="FFFF00"/>
                </a:solidFill>
              </a:rPr>
              <a:t> 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1778D1-47DF-D24D-9722-E16219F8E971}"/>
              </a:ext>
            </a:extLst>
          </p:cNvPr>
          <p:cNvSpPr txBox="1"/>
          <p:nvPr/>
        </p:nvSpPr>
        <p:spPr>
          <a:xfrm>
            <a:off x="-3567283" y="53340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F00E09-EF9F-CCCD-7298-ED1E80265537}"/>
              </a:ext>
            </a:extLst>
          </p:cNvPr>
          <p:cNvSpPr txBox="1"/>
          <p:nvPr/>
        </p:nvSpPr>
        <p:spPr>
          <a:xfrm>
            <a:off x="2178109" y="2209601"/>
            <a:ext cx="6395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Structure: </a:t>
            </a:r>
            <a:r>
              <a:rPr lang="en-US" sz="2800" dirty="0">
                <a:solidFill>
                  <a:srgbClr val="FFFF00"/>
                </a:solidFill>
              </a:rPr>
              <a:t>Sub +</a:t>
            </a:r>
            <a:r>
              <a:rPr lang="en-US" sz="2800" dirty="0" err="1">
                <a:solidFill>
                  <a:srgbClr val="FFFF00"/>
                </a:solidFill>
              </a:rPr>
              <a:t>a.v+too+adj</a:t>
            </a:r>
            <a:r>
              <a:rPr lang="en-US" sz="2800" dirty="0">
                <a:solidFill>
                  <a:srgbClr val="FFFF00"/>
                </a:solidFill>
              </a:rPr>
              <a:t>+ to +</a:t>
            </a:r>
            <a:r>
              <a:rPr lang="en-US" sz="2800" dirty="0" err="1">
                <a:solidFill>
                  <a:srgbClr val="FFFF00"/>
                </a:solidFill>
              </a:rPr>
              <a:t>verb+obj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1EB413-0FCF-A9DC-653F-8C19BC7A31F6}"/>
              </a:ext>
            </a:extLst>
          </p:cNvPr>
          <p:cNvSpPr txBox="1"/>
          <p:nvPr/>
        </p:nvSpPr>
        <p:spPr>
          <a:xfrm>
            <a:off x="5206547" y="4058198"/>
            <a:ext cx="5553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She is too weak </a:t>
            </a:r>
            <a:r>
              <a:rPr lang="en-US" sz="4000" b="1" u="sng" dirty="0">
                <a:solidFill>
                  <a:srgbClr val="FFFF00"/>
                </a:solidFill>
              </a:rPr>
              <a:t>to speak.</a:t>
            </a:r>
            <a:endParaRPr lang="en-US" sz="2400" b="1" u="sng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49CD0C-FE47-F13C-CC8F-130381563C56}"/>
              </a:ext>
            </a:extLst>
          </p:cNvPr>
          <p:cNvSpPr txBox="1"/>
          <p:nvPr/>
        </p:nvSpPr>
        <p:spPr>
          <a:xfrm>
            <a:off x="2159761" y="2636554"/>
            <a:ext cx="85428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Structure 2: Subject + verb+ too+ adjective→ for</a:t>
            </a:r>
          </a:p>
          <a:p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ব্যাক্তি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বাচক</a:t>
            </a:r>
            <a:r>
              <a:rPr lang="en-US" sz="2800" dirty="0">
                <a:solidFill>
                  <a:srgbClr val="FFFF00"/>
                </a:solidFill>
              </a:rPr>
              <a:t> subject </a:t>
            </a:r>
            <a:r>
              <a:rPr lang="en-US" sz="2800" dirty="0" err="1">
                <a:solidFill>
                  <a:srgbClr val="FFFF00"/>
                </a:solidFill>
              </a:rPr>
              <a:t>এর</a:t>
            </a:r>
            <a:r>
              <a:rPr lang="en-US" sz="2800" dirty="0">
                <a:solidFill>
                  <a:srgbClr val="FFFF00"/>
                </a:solidFill>
              </a:rPr>
              <a:t> objective form+ to+ V1+ obj/ext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E774B8-D93B-FB82-4A22-85C10C9AEE4D}"/>
              </a:ext>
            </a:extLst>
          </p:cNvPr>
          <p:cNvSpPr txBox="1"/>
          <p:nvPr/>
        </p:nvSpPr>
        <p:spPr>
          <a:xfrm>
            <a:off x="5173889" y="5190079"/>
            <a:ext cx="63713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At times it creates too many problems for</a:t>
            </a:r>
          </a:p>
          <a:p>
            <a:r>
              <a:rPr lang="en-US" sz="2800" b="1" dirty="0">
                <a:solidFill>
                  <a:srgbClr val="FFFF00"/>
                </a:solidFill>
              </a:rPr>
              <a:t> me </a:t>
            </a:r>
            <a:r>
              <a:rPr lang="en-US" sz="2800" b="1" u="sng" dirty="0">
                <a:solidFill>
                  <a:srgbClr val="FFFF00"/>
                </a:solidFill>
              </a:rPr>
              <a:t>to solve.</a:t>
            </a:r>
          </a:p>
        </p:txBody>
      </p:sp>
    </p:spTree>
    <p:extLst>
      <p:ext uri="{BB962C8B-B14F-4D97-AF65-F5344CB8AC3E}">
        <p14:creationId xmlns:p14="http://schemas.microsoft.com/office/powerpoint/2010/main" val="2791112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vortex dir="r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4" grpId="0"/>
      <p:bldP spid="5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F53D6A-667F-D390-EFF1-7660B9772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5DEB2A-33E5-15ED-E5D4-D56186FD329D}"/>
              </a:ext>
            </a:extLst>
          </p:cNvPr>
          <p:cNvSpPr txBox="1"/>
          <p:nvPr/>
        </p:nvSpPr>
        <p:spPr>
          <a:xfrm>
            <a:off x="2941185" y="1484506"/>
            <a:ext cx="6691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Let ‘s practice the rule( individual)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D75BA1-2BDF-3406-F40D-9400D687A31D}"/>
              </a:ext>
            </a:extLst>
          </p:cNvPr>
          <p:cNvSpPr txBox="1"/>
          <p:nvPr/>
        </p:nvSpPr>
        <p:spPr>
          <a:xfrm>
            <a:off x="2337482" y="3044279"/>
            <a:ext cx="56422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She is too fat--------------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A8C9C8-BAD0-9F6E-A80E-FF0F95A87223}"/>
              </a:ext>
            </a:extLst>
          </p:cNvPr>
          <p:cNvSpPr txBox="1"/>
          <p:nvPr/>
        </p:nvSpPr>
        <p:spPr>
          <a:xfrm>
            <a:off x="2337482" y="3697775"/>
            <a:ext cx="80152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The sum is too hard for me---------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0C21DC-A68F-62F9-E1BD-50D1DFCFED47}"/>
              </a:ext>
            </a:extLst>
          </p:cNvPr>
          <p:cNvSpPr txBox="1"/>
          <p:nvPr/>
        </p:nvSpPr>
        <p:spPr>
          <a:xfrm>
            <a:off x="2337482" y="4351271"/>
            <a:ext cx="81111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The load is too heavy for her………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0CDAB-C188-8468-7146-5EA40CCB27DD}"/>
              </a:ext>
            </a:extLst>
          </p:cNvPr>
          <p:cNvSpPr txBox="1"/>
          <p:nvPr/>
        </p:nvSpPr>
        <p:spPr>
          <a:xfrm>
            <a:off x="2337482" y="4871787"/>
            <a:ext cx="66372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Rana is too strong</a:t>
            </a:r>
            <a:r>
              <a:rPr lang="en-US" sz="4000" b="1" dirty="0">
                <a:solidFill>
                  <a:srgbClr val="FFFF00"/>
                </a:solidFill>
              </a:rPr>
              <a:t>-</a:t>
            </a:r>
            <a:r>
              <a:rPr lang="en-US" sz="4400" b="1" dirty="0">
                <a:solidFill>
                  <a:srgbClr val="FFFF00"/>
                </a:solidFill>
              </a:rPr>
              <a:t>------------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32027B-24B4-D4D1-5F8D-B8EFE6A03561}"/>
              </a:ext>
            </a:extLst>
          </p:cNvPr>
          <p:cNvSpPr txBox="1"/>
          <p:nvPr/>
        </p:nvSpPr>
        <p:spPr>
          <a:xfrm>
            <a:off x="2337482" y="5407109"/>
            <a:ext cx="79276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He has too much money------------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BEC116-6D3D-E082-C3E4-774628CEA8E2}"/>
              </a:ext>
            </a:extLst>
          </p:cNvPr>
          <p:cNvSpPr txBox="1"/>
          <p:nvPr/>
        </p:nvSpPr>
        <p:spPr>
          <a:xfrm>
            <a:off x="2337482" y="5906214"/>
            <a:ext cx="97600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It is too interesting a matter for us---------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A fat woman sitting on top of a blue ball on a beach Image &amp; Design ID  0000208335 - SmileTemplates.com">
            <a:extLst>
              <a:ext uri="{FF2B5EF4-FFF2-40B4-BE49-F238E27FC236}">
                <a16:creationId xmlns:a16="http://schemas.microsoft.com/office/drawing/2014/main" id="{6643B30C-AC91-CC31-015B-F875DA1A6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732" y="2054341"/>
            <a:ext cx="2519413" cy="189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185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14:doors dir="vert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F53D6A-667F-D390-EFF1-7660B9772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3E92B0-0533-9252-8B02-6A52B81D7304}"/>
              </a:ext>
            </a:extLst>
          </p:cNvPr>
          <p:cNvSpPr txBox="1"/>
          <p:nvPr/>
        </p:nvSpPr>
        <p:spPr>
          <a:xfrm>
            <a:off x="2404611" y="3069679"/>
            <a:ext cx="43515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She is too fat </a:t>
            </a:r>
            <a:r>
              <a:rPr lang="en-US" sz="4400" b="1" u="sng" dirty="0">
                <a:solidFill>
                  <a:srgbClr val="FFFF00"/>
                </a:solidFill>
              </a:rPr>
              <a:t>to run.</a:t>
            </a:r>
            <a:endParaRPr lang="en-US" sz="3600" b="1" u="sng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AC4E7E-5363-BD74-B210-EC08A088452B}"/>
              </a:ext>
            </a:extLst>
          </p:cNvPr>
          <p:cNvSpPr txBox="1"/>
          <p:nvPr/>
        </p:nvSpPr>
        <p:spPr>
          <a:xfrm>
            <a:off x="2404611" y="3552853"/>
            <a:ext cx="74071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The sum is too hard for me </a:t>
            </a:r>
            <a:r>
              <a:rPr lang="en-US" sz="4400" b="1" u="sng" dirty="0">
                <a:solidFill>
                  <a:srgbClr val="FFFF00"/>
                </a:solidFill>
              </a:rPr>
              <a:t>to solve.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4C1AC5-70BF-6E8D-ED46-57300F7C6F8F}"/>
              </a:ext>
            </a:extLst>
          </p:cNvPr>
          <p:cNvSpPr txBox="1"/>
          <p:nvPr/>
        </p:nvSpPr>
        <p:spPr>
          <a:xfrm>
            <a:off x="2404611" y="4051331"/>
            <a:ext cx="76697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The load is too heavy for her</a:t>
            </a:r>
            <a:r>
              <a:rPr lang="en-US" sz="3600" b="1" u="sng" dirty="0">
                <a:solidFill>
                  <a:srgbClr val="FFFF00"/>
                </a:solidFill>
              </a:rPr>
              <a:t> </a:t>
            </a:r>
            <a:r>
              <a:rPr lang="en-US" sz="4400" b="1" u="sng" dirty="0">
                <a:solidFill>
                  <a:srgbClr val="FFFF00"/>
                </a:solidFill>
              </a:rPr>
              <a:t>to carry.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4F63B5-3692-3088-9BA6-C03EBBF9D37B}"/>
              </a:ext>
            </a:extLst>
          </p:cNvPr>
          <p:cNvSpPr txBox="1"/>
          <p:nvPr/>
        </p:nvSpPr>
        <p:spPr>
          <a:xfrm>
            <a:off x="2404611" y="4571847"/>
            <a:ext cx="7318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Rana is too strong </a:t>
            </a:r>
            <a:r>
              <a:rPr lang="en-US" sz="3600" b="1" u="sng" dirty="0">
                <a:solidFill>
                  <a:srgbClr val="FFFF00"/>
                </a:solidFill>
              </a:rPr>
              <a:t>to defeat anybody.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CD83D8-B999-5801-22D3-73F45F490B2D}"/>
              </a:ext>
            </a:extLst>
          </p:cNvPr>
          <p:cNvSpPr txBox="1"/>
          <p:nvPr/>
        </p:nvSpPr>
        <p:spPr>
          <a:xfrm>
            <a:off x="2404611" y="5107169"/>
            <a:ext cx="9440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He has too much money </a:t>
            </a:r>
            <a:r>
              <a:rPr lang="en-US" sz="2800" b="1" u="sng" dirty="0">
                <a:solidFill>
                  <a:srgbClr val="FFFF00"/>
                </a:solidFill>
              </a:rPr>
              <a:t>to purchase anything anytime</a:t>
            </a:r>
            <a:r>
              <a:rPr lang="en-US" sz="2400" u="sng" dirty="0">
                <a:solidFill>
                  <a:srgbClr val="FFFF00"/>
                </a:solidFill>
              </a:rPr>
              <a:t>.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A48F59-6618-E6AC-523C-5D74A330C237}"/>
              </a:ext>
            </a:extLst>
          </p:cNvPr>
          <p:cNvSpPr txBox="1"/>
          <p:nvPr/>
        </p:nvSpPr>
        <p:spPr>
          <a:xfrm>
            <a:off x="2404611" y="5606274"/>
            <a:ext cx="8353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It is too interesting a matter for us </a:t>
            </a:r>
            <a:r>
              <a:rPr lang="en-US" sz="3600" u="sng" dirty="0">
                <a:solidFill>
                  <a:srgbClr val="FFFF00"/>
                </a:solidFill>
              </a:rPr>
              <a:t>to enjoy</a:t>
            </a:r>
            <a:endParaRPr lang="en-US" sz="3600" b="1" u="sng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094860-C1CF-DC2C-16BB-536804EED55E}"/>
              </a:ext>
            </a:extLst>
          </p:cNvPr>
          <p:cNvSpPr txBox="1"/>
          <p:nvPr/>
        </p:nvSpPr>
        <p:spPr>
          <a:xfrm>
            <a:off x="2226266" y="1555354"/>
            <a:ext cx="74560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u="sng" dirty="0">
                <a:solidFill>
                  <a:srgbClr val="FFFF00"/>
                </a:solidFill>
              </a:rPr>
              <a:t>Probable Answer</a:t>
            </a:r>
            <a:endParaRPr lang="en-US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31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0000">
        <p14:shred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F53D6A-667F-D390-EFF1-7660B9772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698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6C07DA-F2A4-0E2A-5DA4-1E99E9399814}"/>
              </a:ext>
            </a:extLst>
          </p:cNvPr>
          <p:cNvSpPr txBox="1"/>
          <p:nvPr/>
        </p:nvSpPr>
        <p:spPr>
          <a:xfrm>
            <a:off x="3345911" y="1255693"/>
            <a:ext cx="6645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Rule -02: So ------that (</a:t>
            </a:r>
            <a:r>
              <a:rPr lang="en-US" sz="3200" b="1" dirty="0" err="1">
                <a:solidFill>
                  <a:srgbClr val="FFFF00"/>
                </a:solidFill>
              </a:rPr>
              <a:t>এতই</a:t>
            </a:r>
            <a:r>
              <a:rPr lang="en-US" sz="3200" b="1" dirty="0">
                <a:solidFill>
                  <a:srgbClr val="FFFF00"/>
                </a:solidFill>
              </a:rPr>
              <a:t>-------</a:t>
            </a:r>
            <a:r>
              <a:rPr lang="en-US" sz="3200" b="1" dirty="0" err="1">
                <a:solidFill>
                  <a:srgbClr val="FFFF00"/>
                </a:solidFill>
              </a:rPr>
              <a:t>যে</a:t>
            </a:r>
            <a:r>
              <a:rPr lang="en-US" sz="3200" b="1" dirty="0">
                <a:solidFill>
                  <a:srgbClr val="FFFF00"/>
                </a:solidFill>
              </a:rPr>
              <a:t> )</a:t>
            </a:r>
            <a:r>
              <a:rPr lang="en-US" sz="18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F7B5FE-E9A9-F98E-878D-B2D28ED99364}"/>
              </a:ext>
            </a:extLst>
          </p:cNvPr>
          <p:cNvSpPr txBox="1"/>
          <p:nvPr/>
        </p:nvSpPr>
        <p:spPr>
          <a:xfrm>
            <a:off x="1657160" y="2358565"/>
            <a:ext cx="9605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Structure : Sub +</a:t>
            </a:r>
            <a:r>
              <a:rPr lang="en-US" sz="2800" b="1" dirty="0" err="1">
                <a:solidFill>
                  <a:srgbClr val="FFFF00"/>
                </a:solidFill>
              </a:rPr>
              <a:t>a.v+so+adj</a:t>
            </a:r>
            <a:r>
              <a:rPr lang="en-US" sz="2800" b="1" dirty="0">
                <a:solidFill>
                  <a:srgbClr val="FFFF00"/>
                </a:solidFill>
              </a:rPr>
              <a:t>+ </a:t>
            </a:r>
            <a:r>
              <a:rPr lang="en-US" sz="2800" b="1" dirty="0" err="1">
                <a:solidFill>
                  <a:srgbClr val="FFFF00"/>
                </a:solidFill>
              </a:rPr>
              <a:t>that+sub+can</a:t>
            </a:r>
            <a:r>
              <a:rPr lang="en-US" sz="2800" b="1" dirty="0">
                <a:solidFill>
                  <a:srgbClr val="FFFF00"/>
                </a:solidFill>
              </a:rPr>
              <a:t>/</a:t>
            </a:r>
            <a:r>
              <a:rPr lang="en-US" sz="2800" b="1" dirty="0" err="1">
                <a:solidFill>
                  <a:srgbClr val="FFFF00"/>
                </a:solidFill>
              </a:rPr>
              <a:t>could+not</a:t>
            </a:r>
            <a:r>
              <a:rPr lang="en-US" sz="2800" b="1" dirty="0">
                <a:solidFill>
                  <a:srgbClr val="FFFF00"/>
                </a:solidFill>
              </a:rPr>
              <a:t> +v1+obj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3DC0D7-4216-F758-7045-396DAE3C00BA}"/>
              </a:ext>
            </a:extLst>
          </p:cNvPr>
          <p:cNvSpPr txBox="1"/>
          <p:nvPr/>
        </p:nvSpPr>
        <p:spPr>
          <a:xfrm>
            <a:off x="1840103" y="3611775"/>
            <a:ext cx="7598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He is so old  </a:t>
            </a:r>
            <a:r>
              <a:rPr lang="en-US" sz="3200" b="1" u="sng" dirty="0">
                <a:solidFill>
                  <a:srgbClr val="FFFF00"/>
                </a:solidFill>
              </a:rPr>
              <a:t>that he can not carry the load</a:t>
            </a:r>
            <a:r>
              <a:rPr lang="en-US" sz="4800" b="1" u="sng" dirty="0">
                <a:solidFill>
                  <a:srgbClr val="FFFF00"/>
                </a:solidFill>
              </a:rPr>
              <a:t>.</a:t>
            </a:r>
            <a:r>
              <a:rPr lang="en-US" sz="3200" b="1" u="sng" dirty="0">
                <a:solidFill>
                  <a:srgbClr val="FFFF00"/>
                </a:solidFill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7738D95-C836-0749-7067-8C8888E7B4E6}"/>
              </a:ext>
            </a:extLst>
          </p:cNvPr>
          <p:cNvGrpSpPr/>
          <p:nvPr/>
        </p:nvGrpSpPr>
        <p:grpSpPr>
          <a:xfrm>
            <a:off x="1202231" y="3864533"/>
            <a:ext cx="637872" cy="668998"/>
            <a:chOff x="3771548" y="4532418"/>
            <a:chExt cx="637872" cy="66899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3498AC1-C778-08E0-D67D-57BAEB9384C2}"/>
                </a:ext>
              </a:extLst>
            </p:cNvPr>
            <p:cNvSpPr/>
            <p:nvPr/>
          </p:nvSpPr>
          <p:spPr>
            <a:xfrm>
              <a:off x="3886200" y="4678196"/>
              <a:ext cx="523220" cy="5232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882EE3-4DF5-EA4F-59ED-9799F0A220D9}"/>
                </a:ext>
              </a:extLst>
            </p:cNvPr>
            <p:cNvSpPr/>
            <p:nvPr/>
          </p:nvSpPr>
          <p:spPr>
            <a:xfrm>
              <a:off x="3771548" y="4532418"/>
              <a:ext cx="523220" cy="5232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0E7D58C-BC37-51E3-961D-5940647C272C}"/>
              </a:ext>
            </a:extLst>
          </p:cNvPr>
          <p:cNvGrpSpPr/>
          <p:nvPr/>
        </p:nvGrpSpPr>
        <p:grpSpPr>
          <a:xfrm>
            <a:off x="1202231" y="4762604"/>
            <a:ext cx="637872" cy="668998"/>
            <a:chOff x="3771548" y="4532418"/>
            <a:chExt cx="637872" cy="6689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5C2FE98-ADF5-571A-FDC4-FB5935B5EC50}"/>
                </a:ext>
              </a:extLst>
            </p:cNvPr>
            <p:cNvSpPr/>
            <p:nvPr/>
          </p:nvSpPr>
          <p:spPr>
            <a:xfrm>
              <a:off x="3886200" y="4678196"/>
              <a:ext cx="523220" cy="5232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4C01B51-7812-6A20-85D2-758D3439CCDE}"/>
                </a:ext>
              </a:extLst>
            </p:cNvPr>
            <p:cNvSpPr/>
            <p:nvPr/>
          </p:nvSpPr>
          <p:spPr>
            <a:xfrm>
              <a:off x="3771548" y="4532418"/>
              <a:ext cx="523220" cy="5232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3B502B5-FA85-94DC-CC39-3B3F3FDB2DA3}"/>
              </a:ext>
            </a:extLst>
          </p:cNvPr>
          <p:cNvSpPr txBox="1"/>
          <p:nvPr/>
        </p:nvSpPr>
        <p:spPr>
          <a:xfrm>
            <a:off x="1840103" y="4864137"/>
            <a:ext cx="83434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FF00"/>
                </a:solidFill>
              </a:rPr>
              <a:t>Their throats were so dry </a:t>
            </a:r>
            <a:r>
              <a:rPr lang="en-US" sz="3000" b="1" u="sng" dirty="0">
                <a:solidFill>
                  <a:srgbClr val="FFFF00"/>
                </a:solidFill>
              </a:rPr>
              <a:t>that they couldn’t speak. </a:t>
            </a:r>
          </a:p>
        </p:txBody>
      </p:sp>
      <p:pic>
        <p:nvPicPr>
          <p:cNvPr id="2050" name="Picture 2" descr="1,803 Carrying Heavy Old Man Royalty-Free Photos and Stock Images |  Shutterstock">
            <a:extLst>
              <a:ext uri="{FF2B5EF4-FFF2-40B4-BE49-F238E27FC236}">
                <a16:creationId xmlns:a16="http://schemas.microsoft.com/office/drawing/2014/main" id="{76AD9261-1592-0CC7-D3BC-81DD1FCD1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694" y="3026151"/>
            <a:ext cx="2235841" cy="211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325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vortex dir="d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F53D6A-667F-D390-EFF1-7660B9772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34C6C1-5A78-E68E-1C8F-F185654F90E6}"/>
              </a:ext>
            </a:extLst>
          </p:cNvPr>
          <p:cNvSpPr txBox="1"/>
          <p:nvPr/>
        </p:nvSpPr>
        <p:spPr>
          <a:xfrm>
            <a:off x="3220812" y="1080798"/>
            <a:ext cx="66906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Let ‘s practice the rule( Pair Work)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DA242-0C9E-5454-63E6-E459DE2B5323}"/>
              </a:ext>
            </a:extLst>
          </p:cNvPr>
          <p:cNvSpPr txBox="1"/>
          <p:nvPr/>
        </p:nvSpPr>
        <p:spPr>
          <a:xfrm>
            <a:off x="2757949" y="2515539"/>
            <a:ext cx="6904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He is so expert …………………………………….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ED0448-6481-7394-0808-57942A6713D9}"/>
              </a:ext>
            </a:extLst>
          </p:cNvPr>
          <p:cNvSpPr txBox="1"/>
          <p:nvPr/>
        </p:nvSpPr>
        <p:spPr>
          <a:xfrm>
            <a:off x="2757949" y="3021196"/>
            <a:ext cx="94229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She is so intelligent ……………………………..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8E0B0C-0C1F-EF46-8E02-0569EB481445}"/>
              </a:ext>
            </a:extLst>
          </p:cNvPr>
          <p:cNvSpPr txBox="1"/>
          <p:nvPr/>
        </p:nvSpPr>
        <p:spPr>
          <a:xfrm>
            <a:off x="2685026" y="3393233"/>
            <a:ext cx="71534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The man is so weak …………………………….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905E93-A21F-A90D-0FAA-2738EB838C6A}"/>
              </a:ext>
            </a:extLst>
          </p:cNvPr>
          <p:cNvSpPr txBox="1"/>
          <p:nvPr/>
        </p:nvSpPr>
        <p:spPr>
          <a:xfrm>
            <a:off x="2757948" y="3950280"/>
            <a:ext cx="65638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The man was so mad ----------------------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B8486D-59A9-2CAF-B037-D6DA655918FF}"/>
              </a:ext>
            </a:extLst>
          </p:cNvPr>
          <p:cNvSpPr txBox="1"/>
          <p:nvPr/>
        </p:nvSpPr>
        <p:spPr>
          <a:xfrm>
            <a:off x="2819400" y="4442550"/>
            <a:ext cx="6184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He is so ill that ----------------------------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AAE5F4-94B5-CFB2-7A89-2BB275442FA4}"/>
              </a:ext>
            </a:extLst>
          </p:cNvPr>
          <p:cNvSpPr txBox="1"/>
          <p:nvPr/>
        </p:nvSpPr>
        <p:spPr>
          <a:xfrm>
            <a:off x="2819400" y="4960261"/>
            <a:ext cx="6184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The man was so old that ---------------------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21060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000">
        <p15:prstTrans prst="fracture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1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1085</Words>
  <Application>Microsoft Office PowerPoint</Application>
  <PresentationFormat>Widescreen</PresentationFormat>
  <Paragraphs>126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Farid Uddin</dc:creator>
  <cp:lastModifiedBy>Farid Uddin</cp:lastModifiedBy>
  <cp:revision>26</cp:revision>
  <dcterms:created xsi:type="dcterms:W3CDTF">2024-12-05T09:19:06Z</dcterms:created>
  <dcterms:modified xsi:type="dcterms:W3CDTF">2024-12-06T09:39:08Z</dcterms:modified>
</cp:coreProperties>
</file>