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98" r:id="rId2"/>
  </p:sldMasterIdLst>
  <p:notesMasterIdLst>
    <p:notesMasterId r:id="rId20"/>
  </p:notesMasterIdLst>
  <p:sldIdLst>
    <p:sldId id="288" r:id="rId3"/>
    <p:sldId id="289" r:id="rId4"/>
    <p:sldId id="298" r:id="rId5"/>
    <p:sldId id="285" r:id="rId6"/>
    <p:sldId id="261" r:id="rId7"/>
    <p:sldId id="295" r:id="rId8"/>
    <p:sldId id="258" r:id="rId9"/>
    <p:sldId id="277" r:id="rId10"/>
    <p:sldId id="278" r:id="rId11"/>
    <p:sldId id="279" r:id="rId12"/>
    <p:sldId id="257" r:id="rId13"/>
    <p:sldId id="273" r:id="rId14"/>
    <p:sldId id="293" r:id="rId15"/>
    <p:sldId id="291" r:id="rId16"/>
    <p:sldId id="294" r:id="rId17"/>
    <p:sldId id="300" r:id="rId18"/>
    <p:sldId id="29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86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5663A-DC0C-4EB8-96D0-B2EE661C4513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79DB3-1228-43DA-840F-DB1F55C68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3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79DB3-1228-43DA-840F-DB1F55C6814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06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D3EE8-58CF-4EBC-BCDA-774911DDF9C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44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43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16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80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74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96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66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021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0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92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07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7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7F140-12F5-4491-A23C-B05D711CAF35}" type="datetimeFigureOut">
              <a:rPr lang="en-US" smtClean="0"/>
              <a:pPr/>
              <a:t>2024-12-25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DFF65-A73E-445F-9904-B023426E3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5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"/>
            <a:ext cx="7620000" cy="1447799"/>
          </a:xfrm>
        </p:spPr>
        <p:txBody>
          <a:bodyPr>
            <a:noAutofit/>
          </a:bodyPr>
          <a:lstStyle/>
          <a:p>
            <a:pPr algn="ctr"/>
            <a:r>
              <a:rPr lang="en-US" sz="88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8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FFGR_200x2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9067800" cy="5257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152400"/>
            <a:ext cx="6096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ওয়াইড এরিয়া নেটওয়ার্ক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038" y="1143000"/>
            <a:ext cx="9012403" cy="584775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pPr algn="ctr"/>
            <a:r>
              <a:rPr lang="bn-BD" sz="3200" b="1" dirty="0">
                <a:latin typeface="NikoshBAN" pitchFamily="2" charset="0"/>
                <a:cs typeface="NikoshBAN" pitchFamily="2" charset="0"/>
              </a:rPr>
              <a:t>কতগুলো ম্যান বা ল্যানের সমম্বয়ে গঠিত হয় ওয়াইড এরিয়া নেটওয়ার্ক। </a:t>
            </a:r>
          </a:p>
        </p:txBody>
      </p:sp>
      <p:sp>
        <p:nvSpPr>
          <p:cNvPr id="10" name="Oval 9"/>
          <p:cNvSpPr/>
          <p:nvPr/>
        </p:nvSpPr>
        <p:spPr>
          <a:xfrm>
            <a:off x="3886200" y="3429000"/>
            <a:ext cx="1143000" cy="10668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0" y="2514600"/>
            <a:ext cx="2133600" cy="1946652"/>
          </a:xfrm>
          <a:prstGeom prst="cloud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SRILONKA</a:t>
            </a:r>
          </a:p>
        </p:txBody>
      </p:sp>
      <p:sp>
        <p:nvSpPr>
          <p:cNvPr id="7" name="Cloud 6"/>
          <p:cNvSpPr/>
          <p:nvPr/>
        </p:nvSpPr>
        <p:spPr>
          <a:xfrm>
            <a:off x="457200" y="4724400"/>
            <a:ext cx="1981200" cy="1981200"/>
          </a:xfrm>
          <a:prstGeom prst="cloud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BANGLADESH</a:t>
            </a:r>
          </a:p>
        </p:txBody>
      </p:sp>
      <p:sp>
        <p:nvSpPr>
          <p:cNvPr id="8" name="Cloud 7"/>
          <p:cNvSpPr/>
          <p:nvPr/>
        </p:nvSpPr>
        <p:spPr>
          <a:xfrm flipH="1">
            <a:off x="6400800" y="2514600"/>
            <a:ext cx="2189765" cy="2209800"/>
          </a:xfrm>
          <a:prstGeom prst="cloud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INDIA</a:t>
            </a:r>
          </a:p>
        </p:txBody>
      </p:sp>
      <p:sp>
        <p:nvSpPr>
          <p:cNvPr id="9" name="Cloud 8"/>
          <p:cNvSpPr/>
          <p:nvPr/>
        </p:nvSpPr>
        <p:spPr>
          <a:xfrm flipH="1">
            <a:off x="6680986" y="4938807"/>
            <a:ext cx="2209800" cy="1806114"/>
          </a:xfrm>
          <a:prstGeom prst="cloud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PAKISTAN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258683" y="2732576"/>
            <a:ext cx="2786882" cy="1112901"/>
            <a:chOff x="1258683" y="2732576"/>
            <a:chExt cx="2786882" cy="1112901"/>
          </a:xfrm>
        </p:grpSpPr>
        <p:sp>
          <p:nvSpPr>
            <p:cNvPr id="12" name="Chevron 11"/>
            <p:cNvSpPr/>
            <p:nvPr/>
          </p:nvSpPr>
          <p:spPr>
            <a:xfrm rot="936216">
              <a:off x="1258683" y="2732576"/>
              <a:ext cx="406689" cy="349298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Chevron 12"/>
            <p:cNvSpPr/>
            <p:nvPr/>
          </p:nvSpPr>
          <p:spPr>
            <a:xfrm rot="936216">
              <a:off x="1560907" y="2827573"/>
              <a:ext cx="459586" cy="337395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Chevron 13"/>
            <p:cNvSpPr/>
            <p:nvPr/>
          </p:nvSpPr>
          <p:spPr>
            <a:xfrm rot="936216">
              <a:off x="1997832" y="2934904"/>
              <a:ext cx="33172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Chevron 14"/>
            <p:cNvSpPr/>
            <p:nvPr/>
          </p:nvSpPr>
          <p:spPr>
            <a:xfrm rot="936216">
              <a:off x="2379565" y="3106878"/>
              <a:ext cx="29199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Chevron 15"/>
            <p:cNvSpPr/>
            <p:nvPr/>
          </p:nvSpPr>
          <p:spPr>
            <a:xfrm rot="936216">
              <a:off x="2657809" y="3156602"/>
              <a:ext cx="280403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Chevron 16"/>
            <p:cNvSpPr/>
            <p:nvPr/>
          </p:nvSpPr>
          <p:spPr>
            <a:xfrm rot="936216">
              <a:off x="3004495" y="3278380"/>
              <a:ext cx="239409" cy="275906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Chevron 17"/>
            <p:cNvSpPr/>
            <p:nvPr/>
          </p:nvSpPr>
          <p:spPr>
            <a:xfrm rot="936216">
              <a:off x="3311540" y="3375331"/>
              <a:ext cx="207011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Chevron 18"/>
            <p:cNvSpPr/>
            <p:nvPr/>
          </p:nvSpPr>
          <p:spPr>
            <a:xfrm rot="936216">
              <a:off x="3562972" y="3469723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Chevron 19"/>
            <p:cNvSpPr/>
            <p:nvPr/>
          </p:nvSpPr>
          <p:spPr>
            <a:xfrm rot="936216">
              <a:off x="3838554" y="3604806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 flipH="1">
            <a:off x="4800599" y="2743200"/>
            <a:ext cx="2590799" cy="1112901"/>
            <a:chOff x="1258683" y="2732576"/>
            <a:chExt cx="2786882" cy="1112901"/>
          </a:xfrm>
        </p:grpSpPr>
        <p:sp>
          <p:nvSpPr>
            <p:cNvPr id="23" name="Chevron 22"/>
            <p:cNvSpPr/>
            <p:nvPr/>
          </p:nvSpPr>
          <p:spPr>
            <a:xfrm rot="936216">
              <a:off x="1258683" y="2732576"/>
              <a:ext cx="406689" cy="349298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 rot="936216">
              <a:off x="1560907" y="2827573"/>
              <a:ext cx="459586" cy="337395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 rot="936216">
              <a:off x="1997832" y="2934904"/>
              <a:ext cx="33172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 rot="936216">
              <a:off x="2379565" y="3106878"/>
              <a:ext cx="29199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 rot="936216">
              <a:off x="2657809" y="3156602"/>
              <a:ext cx="280403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Chevron 27"/>
            <p:cNvSpPr/>
            <p:nvPr/>
          </p:nvSpPr>
          <p:spPr>
            <a:xfrm rot="936216">
              <a:off x="3004495" y="3278380"/>
              <a:ext cx="239409" cy="275906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Chevron 28"/>
            <p:cNvSpPr/>
            <p:nvPr/>
          </p:nvSpPr>
          <p:spPr>
            <a:xfrm rot="936216">
              <a:off x="3311540" y="3375331"/>
              <a:ext cx="207011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Chevron 29"/>
            <p:cNvSpPr/>
            <p:nvPr/>
          </p:nvSpPr>
          <p:spPr>
            <a:xfrm rot="936216">
              <a:off x="3562972" y="3469723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Chevron 30"/>
            <p:cNvSpPr/>
            <p:nvPr/>
          </p:nvSpPr>
          <p:spPr>
            <a:xfrm rot="936216">
              <a:off x="3838554" y="3604806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 rot="19289456">
            <a:off x="1564923" y="4008094"/>
            <a:ext cx="2432753" cy="1225989"/>
            <a:chOff x="1258683" y="2732576"/>
            <a:chExt cx="2786882" cy="1112901"/>
          </a:xfrm>
        </p:grpSpPr>
        <p:sp>
          <p:nvSpPr>
            <p:cNvPr id="33" name="Chevron 32"/>
            <p:cNvSpPr/>
            <p:nvPr/>
          </p:nvSpPr>
          <p:spPr>
            <a:xfrm rot="936216">
              <a:off x="1258683" y="2732576"/>
              <a:ext cx="406689" cy="349298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Chevron 33"/>
            <p:cNvSpPr/>
            <p:nvPr/>
          </p:nvSpPr>
          <p:spPr>
            <a:xfrm rot="936216">
              <a:off x="1560907" y="2827573"/>
              <a:ext cx="459586" cy="337395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Chevron 34"/>
            <p:cNvSpPr/>
            <p:nvPr/>
          </p:nvSpPr>
          <p:spPr>
            <a:xfrm rot="936216">
              <a:off x="1997832" y="2934904"/>
              <a:ext cx="33172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Chevron 35"/>
            <p:cNvSpPr/>
            <p:nvPr/>
          </p:nvSpPr>
          <p:spPr>
            <a:xfrm rot="936216">
              <a:off x="2379565" y="3106878"/>
              <a:ext cx="29199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Chevron 36"/>
            <p:cNvSpPr/>
            <p:nvPr/>
          </p:nvSpPr>
          <p:spPr>
            <a:xfrm rot="936216">
              <a:off x="2657809" y="3156602"/>
              <a:ext cx="280403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Chevron 37"/>
            <p:cNvSpPr/>
            <p:nvPr/>
          </p:nvSpPr>
          <p:spPr>
            <a:xfrm rot="936216">
              <a:off x="3004495" y="3278380"/>
              <a:ext cx="239409" cy="275906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Chevron 38"/>
            <p:cNvSpPr/>
            <p:nvPr/>
          </p:nvSpPr>
          <p:spPr>
            <a:xfrm rot="936216">
              <a:off x="3311540" y="3375331"/>
              <a:ext cx="207011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Chevron 39"/>
            <p:cNvSpPr/>
            <p:nvPr/>
          </p:nvSpPr>
          <p:spPr>
            <a:xfrm rot="936216">
              <a:off x="3562972" y="3469723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Chevron 40"/>
            <p:cNvSpPr/>
            <p:nvPr/>
          </p:nvSpPr>
          <p:spPr>
            <a:xfrm rot="936216">
              <a:off x="3838554" y="3604806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 rot="2242462" flipH="1">
            <a:off x="4814265" y="4062488"/>
            <a:ext cx="2878501" cy="1230904"/>
            <a:chOff x="1258683" y="2732576"/>
            <a:chExt cx="2786882" cy="1112901"/>
          </a:xfrm>
        </p:grpSpPr>
        <p:sp>
          <p:nvSpPr>
            <p:cNvPr id="43" name="Chevron 42"/>
            <p:cNvSpPr/>
            <p:nvPr/>
          </p:nvSpPr>
          <p:spPr>
            <a:xfrm rot="936216">
              <a:off x="1258683" y="2732576"/>
              <a:ext cx="406689" cy="349298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Chevron 43"/>
            <p:cNvSpPr/>
            <p:nvPr/>
          </p:nvSpPr>
          <p:spPr>
            <a:xfrm rot="936216">
              <a:off x="1560907" y="2827573"/>
              <a:ext cx="459586" cy="337395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Chevron 44"/>
            <p:cNvSpPr/>
            <p:nvPr/>
          </p:nvSpPr>
          <p:spPr>
            <a:xfrm rot="936216">
              <a:off x="1997832" y="2934904"/>
              <a:ext cx="33172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Chevron 45"/>
            <p:cNvSpPr/>
            <p:nvPr/>
          </p:nvSpPr>
          <p:spPr>
            <a:xfrm rot="936216">
              <a:off x="2379565" y="3106878"/>
              <a:ext cx="291995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Chevron 46"/>
            <p:cNvSpPr/>
            <p:nvPr/>
          </p:nvSpPr>
          <p:spPr>
            <a:xfrm rot="936216">
              <a:off x="2657809" y="3156602"/>
              <a:ext cx="280403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Chevron 47"/>
            <p:cNvSpPr/>
            <p:nvPr/>
          </p:nvSpPr>
          <p:spPr>
            <a:xfrm rot="936216">
              <a:off x="3004495" y="3278380"/>
              <a:ext cx="239409" cy="275906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Chevron 48"/>
            <p:cNvSpPr/>
            <p:nvPr/>
          </p:nvSpPr>
          <p:spPr>
            <a:xfrm rot="936216">
              <a:off x="3311540" y="3375331"/>
              <a:ext cx="207011" cy="28816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Chevron 49"/>
            <p:cNvSpPr/>
            <p:nvPr/>
          </p:nvSpPr>
          <p:spPr>
            <a:xfrm rot="936216">
              <a:off x="3562972" y="3469723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Chevron 50"/>
            <p:cNvSpPr/>
            <p:nvPr/>
          </p:nvSpPr>
          <p:spPr>
            <a:xfrm rot="936216">
              <a:off x="3838554" y="3604806"/>
              <a:ext cx="207011" cy="240671"/>
            </a:xfrm>
            <a:prstGeom prst="chevron">
              <a:avLst/>
            </a:prstGeom>
            <a:solidFill>
              <a:schemeClr val="tx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bn-BD" sz="6600" dirty="0">
                <a:latin typeface="NikoshBAN" pitchFamily="2" charset="0"/>
                <a:cs typeface="NikoshBAN" pitchFamily="2" charset="0"/>
              </a:rPr>
              <a:t>কম্পিউটার নেটওয়ার্কের সুবিধা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257799"/>
          </a:xfrm>
          <a:solidFill>
            <a:schemeClr val="bg2"/>
          </a:solidFill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বহন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n-BD" sz="4000" dirty="0">
                <a:latin typeface="NikoshBAN" pitchFamily="2" charset="0"/>
                <a:cs typeface="NikoshBAN" pitchFamily="2" charset="0"/>
              </a:rPr>
              <a:t>তথ্যের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আদান-প্রদান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দ্রত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n-BD" sz="4000" dirty="0">
                <a:latin typeface="NikoshBAN" pitchFamily="2" charset="0"/>
                <a:cs typeface="NikoshBAN" pitchFamily="2" charset="0"/>
              </a:rPr>
              <a:t>তথ্যের নিরাপত্তা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n-BD" sz="4000" dirty="0">
                <a:latin typeface="NikoshBAN" pitchFamily="2" charset="0"/>
                <a:cs typeface="NikoshBAN" pitchFamily="2" charset="0"/>
              </a:rPr>
              <a:t>ফাইল শেয়ার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সহজ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096000" cy="8191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 rtl="0"/>
            <a:r>
              <a:rPr lang="bn-IN" sz="3600" u="sng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নেটওয়ার্ক টপোলজি কি</a:t>
            </a:r>
            <a:endParaRPr lang="en-US" sz="3600" u="sng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>
                <a:prstShdw prst="shdw13" dist="53882" dir="13500000">
                  <a:srgbClr val="868686">
                    <a:alpha val="50000"/>
                  </a:srgbClr>
                </a:prst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431429"/>
            <a:ext cx="9144000" cy="1323439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bn-IN" sz="40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কম্পিউটার সমুহ পরস্পরের সাথে সংযুক্ত থাকার পদ্ধতিকে বলে নেটওয়ার্ক টপোলজি।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endParaRPr kumimoji="0" lang="bn-IN" sz="4000" i="0" u="none" strike="noStrike" normalizeH="0" baseline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30" name="WordArt 6"/>
          <p:cNvSpPr>
            <a:spLocks noChangeArrowheads="1" noChangeShapeType="1" noTextEdit="1"/>
          </p:cNvSpPr>
          <p:nvPr/>
        </p:nvSpPr>
        <p:spPr bwMode="auto">
          <a:xfrm>
            <a:off x="152400" y="2754868"/>
            <a:ext cx="8869622" cy="744439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rtl="0"/>
            <a:r>
              <a:rPr lang="bn-IN" sz="2400" b="1" u="sng" kern="1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নেটওয়ার্ক টপোলজিকে চার ভাগে ভাগ করা যায়</a:t>
            </a:r>
            <a:endParaRPr lang="en-US" sz="2400" b="1" u="sng" kern="1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6200" y="3652897"/>
            <a:ext cx="8945822" cy="2062103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bn-IN" sz="3200" b="1" i="0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200" b="1" i="0" u="none" strike="noStrike" cap="all" normalizeH="0" baseline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1. </a:t>
            </a:r>
            <a:r>
              <a:rPr kumimoji="0" lang="bn-IN" sz="3200" b="1" i="0" u="none" strike="noStrike" cap="all" normalizeH="0" baseline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বাস টপোলজি</a:t>
            </a:r>
            <a:endParaRPr kumimoji="0" lang="en-US" sz="3200" b="1" i="0" u="none" strike="noStrike" cap="all" normalizeH="0" baseline="0" dirty="0" smtClean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ea typeface="Calibri" pitchFamily="34" charset="0"/>
              <a:cs typeface="NikoshBAN" pitchFamily="2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2. </a:t>
            </a:r>
            <a:r>
              <a:rPr lang="en-US" sz="3200" b="1" cap="all" dirty="0" err="1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স্টার</a:t>
            </a:r>
            <a:r>
              <a:rPr lang="en-US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en-US" sz="3200" b="1" cap="all" dirty="0" err="1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টপোলজি</a:t>
            </a:r>
            <a:endParaRPr lang="en-US" sz="3200" b="1" cap="all" dirty="0" smtClean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ea typeface="Calibri" pitchFamily="34" charset="0"/>
              <a:cs typeface="NikoshBAN" pitchFamily="2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1" i="0" u="none" strike="noStrike" cap="all" normalizeH="0" baseline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3.</a:t>
            </a:r>
            <a:r>
              <a:rPr kumimoji="0" lang="en-US" sz="3200" b="1" i="0" u="none" strike="noStrike" cap="all" normalizeH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200" b="1" i="0" u="none" strike="noStrike" cap="all" normalizeH="0" baseline="0" dirty="0" err="1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রিং</a:t>
            </a:r>
            <a:r>
              <a:rPr kumimoji="0" lang="en-US" sz="3200" b="1" i="0" u="none" strike="noStrike" cap="all" normalizeH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200" b="1" i="0" u="none" strike="noStrike" cap="all" normalizeH="0" dirty="0" err="1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টপোলজি</a:t>
            </a:r>
            <a:endParaRPr kumimoji="0" lang="en-US" sz="3200" b="1" i="0" u="none" strike="noStrike" cap="all" normalizeH="0" dirty="0" smtClean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ea typeface="Calibri" pitchFamily="34" charset="0"/>
              <a:cs typeface="NikoshBAN" pitchFamily="2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200" b="1" cap="all" baseline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4.মেষ</a:t>
            </a:r>
            <a:r>
              <a:rPr lang="en-US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lang="en-US" sz="3200" b="1" cap="all" dirty="0" err="1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টপোলজি</a:t>
            </a:r>
            <a:r>
              <a:rPr kumimoji="0" lang="bn-IN" sz="3200" b="1" i="0" u="none" strike="noStrike" cap="all" normalizeH="0" baseline="0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endParaRPr kumimoji="0" lang="en-US" sz="3200" b="1" i="0" u="none" strike="noStrike" cap="all" normalizeH="0" baseline="0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9" grpId="0" animBg="1"/>
      <p:bldP spid="1030" grpId="0"/>
      <p:bldP spid="10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7495"/>
            <a:ext cx="9144000" cy="5329534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bn-BD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নেটওয়ার্কের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কয়েকটি সুবিধা </a:t>
            </a:r>
            <a:r>
              <a:rPr lang="en-US" sz="48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bn-BD" sz="48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বাস </a:t>
            </a:r>
            <a:r>
              <a:rPr lang="bn-BD" sz="48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টপোলজি কি বুঝ</a:t>
            </a:r>
            <a:r>
              <a:rPr lang="en-US" sz="48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িয়ে</a:t>
            </a:r>
            <a:r>
              <a:rPr lang="en-US" sz="48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লিখ</a:t>
            </a:r>
            <a:endParaRPr lang="bn-BD" sz="4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81000"/>
            <a:ext cx="9144000" cy="11079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6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58034"/>
            <a:ext cx="8915400" cy="1143000"/>
          </a:xfrm>
          <a:solidFill>
            <a:schemeClr val="tx2">
              <a:lumMod val="75000"/>
            </a:schemeClr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দলীয়</a:t>
            </a:r>
            <a:r>
              <a:rPr lang="en-US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Picture4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" y="1676400"/>
            <a:ext cx="9067800" cy="2466108"/>
          </a:xfrm>
        </p:spPr>
      </p:pic>
      <p:sp>
        <p:nvSpPr>
          <p:cNvPr id="3" name="Rectangle 2"/>
          <p:cNvSpPr/>
          <p:nvPr/>
        </p:nvSpPr>
        <p:spPr>
          <a:xfrm>
            <a:off x="0" y="4417874"/>
            <a:ext cx="9144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 err="1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বাস</a:t>
            </a:r>
            <a:r>
              <a:rPr lang="en-US" sz="3600" b="1" dirty="0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টপোলজির</a:t>
            </a:r>
            <a:r>
              <a:rPr lang="en-US" sz="3600" b="1" dirty="0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3600" b="1" dirty="0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3600" b="1" dirty="0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smtClean="0">
                <a:ln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60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dirty="0">
                <a:latin typeface="NikoshBAN" pitchFamily="2" charset="0"/>
                <a:cs typeface="NikoshBAN" pitchFamily="2" charset="0"/>
              </a:rPr>
            </a:br>
            <a:r>
              <a:rPr lang="bn-BD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0037"/>
            <a:ext cx="9144000" cy="528796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40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নেটওয়ার্ক </a:t>
            </a:r>
            <a:r>
              <a:rPr lang="bn-BD" sz="4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bn-BD" sz="4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নেটওয়ার্ক </a:t>
            </a:r>
            <a:r>
              <a:rPr lang="bn-BD" sz="40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কত প্রকার ও </a:t>
            </a:r>
            <a:r>
              <a:rPr lang="bn-BD" sz="4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</a:t>
            </a:r>
            <a:r>
              <a:rPr lang="en-US" sz="4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ী</a:t>
            </a:r>
            <a:r>
              <a:rPr lang="bn-BD" sz="4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ক</a:t>
            </a:r>
            <a:r>
              <a:rPr lang="en-US" sz="4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ী?</a:t>
            </a:r>
            <a:endParaRPr lang="bn-BD" sz="40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টপোলজি বলতে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টপোলজি </a:t>
            </a:r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কত প্রকার ও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ী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ক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ী?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85800" y="152400"/>
            <a:ext cx="7467600" cy="5486400"/>
            <a:chOff x="1030514" y="304800"/>
            <a:chExt cx="7467600" cy="5486400"/>
          </a:xfrm>
        </p:grpSpPr>
        <p:sp>
          <p:nvSpPr>
            <p:cNvPr id="2" name="Rectangle 1"/>
            <p:cNvSpPr/>
            <p:nvPr/>
          </p:nvSpPr>
          <p:spPr>
            <a:xfrm>
              <a:off x="1030514" y="1981200"/>
              <a:ext cx="7467600" cy="3810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Flowchart: Extract 2"/>
            <p:cNvSpPr/>
            <p:nvPr/>
          </p:nvSpPr>
          <p:spPr>
            <a:xfrm>
              <a:off x="1030514" y="304800"/>
              <a:ext cx="7467600" cy="1676400"/>
            </a:xfrm>
            <a:prstGeom prst="flowChartExtra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743200" y="2267635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34290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নেটওয়াকের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পাঁচটি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গুরুত্ব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লিখে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81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133600"/>
            <a:ext cx="83820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239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7721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141"/>
            <a:ext cx="9144000" cy="1417638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 </a:t>
            </a:r>
            <a:r>
              <a:rPr lang="en-US" sz="6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17638"/>
            <a:ext cx="9144000" cy="5440362"/>
          </a:xfrm>
          <a:solidFill>
            <a:schemeClr val="bg1"/>
          </a:solidFill>
          <a:ln w="57150">
            <a:solidFill>
              <a:srgbClr val="FF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bn-BD" sz="8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মো: </a:t>
            </a:r>
            <a:r>
              <a:rPr lang="en-US" sz="80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মছের</a:t>
            </a:r>
            <a:r>
              <a:rPr lang="en-US" sz="8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আলী</a:t>
            </a:r>
            <a:endParaRPr lang="bn-BD" sz="8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  <a:defRPr/>
            </a:pPr>
            <a:r>
              <a:rPr lang="en-US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BD" sz="6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(কম্পিউটার)</a:t>
            </a:r>
          </a:p>
          <a:p>
            <a:pPr marL="0" indent="0" algn="ctr">
              <a:buNone/>
              <a:defRPr/>
            </a:pP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শ্যামপুর-শালিকা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মাধ্যমিক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বালিকা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</a:p>
          <a:p>
            <a:pPr marL="0" indent="0" algn="ctr">
              <a:buNone/>
              <a:defRPr/>
            </a:pPr>
            <a:r>
              <a:rPr lang="bn-BD" sz="6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মোবা: ০১</a:t>
            </a:r>
            <a:r>
              <a:rPr lang="en-US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৭২৪৭৮৭৩৭৩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31779"/>
            <a:ext cx="1143000" cy="13034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81000"/>
            <a:ext cx="9144000" cy="1323439"/>
          </a:xfrm>
          <a:prstGeom prst="rect">
            <a:avLst/>
          </a:prstGeom>
          <a:solidFill>
            <a:srgbClr val="00B0F0"/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8000" dirty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1856125"/>
            <a:ext cx="9067800" cy="483209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বিষয়ঃ কম্পিউটার শিক্ষা</a:t>
            </a: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শ্রেণি: ১০ম</a:t>
            </a: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অধ্যায়ঃ ৯ (নেটওয়া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র্ক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ও ইণ্টারনেট)</a:t>
            </a: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পাঠ: </a:t>
            </a:r>
            <a:r>
              <a:rPr lang="bn-BD" sz="44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নেটওয়ার্ক ও টপোলজি</a:t>
            </a:r>
          </a:p>
          <a:p>
            <a:pPr algn="ctr"/>
            <a:r>
              <a:rPr lang="bn-BD" sz="4400" b="1" dirty="0">
                <a:latin typeface="NikoshBAN" pitchFamily="2" charset="0"/>
                <a:cs typeface="NikoshBAN" pitchFamily="2" charset="0"/>
              </a:rPr>
              <a:t>সময়: ৫০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b="1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36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rot="5400000">
            <a:off x="534194" y="3199606"/>
            <a:ext cx="2438400" cy="153988"/>
          </a:xfrm>
          <a:prstGeom prst="straightConnector1">
            <a:avLst/>
          </a:prstGeom>
          <a:ln>
            <a:noFill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514600" y="4572000"/>
            <a:ext cx="2057400" cy="9144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0" y="76200"/>
            <a:ext cx="9143999" cy="9233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5400" b="1" spc="50" dirty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উপরের ছবি দেখ এবং চিন্তা করে বল</a:t>
            </a:r>
            <a:endParaRPr lang="en-US" sz="5400" b="1" spc="50" dirty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3733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67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990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886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45720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52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895475"/>
            <a:ext cx="25908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Straight Arrow Connector 20"/>
          <p:cNvCxnSpPr/>
          <p:nvPr/>
        </p:nvCxnSpPr>
        <p:spPr>
          <a:xfrm rot="16200000" flipH="1">
            <a:off x="5791200" y="3352800"/>
            <a:ext cx="1447800" cy="762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648200" y="4495800"/>
            <a:ext cx="1905000" cy="9144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1600201" y="3276600"/>
            <a:ext cx="1828800" cy="3175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938713" y="1371600"/>
            <a:ext cx="1614487" cy="6858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2773362"/>
            <a:ext cx="1052513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Arrow Connector 18"/>
          <p:cNvCxnSpPr/>
          <p:nvPr/>
        </p:nvCxnSpPr>
        <p:spPr>
          <a:xfrm flipV="1">
            <a:off x="2743200" y="1295400"/>
            <a:ext cx="1371600" cy="609600"/>
          </a:xfrm>
          <a:prstGeom prst="straightConnector1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676400" y="1608769"/>
            <a:ext cx="6705600" cy="1200329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slope"/>
            <a:bevelB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bn-BD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পাঠের বিষয়</a:t>
            </a:r>
            <a:endParaRPr lang="en-US" sz="7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9200" y="2821798"/>
            <a:ext cx="6781800" cy="1200329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convex"/>
            <a:bevelB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7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কম্পিউটার নেটওয়ার্ক</a:t>
            </a:r>
            <a:endParaRPr lang="en-US" sz="7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rizontal Scroll 13"/>
          <p:cNvSpPr/>
          <p:nvPr/>
        </p:nvSpPr>
        <p:spPr>
          <a:xfrm>
            <a:off x="2438400" y="152400"/>
            <a:ext cx="3886200" cy="1524000"/>
          </a:xfrm>
          <a:prstGeom prst="horizontalScroll">
            <a:avLst/>
          </a:prstGeom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743200" y="182940"/>
            <a:ext cx="3352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8800" b="1" u="sng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8800" b="1" u="sng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2873514"/>
            <a:ext cx="792480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32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কম্পিউটার নেটওয়ার্ক </a:t>
            </a: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বল</a:t>
            </a:r>
            <a:r>
              <a:rPr lang="en-US" sz="32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তে</a:t>
            </a:r>
            <a:r>
              <a:rPr lang="bn-BD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পারবে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3505200"/>
            <a:ext cx="822960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3200" b="1" dirty="0" smtClean="0">
                <a:ln/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200" b="1" dirty="0">
                <a:ln/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নেটওয়ার্কের প্রকারভেদ উল্লেখ করতে </a:t>
            </a:r>
            <a:r>
              <a:rPr lang="bn-BD" sz="3200" b="1" dirty="0" smtClean="0">
                <a:ln/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b="1" dirty="0" smtClean="0">
                <a:ln/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3200" b="1" dirty="0">
              <a:ln/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4159641"/>
            <a:ext cx="6934200" cy="547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71500" indent="-571500" algn="ctr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bn-BD" sz="3200" b="1" dirty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নেটওয়ার্ক টপোলজিগুলো </a:t>
            </a:r>
            <a:r>
              <a:rPr lang="en-US" sz="32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32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</a:t>
            </a:r>
            <a:r>
              <a:rPr lang="bn-BD" sz="32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তে পারবে</a:t>
            </a:r>
            <a:r>
              <a:rPr lang="en-US" sz="32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3200" b="1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4776520"/>
            <a:ext cx="7924800" cy="584775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নেটওয়ার্কের প্রয়োজনীয়তা ব্যাখ্যা করতে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" grpId="0"/>
      <p:bldP spid="11" grpId="0"/>
      <p:bldP spid="12" grpId="0"/>
      <p:bldP spid="13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66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নেটওয়ার্কের শ্রেণী বিভাগ</a:t>
            </a:r>
            <a:endParaRPr lang="en-US" sz="660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447800"/>
            <a:ext cx="9144000" cy="107721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গঠন বিস্তৃতি ব্যবহারের উপর নির্ভর করে কম্পিউটার নেট</a:t>
            </a:r>
            <a:r>
              <a:rPr lang="bn-IN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ও</a:t>
            </a:r>
            <a:r>
              <a:rPr lang="bn-BD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য়ার্ককে তিনটি প্রধান ভাগে ভাগ করা যায়।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4495800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LAN</a:t>
            </a: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295400" y="2564642"/>
            <a:ext cx="6172200" cy="626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1143000" y="3191484"/>
            <a:ext cx="914400" cy="13043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962400" y="3191484"/>
            <a:ext cx="838200" cy="13043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781800" y="3191484"/>
            <a:ext cx="838200" cy="12281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352800" y="4495800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4419600"/>
            <a:ext cx="1981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WAN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5257800"/>
            <a:ext cx="1752600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লোকাল এরিয়া নেটওয়ার্ক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4200" y="5257800"/>
            <a:ext cx="2209800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মেট্রোপলিটন এরিয়া নেটওয়ার্ক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74078" y="5257800"/>
            <a:ext cx="2555522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ওয়াইড এরিয়া নেটওয়ার্ক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5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  <a:solidFill>
            <a:srgbClr val="00B05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48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লোকাল এরিয়া নে</a:t>
            </a:r>
            <a:r>
              <a:rPr lang="bn-IN" sz="48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</a:t>
            </a:r>
            <a:r>
              <a:rPr lang="bn-BD" sz="48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টওয়ার্ক (</a:t>
            </a:r>
            <a:r>
              <a:rPr lang="en-US" sz="48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LAN</a:t>
            </a:r>
            <a:r>
              <a:rPr lang="bn-BD" sz="48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endParaRPr lang="en-US" sz="48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77205"/>
            <a:ext cx="9144000" cy="120032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>
              <a:buNone/>
            </a:pPr>
            <a:r>
              <a:rPr lang="bn-BD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কাছাকাছি অবস্থিত কম্পিউটার সমুহের মধ্যে সংযোগ করা হলে তাকে লোকাল এরিয়া নেটওয়াক </a:t>
            </a:r>
            <a:r>
              <a:rPr lang="en-US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(LAN) </a:t>
            </a:r>
            <a:r>
              <a:rPr lang="bn-BD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বলে। </a:t>
            </a:r>
            <a:endParaRPr lang="en-US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62000" y="2438400"/>
            <a:ext cx="7620000" cy="4191000"/>
            <a:chOff x="228600" y="2454826"/>
            <a:chExt cx="4724400" cy="4191000"/>
          </a:xfrm>
        </p:grpSpPr>
        <p:pic>
          <p:nvPicPr>
            <p:cNvPr id="30" name="Picture 29" descr="digital compute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2826301"/>
              <a:ext cx="1152525" cy="1152525"/>
            </a:xfrm>
            <a:prstGeom prst="rect">
              <a:avLst/>
            </a:prstGeom>
          </p:spPr>
        </p:pic>
        <p:pic>
          <p:nvPicPr>
            <p:cNvPr id="29" name="Picture 28" descr="digital compute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00475" y="2835826"/>
              <a:ext cx="1152525" cy="1152525"/>
            </a:xfrm>
            <a:prstGeom prst="rect">
              <a:avLst/>
            </a:prstGeom>
          </p:spPr>
        </p:pic>
        <p:pic>
          <p:nvPicPr>
            <p:cNvPr id="31" name="Picture 30" descr="digital compute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4664626"/>
              <a:ext cx="1152525" cy="1152525"/>
            </a:xfrm>
            <a:prstGeom prst="rect">
              <a:avLst/>
            </a:prstGeom>
          </p:spPr>
        </p:pic>
        <p:pic>
          <p:nvPicPr>
            <p:cNvPr id="32" name="Picture 31" descr="digital compute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57400" y="5493301"/>
              <a:ext cx="1152525" cy="1152525"/>
            </a:xfrm>
            <a:prstGeom prst="rect">
              <a:avLst/>
            </a:prstGeom>
          </p:spPr>
        </p:pic>
        <p:pic>
          <p:nvPicPr>
            <p:cNvPr id="33" name="Picture 32" descr="digital compute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24275" y="4655101"/>
              <a:ext cx="1152525" cy="1152525"/>
            </a:xfrm>
            <a:prstGeom prst="rect">
              <a:avLst/>
            </a:prstGeom>
          </p:spPr>
        </p:pic>
        <p:pic>
          <p:nvPicPr>
            <p:cNvPr id="35" name="Picture 34" descr="digital compute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57400" y="2454826"/>
              <a:ext cx="1152525" cy="1152525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914400" y="3902626"/>
              <a:ext cx="45719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450081" y="3902626"/>
              <a:ext cx="45719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lock Arc 27"/>
            <p:cNvSpPr/>
            <p:nvPr/>
          </p:nvSpPr>
          <p:spPr>
            <a:xfrm rot="20379061">
              <a:off x="1209150" y="2812435"/>
              <a:ext cx="1267558" cy="268583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Block Arc 33"/>
            <p:cNvSpPr/>
            <p:nvPr/>
          </p:nvSpPr>
          <p:spPr>
            <a:xfrm rot="1077787">
              <a:off x="2659908" y="2842246"/>
              <a:ext cx="1545338" cy="295896"/>
            </a:xfrm>
            <a:prstGeom prst="blockArc">
              <a:avLst>
                <a:gd name="adj1" fmla="val 11458485"/>
                <a:gd name="adj2" fmla="val 0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Block Arc 35"/>
            <p:cNvSpPr/>
            <p:nvPr/>
          </p:nvSpPr>
          <p:spPr>
            <a:xfrm rot="9164491">
              <a:off x="2870559" y="5877501"/>
              <a:ext cx="1543167" cy="399809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Block Arc 36"/>
            <p:cNvSpPr/>
            <p:nvPr/>
          </p:nvSpPr>
          <p:spPr>
            <a:xfrm rot="12719792">
              <a:off x="804509" y="5821758"/>
              <a:ext cx="1897323" cy="412510"/>
            </a:xfrm>
            <a:prstGeom prst="blockArc">
              <a:avLst>
                <a:gd name="adj1" fmla="val 10585428"/>
                <a:gd name="adj2" fmla="val 0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1015663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 prst="convex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BD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মেট্রোপলিটন এরিয়া নেটওয়ার্ক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52400" y="1371600"/>
            <a:ext cx="8804012" cy="1569660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152400" h="50800" prst="softRound"/>
            <a:contourClr>
              <a:schemeClr val="accent2">
                <a:tint val="70000"/>
              </a:schemeClr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3200" b="1" i="0" u="none" strike="noStrike" normalizeH="0" baseline="0" dirty="0">
                <a:ln/>
                <a:solidFill>
                  <a:schemeClr val="accent3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কোন বড় শহরকে বুঝানোর জন্য মেট্রোপলিটন শব্দটি ব্যবহার </a:t>
            </a:r>
            <a:endParaRPr kumimoji="0" lang="en-US" sz="3200" b="1" i="0" u="none" strike="noStrike" normalizeH="0" baseline="0" dirty="0">
              <a:ln/>
              <a:solidFill>
                <a:schemeClr val="accent3"/>
              </a:solidFill>
              <a:latin typeface="NikoshBAN" pitchFamily="2" charset="0"/>
              <a:ea typeface="Calibri" pitchFamily="34" charset="0"/>
              <a:cs typeface="NikoshBAN" pitchFamily="2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3200" b="1" i="0" u="none" strike="noStrike" normalizeH="0" baseline="0" dirty="0">
                <a:ln/>
                <a:solidFill>
                  <a:schemeClr val="accent3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করা হয়। তাই আমরা বলিতে পরি কোন বড় শহরের বিভিন্ন </a:t>
            </a:r>
            <a:endParaRPr kumimoji="0" lang="en-US" sz="3200" b="1" i="0" u="none" strike="noStrike" normalizeH="0" baseline="0" dirty="0">
              <a:ln/>
              <a:solidFill>
                <a:schemeClr val="accent3"/>
              </a:solidFill>
              <a:latin typeface="NikoshBAN" pitchFamily="2" charset="0"/>
              <a:ea typeface="Calibri" pitchFamily="34" charset="0"/>
              <a:cs typeface="NikoshBAN" pitchFamily="2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3200" b="1" i="0" u="none" strike="noStrike" normalizeH="0" baseline="0" dirty="0">
                <a:ln/>
                <a:solidFill>
                  <a:schemeClr val="accent3"/>
                </a:solidFill>
                <a:latin typeface="NikoshBAN" pitchFamily="2" charset="0"/>
                <a:ea typeface="Calibri" pitchFamily="34" charset="0"/>
                <a:cs typeface="NikoshBAN" pitchFamily="2" charset="0"/>
              </a:rPr>
              <a:t>এলাকার মধ্যে বিস্তর নেটওয়ার্কে মেট্রোপলিটন এরিয়া নেটওয়ার্ক বলে।</a:t>
            </a:r>
            <a:endParaRPr kumimoji="0" lang="bn-IN" sz="3200" b="1" i="0" u="none" strike="noStrike" normalizeH="0" baseline="0" dirty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3276600"/>
            <a:ext cx="8839200" cy="3429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" y="3352800"/>
            <a:ext cx="2133600" cy="32766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553200" y="3352800"/>
            <a:ext cx="2133600" cy="32766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0" y="3352800"/>
            <a:ext cx="2286000" cy="32766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20893239" flipV="1">
            <a:off x="1689676" y="3589182"/>
            <a:ext cx="2895300" cy="535339"/>
          </a:xfrm>
          <a:prstGeom prst="ellipse">
            <a:avLst/>
          </a:prstGeom>
          <a:noFill/>
          <a:ln w="6350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776648">
            <a:off x="4295156" y="3802939"/>
            <a:ext cx="3631318" cy="444195"/>
          </a:xfrm>
          <a:prstGeom prst="ellipse">
            <a:avLst/>
          </a:prstGeom>
          <a:noFill/>
          <a:ln w="6350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13313" grpId="0" animBg="1"/>
      <p:bldP spid="4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2288</TotalTime>
  <Words>315</Words>
  <Application>Microsoft Office PowerPoint</Application>
  <PresentationFormat>On-screen Show (4:3)</PresentationFormat>
  <Paragraphs>71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Calibri Light</vt:lpstr>
      <vt:lpstr>Consolas</vt:lpstr>
      <vt:lpstr>Corbel</vt:lpstr>
      <vt:lpstr>NikoshBAN</vt:lpstr>
      <vt:lpstr>Wingdings</vt:lpstr>
      <vt:lpstr>Wingdings 2</vt:lpstr>
      <vt:lpstr>Wingdings 3</vt:lpstr>
      <vt:lpstr>Metro</vt:lpstr>
      <vt:lpstr>Office Theme</vt:lpstr>
      <vt:lpstr>সবাইকে স্বাগতম</vt:lpstr>
      <vt:lpstr>শিক্ষক পরিচিতি</vt:lpstr>
      <vt:lpstr>PowerPoint Presentation</vt:lpstr>
      <vt:lpstr>PowerPoint Presentation</vt:lpstr>
      <vt:lpstr>PowerPoint Presentation</vt:lpstr>
      <vt:lpstr>PowerPoint Presentation</vt:lpstr>
      <vt:lpstr>নেটওয়ার্কের শ্রেণী বিভাগ</vt:lpstr>
      <vt:lpstr>লোকাল এরিয়া নেওটওয়ার্ক (LAN)</vt:lpstr>
      <vt:lpstr>PowerPoint Presentation</vt:lpstr>
      <vt:lpstr>PowerPoint Presentation</vt:lpstr>
      <vt:lpstr>কম্পিউটার নেটওয়ার্কের সুবিধা</vt:lpstr>
      <vt:lpstr>PowerPoint Presentation</vt:lpstr>
      <vt:lpstr>PowerPoint Presentation</vt:lpstr>
      <vt:lpstr> দলীয় কাজ</vt:lpstr>
      <vt:lpstr> মূল্যায়ণ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কম্পিউটার নেটওয়ার্ক কি?</dc:title>
  <dc:creator>Rahim</dc:creator>
  <cp:lastModifiedBy>ismail - [2010]</cp:lastModifiedBy>
  <cp:revision>390</cp:revision>
  <dcterms:created xsi:type="dcterms:W3CDTF">2012-09-03T07:57:16Z</dcterms:created>
  <dcterms:modified xsi:type="dcterms:W3CDTF">2024-12-25T09:26:36Z</dcterms:modified>
</cp:coreProperties>
</file>