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9F15B-E819-4C61-1E33-F37D583B2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F77D9F-F846-9517-8F4D-662AFD4262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E4F00-25F4-B0F4-CCFA-25415CD70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56A346-13CF-1400-2E88-54B6A453D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88603-A412-BFBD-DD6A-17CE8DAFC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99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48EC4-34D9-E247-8BBB-BEA9BD530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F2D75D-F5F8-5063-EDBB-9E9A98197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B6954-BEAE-5F3F-B43A-3982087C9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292E6-4C9E-90C9-25FB-C19FB31A1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AEC3F-7D45-4EA0-D4FB-74E4A4C1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85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3376A3-220D-A19A-F1D6-F1FEDCAB36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9CC226-3556-9724-8416-5740365A1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15646-37AC-DFD7-E6C6-1CEDCCDC8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13B8A-A533-F8F6-CBE5-70BE9D691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7973D-08F6-4C9A-AEE5-260916D52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93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484B0-5BC3-66B7-76E7-9A9D437A7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77C2D-7FA5-BADC-8991-3DC6D9A05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2A62C-758F-9A19-89F0-E3379C46D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9FE11-115E-C4BE-8141-2B21B2DD6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2B4F6-A41E-C9D9-F747-FE20A9EAC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55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71EA3-4D6C-A36B-EDC8-3E6C2F59A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4D008-B8CE-ED71-C10E-D67A590E7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504E1-2AB4-76CA-0044-3DB6AB724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9E3AE-91BA-A2E0-346A-061971C4B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7F01C-21A4-0E9F-7E0A-F773C343F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137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26676-5A7C-242D-D2BD-77D9F8C03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5ED66-0DB3-3B82-4508-46B6B9FF4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0A9B82-881A-0B08-BE89-59BB101F6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F2D0E3-6838-8FFF-E13A-E6E600EB2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53581-D25D-10AB-91A7-DC2D6998E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E2CFAC-26ED-1201-BF39-AAF4907D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03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AC632-F02D-1F06-CDD0-E8AB78D58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F1D8C-C485-DDF3-ACA5-6EEE630D5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56815-E17B-4323-269D-3B24DF0D7A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E8FDC9-1614-8146-20D9-34D38C79D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6AB90E-D210-8898-B16C-D88C74CDBD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1CC4B4-1608-0D31-644F-9D0C77828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CCE70B-9935-8857-3EFD-6B0AC9EAE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85B2CC-6F43-5399-69BF-37E7A1E3D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38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84F20-0498-B6C0-6457-8D4D32F95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B290CE-BAA2-878A-D118-809BBA417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61E87-E77D-60F1-1B9D-E3472FF6B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9D6D90-F53C-E2C3-42FE-B5FD76C8B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75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A44F43-D84D-FDFA-8D0F-3D1078CA4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F88767-08D9-19DF-FD7C-B397E491C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6455CB-C559-22C4-2984-B12AE33BB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4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3480-FAFD-9577-A07C-2488EC905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6F361-AC74-3D68-4049-1CD92792E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76E7CC-8A43-7C59-A102-AC14D6F9A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86D674-4819-44CC-0F41-5E055BA22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BFB85A-150D-0BC8-98CE-3E006DDFA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319802-C1F0-BA94-F47A-071D5BB68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02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2D0EB-7D97-EC4B-4A01-29F0BA9E6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14B1FF-6D26-501E-E7A8-CB4C29553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C09FBC-08BA-6EB5-C326-D26BF1725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CE621D-3DF7-69AB-2842-202002AB3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29AF36-136F-C0C8-14C9-5D17AF3C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8E72AC-B775-72AF-CB5C-DAFB87FE3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03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1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0FF704-055E-F108-B02D-4E7EC0D23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F3395-D176-1437-BBA0-9D8136BDC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866CC-84A3-E4B2-8DC5-FCA1BCF60A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66CA7-16AE-4D32-B755-965BB1BC0398}" type="datetimeFigureOut">
              <a:rPr lang="en-GB" smtClean="0"/>
              <a:t>15/02/2024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E9846-9A80-7424-B658-118E4F1B49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A38BE-46EB-B483-3ED8-C0E9D81B42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33F71-0AB3-47DF-98EE-C657BEC34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0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4" Type="http://schemas.openxmlformats.org/officeDocument/2006/relationships/hyperlink" Target="mailto:Fatimakhatunwww@gmail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C540D-5F27-100A-2A3C-67FC77D24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726" y="457200"/>
            <a:ext cx="3932237" cy="1600200"/>
          </a:xfrm>
        </p:spPr>
        <p:txBody>
          <a:bodyPr>
            <a:normAutofit/>
          </a:bodyPr>
          <a:lstStyle/>
          <a:p>
            <a:r>
              <a:rPr lang="en-US" sz="96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4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CBADA01-B9CA-3DD4-5951-E2D5745C2B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709" y="987425"/>
            <a:ext cx="3653157" cy="487362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C5C14D-1D31-BA41-C415-0E92E9AAF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6827104" cy="4090182"/>
          </a:xfrm>
        </p:spPr>
        <p:txBody>
          <a:bodyPr>
            <a:norm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মোছাঃ ফাতেমা খাতুন</a:t>
            </a:r>
          </a:p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 </a:t>
            </a:r>
          </a:p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তাহেরহুদা সরকারি প্রাথমিক বিদ্যালয়</a:t>
            </a:r>
          </a:p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হরিণাকুণ্ডু, ঝিনাইদহ</a:t>
            </a:r>
          </a:p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fatimakhatunwww@gmail.com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01714948566</a:t>
            </a:r>
            <a:endParaRPr lang="en-GB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E343A6-3358-136B-5988-8DA75F3A2E54}"/>
              </a:ext>
            </a:extLst>
          </p:cNvPr>
          <p:cNvSpPr/>
          <p:nvPr/>
        </p:nvSpPr>
        <p:spPr>
          <a:xfrm>
            <a:off x="0" y="-1"/>
            <a:ext cx="12192000" cy="59084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D0A970-75A6-2260-244A-5308F42DD191}"/>
              </a:ext>
            </a:extLst>
          </p:cNvPr>
          <p:cNvSpPr/>
          <p:nvPr/>
        </p:nvSpPr>
        <p:spPr>
          <a:xfrm>
            <a:off x="4689" y="6267157"/>
            <a:ext cx="12192000" cy="59084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648AC7-CD68-C2C9-0D4E-9B0291ADA540}"/>
              </a:ext>
            </a:extLst>
          </p:cNvPr>
          <p:cNvSpPr/>
          <p:nvPr/>
        </p:nvSpPr>
        <p:spPr>
          <a:xfrm>
            <a:off x="0" y="590842"/>
            <a:ext cx="413533" cy="56974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6B3323-CBA7-B44A-4F12-065F523B6840}"/>
              </a:ext>
            </a:extLst>
          </p:cNvPr>
          <p:cNvSpPr/>
          <p:nvPr/>
        </p:nvSpPr>
        <p:spPr>
          <a:xfrm>
            <a:off x="11773778" y="580292"/>
            <a:ext cx="413533" cy="569741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391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1AFD1-C68F-F5DD-A53B-49904BA6BC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ধ্বনিঃ ভাষাকে ভাঙতে ভাঙতে সবচেয়ে ছোট যে উপাদান পাওয়া যায়,তাই হলো ধ্বনি।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CD5FC1-486D-313E-190D-E9D2A0DB2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87600"/>
          </a:xfrm>
        </p:spPr>
        <p:txBody>
          <a:bodyPr>
            <a:normAutofit/>
          </a:bodyPr>
          <a:lstStyle/>
          <a:p>
            <a:r>
              <a:rPr lang="bn-IN" sz="8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bn-IN" sz="8000" dirty="0">
                <a:latin typeface="NikoshBAN" panose="02000000000000000000" pitchFamily="2" charset="0"/>
                <a:cs typeface="NikoshBAN" panose="02000000000000000000" pitchFamily="2" charset="0"/>
              </a:rPr>
              <a:t>+</a:t>
            </a:r>
            <a:r>
              <a:rPr lang="bn-IN" sz="8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IN" sz="8000" dirty="0">
                <a:latin typeface="NikoshBAN" panose="02000000000000000000" pitchFamily="2" charset="0"/>
                <a:cs typeface="NikoshBAN" panose="02000000000000000000" pitchFamily="2" charset="0"/>
              </a:rPr>
              <a:t>+</a:t>
            </a:r>
            <a:r>
              <a:rPr lang="bn-IN" sz="8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</a:t>
            </a:r>
            <a:r>
              <a:rPr lang="bn-IN" sz="8000" dirty="0">
                <a:latin typeface="NikoshBAN" panose="02000000000000000000" pitchFamily="2" charset="0"/>
                <a:cs typeface="NikoshBAN" panose="02000000000000000000" pitchFamily="2" charset="0"/>
              </a:rPr>
              <a:t>+</a:t>
            </a:r>
            <a:r>
              <a:rPr lang="bn-IN" sz="8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  <a:r>
              <a:rPr lang="bn-IN" sz="8000" dirty="0">
                <a:latin typeface="NikoshBAN" panose="02000000000000000000" pitchFamily="2" charset="0"/>
                <a:cs typeface="NikoshBAN" panose="02000000000000000000" pitchFamily="2" charset="0"/>
              </a:rPr>
              <a:t>=দরজা </a:t>
            </a:r>
          </a:p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এখানে ধ্বনি আছে ৪টি।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68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E3D68-ECA7-47E2-125E-B332754F2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54B0E-806D-A251-FA2B-08CAAD5342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শব্দঃ অনেকগুলো ধ্বনি মিলে যদি কোন নির্দিষ্ট অর্থ প্রকাশ করে,তবে তাকে শব্দ বলে। 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E42595-8A14-60AE-EB0F-ACF6CEF825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n-IN" sz="8000" dirty="0">
                <a:latin typeface="NikoshBAN" panose="02000000000000000000" pitchFamily="2" charset="0"/>
                <a:cs typeface="NikoshBAN" panose="02000000000000000000" pitchFamily="2" charset="0"/>
              </a:rPr>
              <a:t>ক+অ+ল +অ+ম=</a:t>
            </a:r>
            <a:r>
              <a:rPr lang="bn-IN" sz="8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কলম</a:t>
            </a:r>
            <a:r>
              <a:rPr lang="bn-IN" sz="8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278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C53D1-82BC-F7ED-F607-B4DD13972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68F78-A66F-0C12-4C89-376DFC4D49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 গুলো অর্থবোধক শব্দ তা বাছাই করি? 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2DDF29-0EB6-D600-C7F2-B5E71B145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505" y="3602038"/>
            <a:ext cx="11099409" cy="1655762"/>
          </a:xfrm>
        </p:spPr>
        <p:txBody>
          <a:bodyPr>
            <a:normAutofit/>
          </a:bodyPr>
          <a:lstStyle/>
          <a:p>
            <a:r>
              <a:rPr lang="bn-IN" sz="8000" dirty="0">
                <a:latin typeface="NikoshBAN" panose="02000000000000000000" pitchFamily="2" charset="0"/>
                <a:cs typeface="NikoshBAN" panose="02000000000000000000" pitchFamily="2" charset="0"/>
              </a:rPr>
              <a:t>লকম,মালি,হুবারা,হরিণ,তাল</a:t>
            </a:r>
            <a:endParaRPr lang="en-GB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69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DF73E-39F3-E15B-5F37-09D0512C2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D3FF2-53A1-6D1D-204A-EAB63FD79E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ধ্বনিগুলো তেকে ২টি শব্দ তৈরি করি? 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9C3A4C-8493-CF45-B0C4-5C5F4AAEE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505" y="3602038"/>
            <a:ext cx="4147627" cy="1655762"/>
          </a:xfrm>
        </p:spPr>
        <p:txBody>
          <a:bodyPr>
            <a:normAutofit/>
          </a:bodyPr>
          <a:lstStyle/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আ ক আ শ </a:t>
            </a:r>
          </a:p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খ এ ল আ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C2D97CE-2F2E-5E44-1474-8DA94CA0D17E}"/>
              </a:ext>
            </a:extLst>
          </p:cNvPr>
          <p:cNvSpPr/>
          <p:nvPr/>
        </p:nvSpPr>
        <p:spPr>
          <a:xfrm>
            <a:off x="6637604" y="3552875"/>
            <a:ext cx="3376247" cy="100678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আকাশ</a:t>
            </a:r>
            <a:endParaRPr lang="en-GB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5468881-853F-53AD-0454-0F27FD377C25}"/>
              </a:ext>
            </a:extLst>
          </p:cNvPr>
          <p:cNvSpPr/>
          <p:nvPr/>
        </p:nvSpPr>
        <p:spPr>
          <a:xfrm>
            <a:off x="6637603" y="4927845"/>
            <a:ext cx="3376247" cy="100678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খেলা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89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B4DA9-CBBE-511C-5B93-617D0F1DD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D34AB-2B40-AA94-CDDE-5BC56D174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01078"/>
            <a:ext cx="9144000" cy="3125650"/>
          </a:xfrm>
        </p:spPr>
        <p:txBody>
          <a:bodyPr>
            <a:normAutofit fontScale="90000"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বাক্যঃএক বা একাধিক শব্দের মাধ্যমে বক্তার মনের ভাব পুরোপুরিভাবে প্রকাশ পাবে এবং শ্রোতা তা ঠিক</a:t>
            </a:r>
            <a:r>
              <a:rPr lang="en-US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ভাবে</a:t>
            </a:r>
            <a:r>
              <a:rPr lang="en-US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বুঝতে</a:t>
            </a:r>
            <a:r>
              <a:rPr lang="en-US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পারবে,তাই</a:t>
            </a:r>
            <a:r>
              <a:rPr lang="en-US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en-US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115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D46C5-B317-BC0A-C22C-E343D7325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46A33-A1E7-61ED-424D-224226FE34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713" y="862151"/>
            <a:ext cx="9144000" cy="992050"/>
          </a:xfrm>
        </p:spPr>
        <p:txBody>
          <a:bodyPr>
            <a:normAutofit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বলতো দেখি ? 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82C732-6FFD-3F6D-2D02-4DA1CEF38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008" y="2210559"/>
            <a:ext cx="11099409" cy="1655762"/>
          </a:xfrm>
        </p:spPr>
        <p:txBody>
          <a:bodyPr>
            <a:normAutofit/>
          </a:bodyPr>
          <a:lstStyle/>
          <a:p>
            <a:r>
              <a:rPr lang="bn-IN" sz="8000" dirty="0">
                <a:latin typeface="NikoshBAN" panose="02000000000000000000" pitchFamily="2" charset="0"/>
                <a:cs typeface="NikoshBAN" panose="02000000000000000000" pitchFamily="2" charset="0"/>
              </a:rPr>
              <a:t>আমি প্রতিদিন এই সময়.........</a:t>
            </a:r>
            <a:endParaRPr lang="en-GB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DF8A613-B45F-8D97-EC45-F71118B659E8}"/>
              </a:ext>
            </a:extLst>
          </p:cNvPr>
          <p:cNvSpPr txBox="1">
            <a:spLocks/>
          </p:cNvSpPr>
          <p:nvPr/>
        </p:nvSpPr>
        <p:spPr>
          <a:xfrm>
            <a:off x="321007" y="4222679"/>
            <a:ext cx="11099409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এটি কি বাক্য হয়েছে? না হলে কেন হয় নি?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30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B8B9E-D32D-86AC-0ECD-DE371A80D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13E2C-14C8-3CAE-FF44-82A8C2DBB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713" y="862150"/>
            <a:ext cx="9144000" cy="2566849"/>
          </a:xfrm>
        </p:spPr>
        <p:txBody>
          <a:bodyPr>
            <a:normAutofit fontScale="90000"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বাগর্থঃ ভাষার বিভিন্ন শব্দ বা বাক্যের অর্থের বিভিন্ন দিক নিয়ে যে আলোচনা,তাই হলো বাগর্থ 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8B9803D-184C-14C4-E1FD-651317E5EAAF}"/>
              </a:ext>
            </a:extLst>
          </p:cNvPr>
          <p:cNvSpPr txBox="1">
            <a:spLocks/>
          </p:cNvSpPr>
          <p:nvPr/>
        </p:nvSpPr>
        <p:spPr>
          <a:xfrm>
            <a:off x="321007" y="4222679"/>
            <a:ext cx="11099409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বাগর্থে্র ২টি উদাহরণ বের কর তো বুদ্ধি খাটিয়ে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928390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AD63F-A607-E787-0A79-B79EECB34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5804F-5A2A-D26F-A4C0-54130A8C9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713" y="2173357"/>
            <a:ext cx="9144000" cy="1255642"/>
          </a:xfrm>
        </p:spPr>
        <p:txBody>
          <a:bodyPr>
            <a:normAutofit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বলতো দেখি 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7B4B2A3-4CF7-BF57-D113-D3DBCCAF6775}"/>
              </a:ext>
            </a:extLst>
          </p:cNvPr>
          <p:cNvSpPr txBox="1">
            <a:spLocks/>
          </p:cNvSpPr>
          <p:nvPr/>
        </p:nvSpPr>
        <p:spPr>
          <a:xfrm>
            <a:off x="321007" y="4222679"/>
            <a:ext cx="11099409" cy="813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ভাষার সবচেয়ে ছোট অংশকে কী বলে?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3963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E176E-B1E6-5E88-C297-1E92ED652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B10E8-D9FF-2BBC-A4CE-E87B5312FA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1686" y="1126436"/>
            <a:ext cx="10548730" cy="1255642"/>
          </a:xfrm>
        </p:spPr>
        <p:txBody>
          <a:bodyPr>
            <a:normAutofit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শব্দগুলো ভেঙে ধ্বনি নির্নয় করি 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34CAFD9-4821-CFEA-D56B-25587E8AFC18}"/>
              </a:ext>
            </a:extLst>
          </p:cNvPr>
          <p:cNvSpPr txBox="1">
            <a:spLocks/>
          </p:cNvSpPr>
          <p:nvPr/>
        </p:nvSpPr>
        <p:spPr>
          <a:xfrm>
            <a:off x="718573" y="3009899"/>
            <a:ext cx="2170402" cy="1255641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24000" dirty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খাট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CA8F1D-6F70-6D7B-A721-191652D8F8C9}"/>
              </a:ext>
            </a:extLst>
          </p:cNvPr>
          <p:cNvSpPr txBox="1">
            <a:spLocks/>
          </p:cNvSpPr>
          <p:nvPr/>
        </p:nvSpPr>
        <p:spPr>
          <a:xfrm>
            <a:off x="7609705" y="2676945"/>
            <a:ext cx="2170402" cy="125564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6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মধু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A9DE565-B4D4-8075-A0DA-377D973FB7FA}"/>
              </a:ext>
            </a:extLst>
          </p:cNvPr>
          <p:cNvSpPr txBox="1">
            <a:spLocks/>
          </p:cNvSpPr>
          <p:nvPr/>
        </p:nvSpPr>
        <p:spPr>
          <a:xfrm>
            <a:off x="4164139" y="2534478"/>
            <a:ext cx="2170402" cy="12556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7100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গাছ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37D85A5D-7C8C-76A8-08ED-763FBDAAC7C9}"/>
              </a:ext>
            </a:extLst>
          </p:cNvPr>
          <p:cNvSpPr txBox="1">
            <a:spLocks/>
          </p:cNvSpPr>
          <p:nvPr/>
        </p:nvSpPr>
        <p:spPr>
          <a:xfrm>
            <a:off x="2221218" y="4714464"/>
            <a:ext cx="2170402" cy="10137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6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পানি</a:t>
            </a:r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GB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FB9DEE3-9EDD-F4A1-197B-C1BD20EBE16F}"/>
              </a:ext>
            </a:extLst>
          </p:cNvPr>
          <p:cNvSpPr txBox="1">
            <a:spLocks/>
          </p:cNvSpPr>
          <p:nvPr/>
        </p:nvSpPr>
        <p:spPr>
          <a:xfrm>
            <a:off x="5926678" y="4714465"/>
            <a:ext cx="2170402" cy="12556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n-IN" sz="40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71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বরই </a:t>
            </a:r>
            <a:r>
              <a:rPr lang="bn-IN" sz="40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40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9407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1ADAB-6DC3-480D-784F-653B32AE3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D793A-5334-482F-BC03-B2FD85AA56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713" y="1152939"/>
            <a:ext cx="9144000" cy="2276060"/>
          </a:xfrm>
        </p:spPr>
        <p:txBody>
          <a:bodyPr>
            <a:normAutofit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এসো প্রয়োজনীয় শব্দ বেছে নিয়ে বাক্য তৈরি করি 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249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36136-1813-24D2-D947-918444CEF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535" y="1835836"/>
            <a:ext cx="10515600" cy="2852737"/>
          </a:xfrm>
        </p:spPr>
        <p:txBody>
          <a:bodyPr/>
          <a:lstStyle/>
          <a:p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আগের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ক্লাসে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মর্যাদা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বজায়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রেখে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শিখেছি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b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</a:t>
            </a:r>
            <a:r>
              <a:rPr lang="en-US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থাকলে</a:t>
            </a:r>
            <a:r>
              <a:rPr lang="en-US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ঝটপট</a:t>
            </a:r>
            <a:r>
              <a:rPr lang="en-US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জানতে</a:t>
            </a:r>
            <a:r>
              <a:rPr lang="en-US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চাও</a:t>
            </a:r>
            <a:r>
              <a:rPr lang="en-US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GB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44B5B49E-AE5C-BD74-929B-DE3A80620834}"/>
              </a:ext>
            </a:extLst>
          </p:cNvPr>
          <p:cNvSpPr/>
          <p:nvPr/>
        </p:nvSpPr>
        <p:spPr>
          <a:xfrm>
            <a:off x="0" y="0"/>
            <a:ext cx="1885071" cy="1822280"/>
          </a:xfrm>
          <a:prstGeom prst="half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E085DFD3-DCDF-324F-2AD3-60AC234B713D}"/>
              </a:ext>
            </a:extLst>
          </p:cNvPr>
          <p:cNvSpPr/>
          <p:nvPr/>
        </p:nvSpPr>
        <p:spPr>
          <a:xfrm rot="10800000">
            <a:off x="10294228" y="5022164"/>
            <a:ext cx="1885071" cy="1822280"/>
          </a:xfrm>
          <a:prstGeom prst="half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Half Frame 5">
            <a:extLst>
              <a:ext uri="{FF2B5EF4-FFF2-40B4-BE49-F238E27FC236}">
                <a16:creationId xmlns:a16="http://schemas.microsoft.com/office/drawing/2014/main" id="{7A20FC15-30E1-F347-4130-E1ABFFA1F367}"/>
              </a:ext>
            </a:extLst>
          </p:cNvPr>
          <p:cNvSpPr/>
          <p:nvPr/>
        </p:nvSpPr>
        <p:spPr>
          <a:xfrm rot="5400000">
            <a:off x="10338325" y="31396"/>
            <a:ext cx="1885071" cy="1822280"/>
          </a:xfrm>
          <a:prstGeom prst="half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Half Frame 6">
            <a:extLst>
              <a:ext uri="{FF2B5EF4-FFF2-40B4-BE49-F238E27FC236}">
                <a16:creationId xmlns:a16="http://schemas.microsoft.com/office/drawing/2014/main" id="{2B4030D3-7110-5C31-204C-635E22334B48}"/>
              </a:ext>
            </a:extLst>
          </p:cNvPr>
          <p:cNvSpPr/>
          <p:nvPr/>
        </p:nvSpPr>
        <p:spPr>
          <a:xfrm rot="16200000">
            <a:off x="-31394" y="5004324"/>
            <a:ext cx="1885071" cy="1822280"/>
          </a:xfrm>
          <a:prstGeom prst="half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829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A0633-8AC6-C97A-AE7D-843B2F8EB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0691E-925E-0CA4-B999-C11512570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1686" y="498616"/>
            <a:ext cx="10548730" cy="1106549"/>
          </a:xfrm>
        </p:spPr>
        <p:txBody>
          <a:bodyPr>
            <a:normAutofit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বাক্য তৈরির খেলা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EF24F0C-04F0-1322-590C-91C322805A12}"/>
              </a:ext>
            </a:extLst>
          </p:cNvPr>
          <p:cNvSpPr txBox="1">
            <a:spLocks/>
          </p:cNvSpPr>
          <p:nvPr/>
        </p:nvSpPr>
        <p:spPr>
          <a:xfrm>
            <a:off x="718573" y="3009899"/>
            <a:ext cx="2170402" cy="10137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60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মহৎ</a:t>
            </a:r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2E1B2C-FAB5-0257-6220-CD1CF813CCF6}"/>
              </a:ext>
            </a:extLst>
          </p:cNvPr>
          <p:cNvSpPr txBox="1">
            <a:spLocks/>
          </p:cNvSpPr>
          <p:nvPr/>
        </p:nvSpPr>
        <p:spPr>
          <a:xfrm>
            <a:off x="7609704" y="2676945"/>
            <a:ext cx="3031791" cy="125564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6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ভালোবাসা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3B56082-AB71-AB47-67DE-0CFF5BEE2221}"/>
              </a:ext>
            </a:extLst>
          </p:cNvPr>
          <p:cNvSpPr txBox="1">
            <a:spLocks/>
          </p:cNvSpPr>
          <p:nvPr/>
        </p:nvSpPr>
        <p:spPr>
          <a:xfrm>
            <a:off x="4164138" y="2534478"/>
            <a:ext cx="3031791" cy="1255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6000" dirty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বাংলাদেশ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B734B6A-81AD-39BD-F865-34DD2490C2CF}"/>
              </a:ext>
            </a:extLst>
          </p:cNvPr>
          <p:cNvSpPr txBox="1">
            <a:spLocks/>
          </p:cNvSpPr>
          <p:nvPr/>
        </p:nvSpPr>
        <p:spPr>
          <a:xfrm>
            <a:off x="1803774" y="5095468"/>
            <a:ext cx="2170402" cy="10137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6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দেশকে </a:t>
            </a:r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GB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35FE180-9CDD-42AB-A0DF-0474C110C3A0}"/>
              </a:ext>
            </a:extLst>
          </p:cNvPr>
          <p:cNvSpPr txBox="1">
            <a:spLocks/>
          </p:cNvSpPr>
          <p:nvPr/>
        </p:nvSpPr>
        <p:spPr>
          <a:xfrm>
            <a:off x="5439301" y="5103743"/>
            <a:ext cx="2544419" cy="12556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bn-IN" sz="40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71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আমার  </a:t>
            </a:r>
            <a:r>
              <a:rPr lang="bn-IN" sz="4000" dirty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4000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53E309E-912D-8D86-1614-8D83F1FF6914}"/>
              </a:ext>
            </a:extLst>
          </p:cNvPr>
          <p:cNvSpPr txBox="1">
            <a:spLocks/>
          </p:cNvSpPr>
          <p:nvPr/>
        </p:nvSpPr>
        <p:spPr>
          <a:xfrm>
            <a:off x="4803200" y="3932586"/>
            <a:ext cx="2485495" cy="10137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6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গুণ  </a:t>
            </a:r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GB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971DF80-F112-30F5-C7E4-500FE6899C8C}"/>
              </a:ext>
            </a:extLst>
          </p:cNvPr>
          <p:cNvSpPr txBox="1">
            <a:spLocks/>
          </p:cNvSpPr>
          <p:nvPr/>
        </p:nvSpPr>
        <p:spPr>
          <a:xfrm>
            <a:off x="8733180" y="5072273"/>
            <a:ext cx="2544419" cy="10137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6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একটি  </a:t>
            </a:r>
            <a:r>
              <a:rPr lang="bn-IN" sz="60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GB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0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  <p:bldP spid="5" grpId="0"/>
      <p:bldP spid="6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CD52E-D190-CFDF-5DB4-085E5840D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22AEC-29E6-0068-095C-27CB9BB02A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8713" y="2173357"/>
            <a:ext cx="9144000" cy="1255642"/>
          </a:xfrm>
        </p:spPr>
        <p:txBody>
          <a:bodyPr>
            <a:normAutofit/>
          </a:bodyPr>
          <a:lstStyle/>
          <a:p>
            <a:r>
              <a:rPr lang="bn-IN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  </a:t>
            </a:r>
            <a:endParaRPr lang="en-GB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C2BC928-BFF9-ED8E-EBCC-4443CC25CC18}"/>
              </a:ext>
            </a:extLst>
          </p:cNvPr>
          <p:cNvSpPr txBox="1">
            <a:spLocks/>
          </p:cNvSpPr>
          <p:nvPr/>
        </p:nvSpPr>
        <p:spPr>
          <a:xfrm>
            <a:off x="321007" y="4222679"/>
            <a:ext cx="11619202" cy="8131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ভাষার সবচেয়ে ছোট অংশকে কী বলে?পাঁচটি উদাহরণ দাও ।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25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DFC1267F-CF5A-9731-E650-77163A90E6AC}"/>
              </a:ext>
            </a:extLst>
          </p:cNvPr>
          <p:cNvSpPr/>
          <p:nvPr/>
        </p:nvSpPr>
        <p:spPr>
          <a:xfrm>
            <a:off x="2332383" y="1842053"/>
            <a:ext cx="6665843" cy="376361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 </a:t>
            </a:r>
            <a:endParaRPr lang="en-GB" sz="9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0869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251E2-8DD4-4A88-E47F-446C1BF18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7C9C4-8D3F-5027-0EF3-0A0201471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3495" y="1955409"/>
            <a:ext cx="10576560" cy="336051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IN" sz="5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বলতো দেখিঃ</a:t>
            </a:r>
          </a:p>
          <a:p>
            <a:r>
              <a:rPr lang="bn-IN" sz="54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ক্লাসে তোমার বন্ধু অসুস্থ হয়ে পড়লে কার সাথে যোগাযোগ করবে? </a:t>
            </a:r>
            <a:endParaRPr lang="en-GB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Half Frame 5">
            <a:extLst>
              <a:ext uri="{FF2B5EF4-FFF2-40B4-BE49-F238E27FC236}">
                <a16:creationId xmlns:a16="http://schemas.microsoft.com/office/drawing/2014/main" id="{F5F28F27-E95A-FE31-F2C6-2D8517D24211}"/>
              </a:ext>
            </a:extLst>
          </p:cNvPr>
          <p:cNvSpPr/>
          <p:nvPr/>
        </p:nvSpPr>
        <p:spPr>
          <a:xfrm>
            <a:off x="0" y="0"/>
            <a:ext cx="1223889" cy="1420837"/>
          </a:xfrm>
          <a:prstGeom prst="half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Half Frame 6">
            <a:extLst>
              <a:ext uri="{FF2B5EF4-FFF2-40B4-BE49-F238E27FC236}">
                <a16:creationId xmlns:a16="http://schemas.microsoft.com/office/drawing/2014/main" id="{03B6B31F-BD82-1B24-BA49-27BAB741898F}"/>
              </a:ext>
            </a:extLst>
          </p:cNvPr>
          <p:cNvSpPr/>
          <p:nvPr/>
        </p:nvSpPr>
        <p:spPr>
          <a:xfrm rot="10800000">
            <a:off x="10968111" y="5437163"/>
            <a:ext cx="1223889" cy="1420837"/>
          </a:xfrm>
          <a:prstGeom prst="halfFram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Half Frame 7">
            <a:extLst>
              <a:ext uri="{FF2B5EF4-FFF2-40B4-BE49-F238E27FC236}">
                <a16:creationId xmlns:a16="http://schemas.microsoft.com/office/drawing/2014/main" id="{6D5ED9F4-0630-E5E9-F383-48FD65E589F7}"/>
              </a:ext>
            </a:extLst>
          </p:cNvPr>
          <p:cNvSpPr/>
          <p:nvPr/>
        </p:nvSpPr>
        <p:spPr>
          <a:xfrm rot="16200000">
            <a:off x="98474" y="5535637"/>
            <a:ext cx="1223889" cy="1420837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Half Frame 8">
            <a:extLst>
              <a:ext uri="{FF2B5EF4-FFF2-40B4-BE49-F238E27FC236}">
                <a16:creationId xmlns:a16="http://schemas.microsoft.com/office/drawing/2014/main" id="{4D017C2A-D49C-4B73-74ED-EF59FB7B997B}"/>
              </a:ext>
            </a:extLst>
          </p:cNvPr>
          <p:cNvSpPr/>
          <p:nvPr/>
        </p:nvSpPr>
        <p:spPr>
          <a:xfrm rot="5400000">
            <a:off x="10869637" y="-98474"/>
            <a:ext cx="1223889" cy="1420837"/>
          </a:xfrm>
          <a:prstGeom prst="halfFram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2761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31228-CF3F-F23A-E6A0-24CB0DF9E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9371"/>
            <a:ext cx="9144000" cy="991846"/>
          </a:xfrm>
        </p:spPr>
        <p:txBody>
          <a:bodyPr/>
          <a:lstStyle/>
          <a:p>
            <a:r>
              <a:rPr lang="bn-IN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ভাষা ও বাংলা ভাষা</a:t>
            </a:r>
            <a:endParaRPr lang="en-GB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349F2-B50C-AB2E-A2B6-D012CB38B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8745" y="4761878"/>
            <a:ext cx="9144000" cy="1375117"/>
          </a:xfrm>
        </p:spPr>
        <p:txBody>
          <a:bodyPr>
            <a:normAutofit/>
          </a:bodyPr>
          <a:lstStyle/>
          <a:p>
            <a:r>
              <a:rPr lang="bn-IN" sz="36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ক্লাসে আমরা ভাষা ও বাংলা ভাষা এবং ভাষার উপাদান সম্পর্কে জানব । </a:t>
            </a:r>
            <a:endParaRPr lang="en-GB" sz="36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Arrow: Bent 3">
            <a:extLst>
              <a:ext uri="{FF2B5EF4-FFF2-40B4-BE49-F238E27FC236}">
                <a16:creationId xmlns:a16="http://schemas.microsoft.com/office/drawing/2014/main" id="{68B46D85-C662-7DB5-7A08-25DA2C31ECFD}"/>
              </a:ext>
            </a:extLst>
          </p:cNvPr>
          <p:cNvSpPr/>
          <p:nvPr/>
        </p:nvSpPr>
        <p:spPr>
          <a:xfrm rot="5400000">
            <a:off x="8074856" y="2665795"/>
            <a:ext cx="3446584" cy="745583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8086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C8C6D-6163-A242-5483-A515E5A87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6B9E-B398-04F0-5D5D-F86221A517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3828" y="1104277"/>
            <a:ext cx="9144000" cy="991846"/>
          </a:xfrm>
        </p:spPr>
        <p:txBody>
          <a:bodyPr/>
          <a:lstStyle/>
          <a:p>
            <a:r>
              <a:rPr lang="bn-IN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ভাষা কাকে বলে?</a:t>
            </a:r>
            <a:endParaRPr lang="en-GB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F73BF4-1C33-482B-95A4-6D83039D1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5015" y="4074319"/>
            <a:ext cx="9144000" cy="1375117"/>
          </a:xfrm>
        </p:spPr>
        <p:txBody>
          <a:bodyPr>
            <a:normAutofit/>
          </a:bodyPr>
          <a:lstStyle/>
          <a:p>
            <a:r>
              <a:rPr lang="bn-IN" sz="36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 মাধ্যমে আমরা আমাদের আবেগ –অনুভূতি,প্রয়োজন,অভিজ্ঞতা এক কথায় মনের ভাব প্রকাশ করে থাকি, তাই হলো ভাষা।</a:t>
            </a:r>
          </a:p>
        </p:txBody>
      </p:sp>
    </p:spTree>
    <p:extLst>
      <p:ext uri="{BB962C8B-B14F-4D97-AF65-F5344CB8AC3E}">
        <p14:creationId xmlns:p14="http://schemas.microsoft.com/office/powerpoint/2010/main" val="5896725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ACAC-ADFF-D2C8-7879-F3B75F7E1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C5E46-24F5-06CC-585D-540B29E40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3828" y="1104277"/>
            <a:ext cx="9144000" cy="991846"/>
          </a:xfrm>
        </p:spPr>
        <p:txBody>
          <a:bodyPr/>
          <a:lstStyle/>
          <a:p>
            <a:r>
              <a:rPr lang="bn-IN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 ভাষা কাকে বলে?</a:t>
            </a:r>
            <a:endParaRPr lang="en-GB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E30BAD-4FEF-AB0C-ED54-475C7E6E19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41441"/>
            <a:ext cx="9814560" cy="687559"/>
          </a:xfrm>
        </p:spPr>
        <p:txBody>
          <a:bodyPr>
            <a:normAutofit/>
          </a:bodyPr>
          <a:lstStyle/>
          <a:p>
            <a:r>
              <a:rPr lang="bn-IN" sz="36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 ভাষায় আমরা বাঙালীরা কথা বলি,তাই হলো বাংলা ভাষা ।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08F1C94-5EBD-F401-0478-0BBB71C86374}"/>
              </a:ext>
            </a:extLst>
          </p:cNvPr>
          <p:cNvSpPr txBox="1">
            <a:spLocks/>
          </p:cNvSpPr>
          <p:nvPr/>
        </p:nvSpPr>
        <p:spPr>
          <a:xfrm>
            <a:off x="1458351" y="4567896"/>
            <a:ext cx="9814560" cy="8340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sz="36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পৃথিবীর বিভিন্ন দেশের মানুষ বিভিন্ন ভাষায় কথা বলে ।</a:t>
            </a:r>
          </a:p>
        </p:txBody>
      </p:sp>
    </p:spTree>
    <p:extLst>
      <p:ext uri="{BB962C8B-B14F-4D97-AF65-F5344CB8AC3E}">
        <p14:creationId xmlns:p14="http://schemas.microsoft.com/office/powerpoint/2010/main" val="22093418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D2D85-9681-95D4-43BC-592802BFC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C10CD-1E2B-C501-E176-73E4041360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3828" y="1104277"/>
            <a:ext cx="9144000" cy="991846"/>
          </a:xfrm>
        </p:spPr>
        <p:txBody>
          <a:bodyPr/>
          <a:lstStyle/>
          <a:p>
            <a:r>
              <a:rPr lang="bn-IN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ভাষার উপাদান কি?</a:t>
            </a:r>
            <a:endParaRPr lang="en-GB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2F675-17EF-0636-073D-D2766172E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6437" y="2741441"/>
            <a:ext cx="10832123" cy="1225648"/>
          </a:xfrm>
        </p:spPr>
        <p:txBody>
          <a:bodyPr>
            <a:normAutofit/>
          </a:bodyPr>
          <a:lstStyle/>
          <a:p>
            <a:r>
              <a:rPr lang="bn-IN" sz="36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 সকল বিষয়কে কেন্দ্র করে একটি ভাষা গড়ে ওঠে তাই হলো ভাষার উপাদান।</a:t>
            </a:r>
          </a:p>
        </p:txBody>
      </p:sp>
    </p:spTree>
    <p:extLst>
      <p:ext uri="{BB962C8B-B14F-4D97-AF65-F5344CB8AC3E}">
        <p14:creationId xmlns:p14="http://schemas.microsoft.com/office/powerpoint/2010/main" val="2649989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74A85-E006-D5C1-2DF5-95B02CE81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68BCC-1624-ED22-CC2D-733E78904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3828" y="1104277"/>
            <a:ext cx="9144000" cy="991846"/>
          </a:xfrm>
        </p:spPr>
        <p:txBody>
          <a:bodyPr/>
          <a:lstStyle/>
          <a:p>
            <a:r>
              <a:rPr lang="bn-IN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ভাষার উপাদান কয়টি ?</a:t>
            </a:r>
            <a:endParaRPr lang="en-GB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94567-C132-3DCD-5843-CF60BC8A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6437" y="2741441"/>
            <a:ext cx="10832123" cy="1225648"/>
          </a:xfrm>
        </p:spPr>
        <p:txBody>
          <a:bodyPr>
            <a:normAutofit fontScale="92500" lnSpcReduction="20000"/>
          </a:bodyPr>
          <a:lstStyle/>
          <a:p>
            <a:r>
              <a:rPr lang="bn-IN" sz="36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ভাষার প্রধান  উপাদান </a:t>
            </a:r>
            <a:r>
              <a:rPr lang="bn-IN" sz="96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</a:t>
            </a:r>
            <a:r>
              <a:rPr lang="bn-IN" sz="36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</a:p>
        </p:txBody>
      </p:sp>
    </p:spTree>
    <p:extLst>
      <p:ext uri="{BB962C8B-B14F-4D97-AF65-F5344CB8AC3E}">
        <p14:creationId xmlns:p14="http://schemas.microsoft.com/office/powerpoint/2010/main" val="7139635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691F489-67A4-8610-8D39-53E9887633BB}"/>
              </a:ext>
            </a:extLst>
          </p:cNvPr>
          <p:cNvSpPr/>
          <p:nvPr/>
        </p:nvSpPr>
        <p:spPr>
          <a:xfrm>
            <a:off x="3305907" y="1050387"/>
            <a:ext cx="4093699" cy="144428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ধ্বনি</a:t>
            </a:r>
            <a:r>
              <a:rPr lang="bn-IN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DE4EB9C-FC4B-AD9B-9021-4A3A0F411DF7}"/>
              </a:ext>
            </a:extLst>
          </p:cNvPr>
          <p:cNvSpPr/>
          <p:nvPr/>
        </p:nvSpPr>
        <p:spPr>
          <a:xfrm>
            <a:off x="3094892" y="4822874"/>
            <a:ext cx="4093699" cy="124968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বাগর্থ</a:t>
            </a:r>
            <a:endParaRPr lang="en-GB" sz="9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AC241C-BFFB-C5A2-2960-236EE9BB7F9D}"/>
              </a:ext>
            </a:extLst>
          </p:cNvPr>
          <p:cNvSpPr/>
          <p:nvPr/>
        </p:nvSpPr>
        <p:spPr>
          <a:xfrm>
            <a:off x="6693877" y="3062067"/>
            <a:ext cx="4093699" cy="124968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বাক্য</a:t>
            </a:r>
            <a:r>
              <a:rPr lang="bn-IN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DD961D3-C3F9-40FF-E860-A20EB83FBCFD}"/>
              </a:ext>
            </a:extLst>
          </p:cNvPr>
          <p:cNvSpPr/>
          <p:nvPr/>
        </p:nvSpPr>
        <p:spPr>
          <a:xfrm>
            <a:off x="1048043" y="3005796"/>
            <a:ext cx="4093699" cy="124968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9600" dirty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</a:t>
            </a:r>
            <a:r>
              <a:rPr lang="bn-IN" sz="9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6733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361</Words>
  <Application>Microsoft Office PowerPoint</Application>
  <PresentationFormat>Widescreen</PresentationFormat>
  <Paragraphs>69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NikoshBAN</vt:lpstr>
      <vt:lpstr>Times New Roman</vt:lpstr>
      <vt:lpstr>Office Theme</vt:lpstr>
      <vt:lpstr>স্বাগতম </vt:lpstr>
      <vt:lpstr>আগের ক্লাসে আমরা মর্যাদা বজায় রেখে যোগাযোগ করতে শিখেছি। কোন প্রশ্ন থাকলে ঝটপট জানতে চাও।</vt:lpstr>
      <vt:lpstr>PowerPoint Presentation</vt:lpstr>
      <vt:lpstr>ভাষা ও বাংলা ভাষা</vt:lpstr>
      <vt:lpstr>ভাষা কাকে বলে?</vt:lpstr>
      <vt:lpstr>বাংলা ভাষা কাকে বলে?</vt:lpstr>
      <vt:lpstr> ভাষার উপাদান কি?</vt:lpstr>
      <vt:lpstr> ভাষার উপাদান কয়টি ?</vt:lpstr>
      <vt:lpstr>PowerPoint Presentation</vt:lpstr>
      <vt:lpstr>ধ্বনিঃ ভাষাকে ভাঙতে ভাঙতে সবচেয়ে ছোট যে উপাদান পাওয়া যায়,তাই হলো ধ্বনি।</vt:lpstr>
      <vt:lpstr>শব্দঃ অনেকগুলো ধ্বনি মিলে যদি কোন নির্দিষ্ট অর্থ প্রকাশ করে,তবে তাকে শব্দ বলে। </vt:lpstr>
      <vt:lpstr>কোন গুলো অর্থবোধক শব্দ তা বাছাই করি? </vt:lpstr>
      <vt:lpstr>নিচের ধ্বনিগুলো তেকে ২টি শব্দ তৈরি করি? </vt:lpstr>
      <vt:lpstr>বাক্যঃএক বা একাধিক শব্দের মাধ্যমে বক্তার মনের ভাব পুরোপুরিভাবে প্রকাশ পাবে এবং শ্রোতা তা ঠিকভাবে বুঝতে পারবে,তাই বাক্য।</vt:lpstr>
      <vt:lpstr>বলতো দেখি ? </vt:lpstr>
      <vt:lpstr>বাগর্থঃ ভাষার বিভিন্ন শব্দ বা বাক্যের অর্থের বিভিন্ন দিক নিয়ে যে আলোচনা,তাই হলো বাগর্থ </vt:lpstr>
      <vt:lpstr>বলতো দেখি </vt:lpstr>
      <vt:lpstr>নিচের শব্দগুলো ভেঙে ধ্বনি নির্নয় করি </vt:lpstr>
      <vt:lpstr>এসো প্রয়োজনীয় শব্দ বেছে নিয়ে বাক্য তৈরি করি </vt:lpstr>
      <vt:lpstr>বাক্য তৈরির খেলা</vt:lpstr>
      <vt:lpstr>বাড়ির কাজ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shahin sultan</dc:creator>
  <cp:lastModifiedBy>shahin sultan</cp:lastModifiedBy>
  <cp:revision>14</cp:revision>
  <dcterms:created xsi:type="dcterms:W3CDTF">2024-02-15T12:42:23Z</dcterms:created>
  <dcterms:modified xsi:type="dcterms:W3CDTF">2024-02-15T16:44:11Z</dcterms:modified>
</cp:coreProperties>
</file>