
<file path=[Content_Types].xml><?xml version="1.0" encoding="utf-8"?>
<Types xmlns="http://schemas.openxmlformats.org/package/2006/content-types">
  <Default Extension="avi" ContentType="video/x-msvideo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8" r:id="rId3"/>
    <p:sldId id="261" r:id="rId4"/>
    <p:sldId id="259" r:id="rId5"/>
    <p:sldId id="262" r:id="rId6"/>
    <p:sldId id="282" r:id="rId7"/>
    <p:sldId id="256" r:id="rId8"/>
    <p:sldId id="270" r:id="rId9"/>
    <p:sldId id="271" r:id="rId10"/>
    <p:sldId id="273" r:id="rId11"/>
    <p:sldId id="276" r:id="rId12"/>
    <p:sldId id="274" r:id="rId13"/>
    <p:sldId id="275" r:id="rId14"/>
    <p:sldId id="277" r:id="rId15"/>
    <p:sldId id="279" r:id="rId16"/>
    <p:sldId id="272" r:id="rId17"/>
    <p:sldId id="264" r:id="rId18"/>
    <p:sldId id="278" r:id="rId19"/>
    <p:sldId id="280" r:id="rId20"/>
    <p:sldId id="281" r:id="rId21"/>
    <p:sldId id="265" r:id="rId22"/>
    <p:sldId id="267" r:id="rId23"/>
    <p:sldId id="283" r:id="rId24"/>
    <p:sldId id="266" r:id="rId25"/>
    <p:sldId id="268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293" autoAdjust="0"/>
    <p:restoredTop sz="96953" autoAdjust="0"/>
  </p:normalViewPr>
  <p:slideViewPr>
    <p:cSldViewPr>
      <p:cViewPr varScale="1">
        <p:scale>
          <a:sx n="65" d="100"/>
          <a:sy n="65" d="100"/>
        </p:scale>
        <p:origin x="1464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avi"/><Relationship Id="rId1" Type="http://schemas.microsoft.com/office/2007/relationships/media" Target="../media/media1.avi"/><Relationship Id="rId5" Type="http://schemas.openxmlformats.org/officeDocument/2006/relationships/image" Target="../media/image5.png"/><Relationship Id="rId4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imagesVEH7ZE3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Picture 2" descr="ুুুুুু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24000"/>
            <a:ext cx="9144000" cy="5257800"/>
          </a:xfrm>
          <a:prstGeom prst="rect">
            <a:avLst/>
          </a:prstGeom>
        </p:spPr>
      </p:pic>
      <p:sp>
        <p:nvSpPr>
          <p:cNvPr id="5" name="Horizontal Scroll 4"/>
          <p:cNvSpPr/>
          <p:nvPr/>
        </p:nvSpPr>
        <p:spPr>
          <a:xfrm>
            <a:off x="0" y="-225088"/>
            <a:ext cx="9144000" cy="1969480"/>
          </a:xfrm>
          <a:prstGeom prst="horizontalScroll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bn-IN" sz="6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লাল গোলাপ শুভেচ্ছা</a:t>
            </a:r>
            <a:endParaRPr lang="en-US" sz="12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50800" algn="tl" rotWithShape="0">
                  <a:srgbClr val="000000"/>
                </a:outerShdw>
              </a:effectLst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sVEH7ZE3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Picture 5" descr="Capture 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24000"/>
            <a:ext cx="9144000" cy="5334000"/>
          </a:xfrm>
          <a:prstGeom prst="rect">
            <a:avLst/>
          </a:prstGeom>
        </p:spPr>
      </p:pic>
      <p:sp>
        <p:nvSpPr>
          <p:cNvPr id="5" name="Horizontal Scroll 4"/>
          <p:cNvSpPr/>
          <p:nvPr/>
        </p:nvSpPr>
        <p:spPr>
          <a:xfrm>
            <a:off x="1139488" y="304800"/>
            <a:ext cx="6553200" cy="990600"/>
          </a:xfrm>
          <a:prstGeom prst="horizontalScroll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bn-IN" sz="4000" dirty="0">
                <a:latin typeface="Nikosh" panose="02000000000000000000" pitchFamily="2" charset="0"/>
                <a:cs typeface="Nikosh" panose="02000000000000000000" pitchFamily="2" charset="0"/>
              </a:rPr>
              <a:t>বুড়ি ঠিক করল নাতনির বাড়ি যাবে।</a:t>
            </a:r>
            <a:endParaRPr lang="bn-IN" sz="20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sVEH7ZE3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4" descr="Capture 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05000"/>
            <a:ext cx="9144000" cy="4953000"/>
          </a:xfrm>
          <a:prstGeom prst="rect">
            <a:avLst/>
          </a:prstGeom>
        </p:spPr>
      </p:pic>
      <p:sp>
        <p:nvSpPr>
          <p:cNvPr id="6" name="Horizontal Scroll 5"/>
          <p:cNvSpPr/>
          <p:nvPr/>
        </p:nvSpPr>
        <p:spPr>
          <a:xfrm>
            <a:off x="457200" y="0"/>
            <a:ext cx="8458200" cy="1828800"/>
          </a:xfrm>
          <a:prstGeom prst="horizontalScroll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bn-IN" sz="4000" dirty="0">
                <a:latin typeface="Nikosh" panose="02000000000000000000" pitchFamily="2" charset="0"/>
                <a:cs typeface="Nikosh" panose="02000000000000000000" pitchFamily="2" charset="0"/>
              </a:rPr>
              <a:t>তাই রঙ্গা,বঙ্গা আর ভুতোকে ডাকলো। বলল, তোরা বাড়ি পাহারা দে। আমি নাতনিকে দেখে আসি।</a:t>
            </a:r>
            <a:endParaRPr lang="en-US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magesVEH7ZE3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0" y="1981200"/>
            <a:ext cx="7315200" cy="4876800"/>
            <a:chOff x="1143000" y="2209800"/>
            <a:chExt cx="6400800" cy="2362200"/>
          </a:xfrm>
        </p:grpSpPr>
        <p:pic>
          <p:nvPicPr>
            <p:cNvPr id="4" name="Picture 3" descr="Capture n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76600" y="2209800"/>
              <a:ext cx="4267200" cy="2362200"/>
            </a:xfrm>
            <a:prstGeom prst="rect">
              <a:avLst/>
            </a:prstGeom>
          </p:spPr>
        </p:pic>
        <p:pic>
          <p:nvPicPr>
            <p:cNvPr id="5" name="Picture 4" descr="Capture m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43000" y="2209800"/>
              <a:ext cx="2171993" cy="2362200"/>
            </a:xfrm>
            <a:prstGeom prst="rect">
              <a:avLst/>
            </a:prstGeom>
          </p:spPr>
        </p:pic>
      </p:grpSp>
      <p:sp>
        <p:nvSpPr>
          <p:cNvPr id="8" name="Horizontal Scroll 7"/>
          <p:cNvSpPr/>
          <p:nvPr/>
        </p:nvSpPr>
        <p:spPr>
          <a:xfrm>
            <a:off x="1752600" y="304800"/>
            <a:ext cx="5334000" cy="1295400"/>
          </a:xfrm>
          <a:prstGeom prst="horizontalScroll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bn-IN" sz="4000" dirty="0">
                <a:latin typeface="Nikosh" panose="02000000000000000000" pitchFamily="2" charset="0"/>
                <a:cs typeface="Nikosh" panose="02000000000000000000" pitchFamily="2" charset="0"/>
              </a:rPr>
              <a:t>কুকুর তিনটি বলল , আচ্ছা।</a:t>
            </a:r>
            <a:endParaRPr lang="bn-IN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10" name="Oval Callout 9"/>
          <p:cNvSpPr/>
          <p:nvPr/>
        </p:nvSpPr>
        <p:spPr>
          <a:xfrm>
            <a:off x="7848600" y="1981200"/>
            <a:ext cx="914400" cy="1371600"/>
          </a:xfrm>
          <a:prstGeom prst="wedgeEllipseCallou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5400" b="1" dirty="0">
                <a:latin typeface="Nikosh" panose="02000000000000000000" pitchFamily="2" charset="0"/>
                <a:cs typeface="Nikosh" panose="02000000000000000000" pitchFamily="2" charset="0"/>
              </a:rPr>
              <a:t>,</a:t>
            </a:r>
            <a:r>
              <a:rPr lang="bn-IN" sz="54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endParaRPr lang="en-US" sz="54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12" name="Vertical Scroll 11"/>
          <p:cNvSpPr/>
          <p:nvPr/>
        </p:nvSpPr>
        <p:spPr>
          <a:xfrm>
            <a:off x="7467600" y="3810000"/>
            <a:ext cx="1676400" cy="762000"/>
          </a:xfrm>
          <a:prstGeom prst="verticalScroll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4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bn-IN" sz="2800" dirty="0">
                <a:latin typeface="Nikosh" panose="02000000000000000000" pitchFamily="2" charset="0"/>
                <a:cs typeface="Nikosh" panose="02000000000000000000" pitchFamily="2" charset="0"/>
              </a:rPr>
              <a:t>কমা</a:t>
            </a:r>
            <a:endParaRPr lang="en-US" sz="44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14" name="Flowchart: Predefined Process 13"/>
          <p:cNvSpPr/>
          <p:nvPr/>
        </p:nvSpPr>
        <p:spPr>
          <a:xfrm>
            <a:off x="7391400" y="5105400"/>
            <a:ext cx="1752600" cy="1143000"/>
          </a:xfrm>
          <a:prstGeom prst="flowChartPredefinedProcess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800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বিরামচিহ্ন</a:t>
            </a:r>
            <a:endParaRPr lang="en-US" sz="28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1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9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7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2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sVEH7ZE3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Picture 5" descr="Capture 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00200"/>
            <a:ext cx="7315200" cy="5257800"/>
          </a:xfrm>
          <a:prstGeom prst="rect">
            <a:avLst/>
          </a:prstGeom>
        </p:spPr>
      </p:pic>
      <p:sp>
        <p:nvSpPr>
          <p:cNvPr id="5" name="Horizontal Scroll 4"/>
          <p:cNvSpPr/>
          <p:nvPr/>
        </p:nvSpPr>
        <p:spPr>
          <a:xfrm>
            <a:off x="419692" y="140678"/>
            <a:ext cx="8229600" cy="1182858"/>
          </a:xfrm>
          <a:prstGeom prst="horizontalScroll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IN" sz="3600" dirty="0">
                <a:latin typeface="Nikosh" panose="02000000000000000000" pitchFamily="2" charset="0"/>
                <a:cs typeface="Nikosh" panose="02000000000000000000" pitchFamily="2" charset="0"/>
              </a:rPr>
              <a:t>বুড়ি রওয়ানা হলো। লাঠি ঠুক ঠুক করে কুঁজো বুড়ি চলল। </a:t>
            </a:r>
            <a:endParaRPr lang="en-US" sz="36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7" name="Oval Callout 6"/>
          <p:cNvSpPr/>
          <p:nvPr/>
        </p:nvSpPr>
        <p:spPr>
          <a:xfrm>
            <a:off x="7848600" y="1981200"/>
            <a:ext cx="914400" cy="1371600"/>
          </a:xfrm>
          <a:prstGeom prst="wedgeEllipseCallou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5400" b="1" dirty="0"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  <a:r>
              <a:rPr lang="bn-IN" sz="54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endParaRPr lang="en-US" sz="54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8" name="Vertical Scroll 7"/>
          <p:cNvSpPr/>
          <p:nvPr/>
        </p:nvSpPr>
        <p:spPr>
          <a:xfrm>
            <a:off x="7467600" y="3810000"/>
            <a:ext cx="1676400" cy="762000"/>
          </a:xfrm>
          <a:prstGeom prst="verticalScroll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4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bn-IN" sz="2800" dirty="0">
                <a:latin typeface="Nikosh" panose="02000000000000000000" pitchFamily="2" charset="0"/>
                <a:cs typeface="Nikosh" panose="02000000000000000000" pitchFamily="2" charset="0"/>
              </a:rPr>
              <a:t>দাঁড়ি</a:t>
            </a:r>
            <a:endParaRPr lang="en-US" sz="44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9" name="Flowchart: Predefined Process 8"/>
          <p:cNvSpPr/>
          <p:nvPr/>
        </p:nvSpPr>
        <p:spPr>
          <a:xfrm>
            <a:off x="7391400" y="5105400"/>
            <a:ext cx="1752600" cy="1143000"/>
          </a:xfrm>
          <a:prstGeom prst="flowChartPredefinedProcess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800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বিরামচিহ্ন</a:t>
            </a:r>
            <a:endParaRPr lang="en-US" sz="28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1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9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7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sVEH7ZE3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Picture 2" descr="Capture 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81200"/>
            <a:ext cx="9144000" cy="4876800"/>
          </a:xfrm>
          <a:prstGeom prst="rect">
            <a:avLst/>
          </a:prstGeom>
        </p:spPr>
      </p:pic>
      <p:sp>
        <p:nvSpPr>
          <p:cNvPr id="5" name="Horizontal Scroll 4"/>
          <p:cNvSpPr/>
          <p:nvPr/>
        </p:nvSpPr>
        <p:spPr>
          <a:xfrm>
            <a:off x="228600" y="84408"/>
            <a:ext cx="8686800" cy="1654124"/>
          </a:xfrm>
          <a:prstGeom prst="horizontalScroll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>
                <a:latin typeface="Nikosh" panose="02000000000000000000" pitchFamily="2" charset="0"/>
                <a:cs typeface="Nikosh" panose="02000000000000000000" pitchFamily="2" charset="0"/>
              </a:rPr>
              <a:t>খানিক দূরে যেতেই এক শেয়ালের সঙ্গে বুড়ির দেখা। শেয়াল বলল, আমার খুব খিদে। বুড়ি, তোমাকে আমি খাব। </a:t>
            </a:r>
            <a:endParaRPr lang="en-US" sz="16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sVEH7ZE3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Picture 2" descr="Capture 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590799"/>
            <a:ext cx="7315200" cy="4267201"/>
          </a:xfrm>
          <a:prstGeom prst="rect">
            <a:avLst/>
          </a:prstGeom>
        </p:spPr>
      </p:pic>
      <p:sp>
        <p:nvSpPr>
          <p:cNvPr id="5" name="Horizontal Scroll 4"/>
          <p:cNvSpPr/>
          <p:nvPr/>
        </p:nvSpPr>
        <p:spPr>
          <a:xfrm>
            <a:off x="323564" y="28136"/>
            <a:ext cx="8439436" cy="2514600"/>
          </a:xfrm>
          <a:prstGeom prst="horizontalScroll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>
                <a:latin typeface="Nikosh" panose="02000000000000000000" pitchFamily="2" charset="0"/>
                <a:cs typeface="Nikosh" panose="02000000000000000000" pitchFamily="2" charset="0"/>
              </a:rPr>
              <a:t>বুড়ি বুদ্ধি করে বলল, আমাকে এখন খেয়ো না। আমার গায়ে কি মাংস আছে? আগে নাতনির বাড়ি </a:t>
            </a:r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যাই</a:t>
            </a:r>
            <a:r>
              <a:rPr lang="bn-IN" sz="36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খেয়েদেয়ে</a:t>
            </a:r>
            <a:r>
              <a:rPr lang="en-US" sz="36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মোটাতাজা</a:t>
            </a:r>
            <a:r>
              <a:rPr lang="en-US" sz="36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হয়ে</a:t>
            </a:r>
            <a:r>
              <a:rPr lang="en-US" sz="36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আসি</a:t>
            </a:r>
            <a:r>
              <a:rPr lang="en-US" sz="3600" dirty="0"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  <a:r>
              <a:rPr lang="bn-IN" sz="36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তখন</a:t>
            </a:r>
            <a:r>
              <a:rPr lang="bn-IN" sz="36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বরং</a:t>
            </a:r>
            <a:r>
              <a:rPr lang="bn-IN" sz="36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খেয়ো</a:t>
            </a:r>
            <a:r>
              <a:rPr lang="en-US" sz="3600" dirty="0"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  <a:endParaRPr lang="en-US" sz="20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6" name="Oval Callout 5"/>
          <p:cNvSpPr/>
          <p:nvPr/>
        </p:nvSpPr>
        <p:spPr>
          <a:xfrm>
            <a:off x="7848600" y="2590800"/>
            <a:ext cx="914400" cy="1371600"/>
          </a:xfrm>
          <a:prstGeom prst="wedgeEllipseCallou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5400" b="1" dirty="0">
                <a:latin typeface="Nikosh" panose="02000000000000000000" pitchFamily="2" charset="0"/>
                <a:cs typeface="Nikosh" panose="02000000000000000000" pitchFamily="2" charset="0"/>
              </a:rPr>
              <a:t>?</a:t>
            </a:r>
            <a:r>
              <a:rPr lang="bn-IN" sz="54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endParaRPr lang="en-US" sz="54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7" name="Vertical Scroll 6"/>
          <p:cNvSpPr/>
          <p:nvPr/>
        </p:nvSpPr>
        <p:spPr>
          <a:xfrm>
            <a:off x="7467600" y="4267200"/>
            <a:ext cx="1676400" cy="762000"/>
          </a:xfrm>
          <a:prstGeom prst="verticalScroll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4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bn-IN" sz="2800" dirty="0">
                <a:latin typeface="Nikosh" panose="02000000000000000000" pitchFamily="2" charset="0"/>
                <a:cs typeface="Nikosh" panose="02000000000000000000" pitchFamily="2" charset="0"/>
              </a:rPr>
              <a:t>প্রশ্নচিহ্ন</a:t>
            </a:r>
            <a:endParaRPr lang="en-US" sz="44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8" name="Flowchart: Predefined Process 7"/>
          <p:cNvSpPr/>
          <p:nvPr/>
        </p:nvSpPr>
        <p:spPr>
          <a:xfrm>
            <a:off x="7391400" y="5410200"/>
            <a:ext cx="1752600" cy="1143000"/>
          </a:xfrm>
          <a:prstGeom prst="flowChartPredefinedProcess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800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বিরামচিহ্ন</a:t>
            </a:r>
            <a:endParaRPr lang="en-US" sz="28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1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9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7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magesVEH7ZE3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Picture 3" descr="Capture 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25288"/>
            <a:ext cx="9144000" cy="4996167"/>
          </a:xfrm>
          <a:prstGeom prst="rect">
            <a:avLst/>
          </a:prstGeom>
        </p:spPr>
      </p:pic>
      <p:sp>
        <p:nvSpPr>
          <p:cNvPr id="6" name="Horizontal Scroll 5"/>
          <p:cNvSpPr/>
          <p:nvPr/>
        </p:nvSpPr>
        <p:spPr>
          <a:xfrm>
            <a:off x="990600" y="228600"/>
            <a:ext cx="7010400" cy="1447800"/>
          </a:xfrm>
          <a:prstGeom prst="horizontalScroll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>
                <a:latin typeface="Nikosh" panose="02000000000000000000" pitchFamily="2" charset="0"/>
                <a:cs typeface="Nikosh" panose="02000000000000000000" pitchFamily="2" charset="0"/>
              </a:rPr>
              <a:t>শেয়াল বলল</a:t>
            </a:r>
            <a:r>
              <a:rPr lang="en-US" sz="3600" dirty="0">
                <a:latin typeface="Nikosh" panose="02000000000000000000" pitchFamily="2" charset="0"/>
                <a:cs typeface="Nikosh" panose="02000000000000000000" pitchFamily="2" charset="0"/>
              </a:rPr>
              <a:t>, </a:t>
            </a:r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ঠিক</a:t>
            </a:r>
            <a:r>
              <a:rPr lang="bn-IN" sz="36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আছে</a:t>
            </a:r>
            <a:r>
              <a:rPr lang="en-US" sz="3600" dirty="0">
                <a:latin typeface="Nikosh" panose="02000000000000000000" pitchFamily="2" charset="0"/>
                <a:cs typeface="Nikosh" panose="02000000000000000000" pitchFamily="2" charset="0"/>
              </a:rPr>
              <a:t>। </a:t>
            </a:r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তবে</a:t>
            </a:r>
            <a:r>
              <a:rPr lang="bn-IN" sz="36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তাই</a:t>
            </a:r>
            <a:r>
              <a:rPr lang="en-US" sz="36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যাও</a:t>
            </a:r>
            <a:r>
              <a:rPr lang="en-US" sz="3600" dirty="0">
                <a:latin typeface="Nikosh" panose="02000000000000000000" pitchFamily="2" charset="0"/>
                <a:cs typeface="Nikosh" panose="02000000000000000000" pitchFamily="2" charset="0"/>
              </a:rPr>
              <a:t>, </a:t>
            </a:r>
            <a:endParaRPr lang="bn-IN" sz="36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algn="ctr"/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মোটাতাজা</a:t>
            </a:r>
            <a:r>
              <a:rPr lang="en-US" sz="36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হয়ে</a:t>
            </a:r>
            <a:r>
              <a:rPr lang="en-US" sz="36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dirty="0" err="1">
                <a:latin typeface="Nikosh" panose="02000000000000000000" pitchFamily="2" charset="0"/>
                <a:cs typeface="Nikosh" panose="02000000000000000000" pitchFamily="2" charset="0"/>
              </a:rPr>
              <a:t>এসো</a:t>
            </a:r>
            <a:r>
              <a:rPr lang="en-US" sz="3600" dirty="0"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  <a:endParaRPr lang="bn-IN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magesVEH7ZE3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Picture 3" descr="Captur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1219200"/>
            <a:ext cx="4114800" cy="5406389"/>
          </a:xfrm>
          <a:prstGeom prst="rect">
            <a:avLst/>
          </a:prstGeom>
        </p:spPr>
      </p:pic>
      <p:sp>
        <p:nvSpPr>
          <p:cNvPr id="6" name="Horizontal Scroll 5"/>
          <p:cNvSpPr/>
          <p:nvPr/>
        </p:nvSpPr>
        <p:spPr>
          <a:xfrm>
            <a:off x="157320" y="0"/>
            <a:ext cx="8839200" cy="1066800"/>
          </a:xfrm>
          <a:prstGeom prst="horizontalScroll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bn-IN" sz="3600" dirty="0">
                <a:latin typeface="Nikosh" panose="02000000000000000000" pitchFamily="2" charset="0"/>
                <a:cs typeface="Nikosh" panose="02000000000000000000" pitchFamily="2" charset="0"/>
              </a:rPr>
              <a:t>তোমরা তোমাদের বাংলা বিষয়ের ৩২ নম্বর পৃষ্ঠা বের করো।</a:t>
            </a:r>
            <a:endParaRPr lang="en-US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8" name="Vertical Scroll 7"/>
          <p:cNvSpPr/>
          <p:nvPr/>
        </p:nvSpPr>
        <p:spPr>
          <a:xfrm>
            <a:off x="5257800" y="3962400"/>
            <a:ext cx="3581400" cy="2667000"/>
          </a:xfrm>
          <a:prstGeom prst="verticalScroll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400" dirty="0">
                <a:latin typeface="Nikosh" panose="02000000000000000000" pitchFamily="2" charset="0"/>
                <a:cs typeface="Nikosh" panose="02000000000000000000" pitchFamily="2" charset="0"/>
              </a:rPr>
              <a:t>দেখো </a:t>
            </a:r>
          </a:p>
          <a:p>
            <a:pPr algn="ctr"/>
            <a:r>
              <a:rPr lang="bn-IN" sz="4400" dirty="0">
                <a:latin typeface="Nikosh" panose="02000000000000000000" pitchFamily="2" charset="0"/>
                <a:cs typeface="Nikosh" panose="02000000000000000000" pitchFamily="2" charset="0"/>
              </a:rPr>
              <a:t>ও </a:t>
            </a:r>
          </a:p>
          <a:p>
            <a:pPr algn="ctr"/>
            <a:r>
              <a:rPr lang="bn-IN" sz="4400" dirty="0">
                <a:latin typeface="Nikosh" panose="02000000000000000000" pitchFamily="2" charset="0"/>
                <a:cs typeface="Nikosh" panose="02000000000000000000" pitchFamily="2" charset="0"/>
              </a:rPr>
              <a:t>নিরবে পড়</a:t>
            </a:r>
            <a:endParaRPr lang="en-US" sz="44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algn="ctr"/>
            <a:endParaRPr lang="en-US" sz="20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9" name="Oval Callout 8"/>
          <p:cNvSpPr/>
          <p:nvPr/>
        </p:nvSpPr>
        <p:spPr>
          <a:xfrm rot="1751411">
            <a:off x="5181600" y="1143000"/>
            <a:ext cx="3276600" cy="2590800"/>
          </a:xfrm>
          <a:prstGeom prst="wedgeEllipseCallou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>
                <a:latin typeface="Nikosh" panose="02000000000000000000" pitchFamily="2" charset="0"/>
                <a:cs typeface="Nikosh" panose="02000000000000000000" pitchFamily="2" charset="0"/>
              </a:rPr>
              <a:t>কুঁজো বুড়ির গল্পের </a:t>
            </a:r>
          </a:p>
          <a:p>
            <a:pPr algn="ctr"/>
            <a:r>
              <a:rPr lang="bn-IN" sz="3600" dirty="0">
                <a:latin typeface="Nikosh" panose="02000000000000000000" pitchFamily="2" charset="0"/>
                <a:cs typeface="Nikosh" panose="02000000000000000000" pitchFamily="2" charset="0"/>
              </a:rPr>
              <a:t>কিছু অংশ</a:t>
            </a:r>
            <a:endParaRPr lang="en-US" sz="36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imagesVEH7ZE3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8" name="Horizontal Scroll 17"/>
          <p:cNvSpPr/>
          <p:nvPr/>
        </p:nvSpPr>
        <p:spPr>
          <a:xfrm>
            <a:off x="2133600" y="228600"/>
            <a:ext cx="4724400" cy="1447800"/>
          </a:xfrm>
          <a:prstGeom prst="horizontalScroll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6000" dirty="0">
                <a:latin typeface="Nikosh" panose="02000000000000000000" pitchFamily="2" charset="0"/>
                <a:cs typeface="Nikosh" panose="02000000000000000000" pitchFamily="2" charset="0"/>
              </a:rPr>
              <a:t> দলিয় কাজ </a:t>
            </a:r>
            <a:endParaRPr lang="en-US" sz="60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20" name="Pentagon 19"/>
          <p:cNvSpPr/>
          <p:nvPr/>
        </p:nvSpPr>
        <p:spPr>
          <a:xfrm>
            <a:off x="381000" y="4648200"/>
            <a:ext cx="5105400" cy="1828800"/>
          </a:xfrm>
          <a:prstGeom prst="homePlat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IN" sz="4400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লাল দল</a:t>
            </a:r>
          </a:p>
          <a:p>
            <a:r>
              <a:rPr lang="bn-IN" sz="3200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এই পাঠ্যাংশের নতুন শব্দ গুলো খুজে বের করে খাতাই লেখ।</a:t>
            </a:r>
            <a:endParaRPr lang="en-US" sz="3200" dirty="0">
              <a:solidFill>
                <a:schemeClr val="bg1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21" name="Horizontal Scroll 20"/>
          <p:cNvSpPr/>
          <p:nvPr/>
        </p:nvSpPr>
        <p:spPr>
          <a:xfrm>
            <a:off x="7315199" y="2875672"/>
            <a:ext cx="1171575" cy="838200"/>
          </a:xfrm>
          <a:prstGeom prst="horizontalScroll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আচ্ছা</a:t>
            </a:r>
          </a:p>
        </p:txBody>
      </p:sp>
      <p:sp>
        <p:nvSpPr>
          <p:cNvPr id="22" name="Horizontal Scroll 21"/>
          <p:cNvSpPr/>
          <p:nvPr/>
        </p:nvSpPr>
        <p:spPr>
          <a:xfrm>
            <a:off x="5486400" y="1828800"/>
            <a:ext cx="990600" cy="838200"/>
          </a:xfrm>
          <a:prstGeom prst="horizontalScroll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bn-IN" sz="3600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গল্প</a:t>
            </a:r>
            <a:endParaRPr lang="en-US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23" name="Horizontal Scroll 22"/>
          <p:cNvSpPr/>
          <p:nvPr/>
        </p:nvSpPr>
        <p:spPr>
          <a:xfrm>
            <a:off x="6635260" y="1828800"/>
            <a:ext cx="990600" cy="838200"/>
          </a:xfrm>
          <a:prstGeom prst="horizontalScroll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bn-IN" sz="3600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রঙ্গা</a:t>
            </a:r>
            <a:endParaRPr lang="en-US" sz="3600" dirty="0">
              <a:solidFill>
                <a:schemeClr val="bg1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algn="ctr"/>
            <a:endParaRPr lang="en-US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24" name="Horizontal Scroll 23"/>
          <p:cNvSpPr/>
          <p:nvPr/>
        </p:nvSpPr>
        <p:spPr>
          <a:xfrm>
            <a:off x="7848600" y="1803012"/>
            <a:ext cx="990600" cy="838200"/>
          </a:xfrm>
          <a:prstGeom prst="horizontalScroll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bn-IN" sz="3600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বঙ্গা</a:t>
            </a:r>
            <a:endParaRPr lang="en-US" sz="3600" dirty="0">
              <a:solidFill>
                <a:schemeClr val="bg1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algn="ctr"/>
            <a:endParaRPr lang="en-US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35" name="Horizontal Scroll 34"/>
          <p:cNvSpPr/>
          <p:nvPr/>
        </p:nvSpPr>
        <p:spPr>
          <a:xfrm>
            <a:off x="5867399" y="2895600"/>
            <a:ext cx="1171575" cy="838200"/>
          </a:xfrm>
          <a:prstGeom prst="horizontalScroll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bn-IN" sz="3600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সঙ্গে</a:t>
            </a:r>
            <a:endParaRPr lang="en-US" sz="3600" dirty="0">
              <a:solidFill>
                <a:schemeClr val="bg1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36" name="Pentagon 35"/>
          <p:cNvSpPr/>
          <p:nvPr/>
        </p:nvSpPr>
        <p:spPr>
          <a:xfrm>
            <a:off x="381000" y="1905000"/>
            <a:ext cx="5105400" cy="1828800"/>
          </a:xfrm>
          <a:prstGeom prst="homePlate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IN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bn-IN" sz="4400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সবুজ দল</a:t>
            </a:r>
          </a:p>
          <a:p>
            <a:r>
              <a:rPr lang="bn-IN" sz="3200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এই পাঠ্যাংশের যুক্তবর্ন যুক্ত শব্দ গুলো খুজে বের করে খাতাই লেখ।</a:t>
            </a:r>
            <a:endParaRPr lang="en-US" sz="3200" dirty="0">
              <a:solidFill>
                <a:schemeClr val="bg1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44" name="Horizontal Scroll 43"/>
          <p:cNvSpPr/>
          <p:nvPr/>
        </p:nvSpPr>
        <p:spPr>
          <a:xfrm>
            <a:off x="6781800" y="4572000"/>
            <a:ext cx="1171575" cy="838200"/>
          </a:xfrm>
          <a:prstGeom prst="horizontalScroll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কুঁজো</a:t>
            </a:r>
            <a:endParaRPr lang="en-US" sz="3600" dirty="0">
              <a:solidFill>
                <a:schemeClr val="bg1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45" name="Horizontal Scroll 44"/>
          <p:cNvSpPr/>
          <p:nvPr/>
        </p:nvSpPr>
        <p:spPr>
          <a:xfrm>
            <a:off x="6781800" y="5562600"/>
            <a:ext cx="1171575" cy="838200"/>
          </a:xfrm>
          <a:prstGeom prst="horizontalScroll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bn-IN" sz="3600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খিদে</a:t>
            </a:r>
            <a:endParaRPr lang="en-US" sz="3600" dirty="0">
              <a:solidFill>
                <a:schemeClr val="bg1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7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7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5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3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6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61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6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6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35" grpId="0" animBg="1"/>
      <p:bldP spid="36" grpId="0" animBg="1"/>
      <p:bldP spid="44" grpId="0" animBg="1"/>
      <p:bldP spid="4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 descr="imagesVEH7ZE3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8" name="Horizontal Scroll 27"/>
          <p:cNvSpPr/>
          <p:nvPr/>
        </p:nvSpPr>
        <p:spPr>
          <a:xfrm>
            <a:off x="304800" y="0"/>
            <a:ext cx="8610600" cy="2667000"/>
          </a:xfrm>
          <a:prstGeom prst="horizontalScroll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400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bn-IN" sz="4800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এসো যুক্তবর্ণ গুলো ভেঙ্গে দেখি ও এই যুক্তবর্ণ দিয়ে নতুন শব্দ পড়ি </a:t>
            </a:r>
            <a:endParaRPr lang="en-US" sz="2400" dirty="0">
              <a:solidFill>
                <a:schemeClr val="bg1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42" name="Rounded Rectangle 41"/>
          <p:cNvSpPr/>
          <p:nvPr/>
        </p:nvSpPr>
        <p:spPr>
          <a:xfrm>
            <a:off x="4495800" y="5638800"/>
            <a:ext cx="762000" cy="609600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চ</a:t>
            </a:r>
            <a:endParaRPr lang="en-US" sz="3600" dirty="0">
              <a:solidFill>
                <a:schemeClr val="bg1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228600" y="5562600"/>
            <a:ext cx="990600" cy="609600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আচ্ছা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228600" y="4495800"/>
            <a:ext cx="990600" cy="609600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bn-IN" sz="3600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রঙ্গা</a:t>
            </a:r>
            <a:endParaRPr lang="en-US" dirty="0">
              <a:solidFill>
                <a:schemeClr val="bg1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49" name="Rounded Rectangle 48"/>
          <p:cNvSpPr/>
          <p:nvPr/>
        </p:nvSpPr>
        <p:spPr>
          <a:xfrm>
            <a:off x="304800" y="3369040"/>
            <a:ext cx="990600" cy="609600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গল্প</a:t>
            </a:r>
            <a:endParaRPr lang="en-US" dirty="0">
              <a:solidFill>
                <a:schemeClr val="bg1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50" name="Rounded Rectangle 49"/>
          <p:cNvSpPr/>
          <p:nvPr/>
        </p:nvSpPr>
        <p:spPr>
          <a:xfrm>
            <a:off x="7391400" y="3352800"/>
            <a:ext cx="1143000" cy="609600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অল্প</a:t>
            </a:r>
            <a:endParaRPr lang="en-US" sz="3600" dirty="0">
              <a:solidFill>
                <a:schemeClr val="bg1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51" name="Rounded Rectangle 50"/>
          <p:cNvSpPr/>
          <p:nvPr/>
        </p:nvSpPr>
        <p:spPr>
          <a:xfrm>
            <a:off x="7391400" y="4495800"/>
            <a:ext cx="1143000" cy="609600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bn-IN" sz="3600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গঙ্গা</a:t>
            </a:r>
            <a:endParaRPr lang="en-US" sz="3600" dirty="0">
              <a:solidFill>
                <a:schemeClr val="bg1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52" name="Rounded Rectangle 51"/>
          <p:cNvSpPr/>
          <p:nvPr/>
        </p:nvSpPr>
        <p:spPr>
          <a:xfrm>
            <a:off x="7391400" y="5638800"/>
            <a:ext cx="1143000" cy="609600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bn-IN" sz="3600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ইচ্ছা</a:t>
            </a:r>
            <a:endParaRPr lang="bn-IN" sz="3200" dirty="0">
              <a:solidFill>
                <a:schemeClr val="bg1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53" name="Rounded Rectangle 52"/>
          <p:cNvSpPr/>
          <p:nvPr/>
        </p:nvSpPr>
        <p:spPr>
          <a:xfrm>
            <a:off x="5943600" y="4495800"/>
            <a:ext cx="685800" cy="609600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গ</a:t>
            </a:r>
            <a:endParaRPr lang="en-US" sz="3600" dirty="0">
              <a:solidFill>
                <a:schemeClr val="bg1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60" name="Rounded Rectangle 59"/>
          <p:cNvSpPr/>
          <p:nvPr/>
        </p:nvSpPr>
        <p:spPr>
          <a:xfrm>
            <a:off x="5334000" y="4495800"/>
            <a:ext cx="533400" cy="609600"/>
          </a:xfrm>
          <a:prstGeom prst="roundRect">
            <a:avLst>
              <a:gd name="adj" fmla="val 24579"/>
            </a:avLst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+</a:t>
            </a:r>
            <a:endParaRPr lang="en-US" sz="3600" dirty="0">
              <a:solidFill>
                <a:schemeClr val="bg1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62" name="Rounded Rectangle 61"/>
          <p:cNvSpPr/>
          <p:nvPr/>
        </p:nvSpPr>
        <p:spPr>
          <a:xfrm>
            <a:off x="5943600" y="3352800"/>
            <a:ext cx="685800" cy="609600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প</a:t>
            </a:r>
            <a:endParaRPr lang="en-US" sz="3600" dirty="0">
              <a:solidFill>
                <a:schemeClr val="bg1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41" name="Rounded Rectangle 40"/>
          <p:cNvSpPr/>
          <p:nvPr/>
        </p:nvSpPr>
        <p:spPr>
          <a:xfrm>
            <a:off x="2133600" y="5562600"/>
            <a:ext cx="685800" cy="609600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চ্ছা</a:t>
            </a:r>
            <a:endParaRPr lang="en-US" dirty="0">
              <a:solidFill>
                <a:schemeClr val="bg1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61" name="Rounded Rectangle 60"/>
          <p:cNvSpPr/>
          <p:nvPr/>
        </p:nvSpPr>
        <p:spPr>
          <a:xfrm>
            <a:off x="2133600" y="4495800"/>
            <a:ext cx="685800" cy="609600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ঙ্গা</a:t>
            </a:r>
            <a:endParaRPr lang="en-US" dirty="0">
              <a:solidFill>
                <a:schemeClr val="bg1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63" name="Rounded Rectangle 62"/>
          <p:cNvSpPr/>
          <p:nvPr/>
        </p:nvSpPr>
        <p:spPr>
          <a:xfrm>
            <a:off x="2133600" y="3352800"/>
            <a:ext cx="762000" cy="609600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ল্প</a:t>
            </a:r>
            <a:endParaRPr lang="en-US" sz="3600" dirty="0">
              <a:solidFill>
                <a:schemeClr val="bg1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65" name="Rounded Rectangle 64"/>
          <p:cNvSpPr/>
          <p:nvPr/>
        </p:nvSpPr>
        <p:spPr>
          <a:xfrm>
            <a:off x="4495800" y="4495800"/>
            <a:ext cx="762000" cy="609600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ঙ</a:t>
            </a:r>
            <a:endParaRPr lang="en-US" sz="3600" dirty="0">
              <a:solidFill>
                <a:schemeClr val="bg1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66" name="Rounded Rectangle 65"/>
          <p:cNvSpPr/>
          <p:nvPr/>
        </p:nvSpPr>
        <p:spPr>
          <a:xfrm>
            <a:off x="5943600" y="5638800"/>
            <a:ext cx="685800" cy="609600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ছ</a:t>
            </a:r>
            <a:endParaRPr lang="en-US" sz="3600" dirty="0">
              <a:solidFill>
                <a:schemeClr val="bg1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64" name="Rounded Rectangle 63"/>
          <p:cNvSpPr/>
          <p:nvPr/>
        </p:nvSpPr>
        <p:spPr>
          <a:xfrm>
            <a:off x="3429000" y="3352800"/>
            <a:ext cx="533400" cy="609600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=</a:t>
            </a:r>
            <a:endParaRPr lang="en-US" sz="2000" dirty="0">
              <a:solidFill>
                <a:schemeClr val="bg1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67" name="Rounded Rectangle 66"/>
          <p:cNvSpPr/>
          <p:nvPr/>
        </p:nvSpPr>
        <p:spPr>
          <a:xfrm>
            <a:off x="3429000" y="4495800"/>
            <a:ext cx="533400" cy="609600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=</a:t>
            </a:r>
            <a:endParaRPr lang="en-US" sz="2000" dirty="0">
              <a:solidFill>
                <a:schemeClr val="bg1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68" name="Rounded Rectangle 67"/>
          <p:cNvSpPr/>
          <p:nvPr/>
        </p:nvSpPr>
        <p:spPr>
          <a:xfrm>
            <a:off x="3429000" y="5638800"/>
            <a:ext cx="533400" cy="609600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=</a:t>
            </a:r>
            <a:endParaRPr lang="en-US" sz="2000" dirty="0">
              <a:solidFill>
                <a:schemeClr val="bg1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73" name="Rounded Rectangle 72"/>
          <p:cNvSpPr/>
          <p:nvPr/>
        </p:nvSpPr>
        <p:spPr>
          <a:xfrm>
            <a:off x="4495800" y="3352800"/>
            <a:ext cx="762000" cy="609600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ল</a:t>
            </a:r>
            <a:endParaRPr lang="en-US" sz="3600" dirty="0">
              <a:solidFill>
                <a:schemeClr val="bg1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76" name="Rounded Rectangle 75"/>
          <p:cNvSpPr/>
          <p:nvPr/>
        </p:nvSpPr>
        <p:spPr>
          <a:xfrm>
            <a:off x="5334000" y="5638800"/>
            <a:ext cx="533400" cy="609600"/>
          </a:xfrm>
          <a:prstGeom prst="roundRect">
            <a:avLst>
              <a:gd name="adj" fmla="val 24579"/>
            </a:avLst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+</a:t>
            </a:r>
            <a:endParaRPr lang="en-US" sz="3600" dirty="0">
              <a:solidFill>
                <a:schemeClr val="bg1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77" name="Rounded Rectangle 76"/>
          <p:cNvSpPr/>
          <p:nvPr/>
        </p:nvSpPr>
        <p:spPr>
          <a:xfrm>
            <a:off x="5334000" y="3352800"/>
            <a:ext cx="533400" cy="609600"/>
          </a:xfrm>
          <a:prstGeom prst="roundRect">
            <a:avLst>
              <a:gd name="adj" fmla="val 24579"/>
            </a:avLst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+</a:t>
            </a:r>
            <a:endParaRPr lang="en-US" sz="3600" dirty="0">
              <a:solidFill>
                <a:schemeClr val="bg1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2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0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6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63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6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6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71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7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7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79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8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8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1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12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1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1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1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20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2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2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2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28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2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3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42" grpId="0" animBg="1"/>
      <p:bldP spid="39" grpId="0" animBg="1"/>
      <p:bldP spid="40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60" grpId="0" animBg="1"/>
      <p:bldP spid="62" grpId="0" animBg="1"/>
      <p:bldP spid="41" grpId="0" animBg="1"/>
      <p:bldP spid="61" grpId="0" animBg="1"/>
      <p:bldP spid="63" grpId="0" animBg="1"/>
      <p:bldP spid="65" grpId="0" animBg="1"/>
      <p:bldP spid="66" grpId="0" animBg="1"/>
      <p:bldP spid="64" grpId="0" animBg="1"/>
      <p:bldP spid="67" grpId="0" animBg="1"/>
      <p:bldP spid="68" grpId="0" animBg="1"/>
      <p:bldP spid="73" grpId="0" animBg="1"/>
      <p:bldP spid="76" grpId="0" animBg="1"/>
      <p:bldP spid="7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magesVEH7ZE3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Horizontal Scroll 6"/>
          <p:cNvSpPr/>
          <p:nvPr/>
        </p:nvSpPr>
        <p:spPr>
          <a:xfrm>
            <a:off x="1066800" y="228600"/>
            <a:ext cx="6629400" cy="2057400"/>
          </a:xfrm>
          <a:prstGeom prst="horizontalScroll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bn-IN" sz="6600" dirty="0">
                <a:latin typeface="Nikosh" panose="02000000000000000000" pitchFamily="2" charset="0"/>
                <a:cs typeface="Nikosh" panose="02000000000000000000" pitchFamily="2" charset="0"/>
              </a:rPr>
              <a:t>শিক্ষক পরিচিতি </a:t>
            </a:r>
            <a:endParaRPr lang="bn-IN" sz="14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6" name="Oval Callout 5"/>
          <p:cNvSpPr/>
          <p:nvPr/>
        </p:nvSpPr>
        <p:spPr>
          <a:xfrm>
            <a:off x="609600" y="2438400"/>
            <a:ext cx="8001000" cy="3505200"/>
          </a:xfrm>
          <a:prstGeom prst="wedgeEllipseCallou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bn-IN" sz="2800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মোঃ ইমামুল হাসান</a:t>
            </a:r>
          </a:p>
          <a:p>
            <a:pPr algn="ctr"/>
            <a:r>
              <a:rPr lang="bn-IN" sz="2800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সহকারি শিক্ষক </a:t>
            </a:r>
          </a:p>
          <a:p>
            <a:pPr algn="ctr"/>
            <a:r>
              <a:rPr lang="bn-IN" sz="2800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বটিয়া ভাংগা উত্তরপাড়া সরকারি প্রাথমিক বিদ্যালয়</a:t>
            </a:r>
          </a:p>
          <a:p>
            <a:pPr algn="ctr"/>
            <a:r>
              <a:rPr lang="bn-IN" sz="2800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গাবতলি , বগুড়া ।</a:t>
            </a:r>
            <a:endParaRPr lang="en-US" sz="2400" dirty="0">
              <a:solidFill>
                <a:schemeClr val="bg1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algn="ctr"/>
            <a:endParaRPr lang="en-US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imagesVEH7ZE3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Horizontal Scroll 13"/>
          <p:cNvSpPr/>
          <p:nvPr/>
        </p:nvSpPr>
        <p:spPr>
          <a:xfrm>
            <a:off x="685800" y="0"/>
            <a:ext cx="7848600" cy="990600"/>
          </a:xfrm>
          <a:prstGeom prst="horizontalScroll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dirty="0">
                <a:latin typeface="Nikosh" panose="02000000000000000000" pitchFamily="2" charset="0"/>
                <a:cs typeface="Nikosh" panose="02000000000000000000" pitchFamily="2" charset="0"/>
              </a:rPr>
              <a:t>এসো আমারা নতুন শব্দ গুলোর অর্থ জেনে নেই</a:t>
            </a:r>
            <a:endParaRPr lang="en-US" sz="40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41" name="Round Diagonal Corner Rectangle 40"/>
          <p:cNvSpPr/>
          <p:nvPr/>
        </p:nvSpPr>
        <p:spPr>
          <a:xfrm>
            <a:off x="2590800" y="2209800"/>
            <a:ext cx="1219200" cy="762000"/>
          </a:xfrm>
          <a:prstGeom prst="round2Diag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dirty="0">
                <a:latin typeface="Nikosh" panose="02000000000000000000" pitchFamily="2" charset="0"/>
                <a:cs typeface="Nikosh" panose="02000000000000000000" pitchFamily="2" charset="0"/>
              </a:rPr>
              <a:t>অর্থ</a:t>
            </a:r>
          </a:p>
        </p:txBody>
      </p:sp>
      <p:sp>
        <p:nvSpPr>
          <p:cNvPr id="42" name="Round Diagonal Corner Rectangle 41"/>
          <p:cNvSpPr/>
          <p:nvPr/>
        </p:nvSpPr>
        <p:spPr>
          <a:xfrm>
            <a:off x="609600" y="2209800"/>
            <a:ext cx="1600200" cy="762000"/>
          </a:xfrm>
          <a:prstGeom prst="round2Diag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bn-IN" sz="4000" dirty="0">
                <a:latin typeface="Nikosh" panose="02000000000000000000" pitchFamily="2" charset="0"/>
                <a:cs typeface="Nikosh" panose="02000000000000000000" pitchFamily="2" charset="0"/>
              </a:rPr>
              <a:t>খিদে</a:t>
            </a:r>
            <a:endParaRPr lang="en-US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43" name="Round Diagonal Corner Rectangle 42"/>
          <p:cNvSpPr/>
          <p:nvPr/>
        </p:nvSpPr>
        <p:spPr>
          <a:xfrm>
            <a:off x="609600" y="1143000"/>
            <a:ext cx="1600200" cy="762000"/>
          </a:xfrm>
          <a:prstGeom prst="round2Diag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bn-IN" sz="4000" dirty="0">
                <a:latin typeface="Nikosh" panose="02000000000000000000" pitchFamily="2" charset="0"/>
                <a:cs typeface="Nikosh" panose="02000000000000000000" pitchFamily="2" charset="0"/>
              </a:rPr>
              <a:t>কুঁজো</a:t>
            </a:r>
            <a:endParaRPr lang="en-US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44" name="Round Diagonal Corner Rectangle 43"/>
          <p:cNvSpPr/>
          <p:nvPr/>
        </p:nvSpPr>
        <p:spPr>
          <a:xfrm>
            <a:off x="4191000" y="2209800"/>
            <a:ext cx="4038600" cy="762000"/>
          </a:xfrm>
          <a:prstGeom prst="round2Diag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dirty="0">
                <a:latin typeface="Nikosh" panose="02000000000000000000" pitchFamily="2" charset="0"/>
                <a:cs typeface="Nikosh" panose="02000000000000000000" pitchFamily="2" charset="0"/>
              </a:rPr>
              <a:t> ক্ষুধা</a:t>
            </a:r>
            <a:endParaRPr lang="en-US" sz="40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45" name="Round Diagonal Corner Rectangle 44"/>
          <p:cNvSpPr/>
          <p:nvPr/>
        </p:nvSpPr>
        <p:spPr>
          <a:xfrm>
            <a:off x="4191000" y="1143000"/>
            <a:ext cx="4038600" cy="762000"/>
          </a:xfrm>
          <a:prstGeom prst="round2Diag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bn-IN" sz="4000" dirty="0">
                <a:latin typeface="Nikosh" panose="02000000000000000000" pitchFamily="2" charset="0"/>
                <a:cs typeface="Nikosh" panose="02000000000000000000" pitchFamily="2" charset="0"/>
              </a:rPr>
              <a:t>যার পিঠ বাঁকা ও ফোলা</a:t>
            </a:r>
            <a:endParaRPr lang="en-US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47" name="Round Diagonal Corner Rectangle 46"/>
          <p:cNvSpPr/>
          <p:nvPr/>
        </p:nvSpPr>
        <p:spPr>
          <a:xfrm>
            <a:off x="2590800" y="1143000"/>
            <a:ext cx="1219200" cy="762000"/>
          </a:xfrm>
          <a:prstGeom prst="round2Diag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dirty="0">
                <a:latin typeface="Nikosh" panose="02000000000000000000" pitchFamily="2" charset="0"/>
                <a:cs typeface="Nikosh" panose="02000000000000000000" pitchFamily="2" charset="0"/>
              </a:rPr>
              <a:t>অর্থ</a:t>
            </a:r>
          </a:p>
        </p:txBody>
      </p:sp>
      <p:sp>
        <p:nvSpPr>
          <p:cNvPr id="48" name="Horizontal Scroll 47"/>
          <p:cNvSpPr/>
          <p:nvPr/>
        </p:nvSpPr>
        <p:spPr>
          <a:xfrm>
            <a:off x="457200" y="3276600"/>
            <a:ext cx="8382000" cy="914400"/>
          </a:xfrm>
          <a:prstGeom prst="horizontalScroll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bn-IN" sz="3600" dirty="0">
                <a:latin typeface="Nikosh" panose="02000000000000000000" pitchFamily="2" charset="0"/>
                <a:cs typeface="Nikosh" panose="02000000000000000000" pitchFamily="2" charset="0"/>
              </a:rPr>
              <a:t>এসো এবার আমারা নতুন শব্দ গুলো দ্বারা বাক্য জেনে নেই</a:t>
            </a:r>
            <a:endParaRPr lang="en-US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49" name="Round Diagonal Corner Rectangle 48"/>
          <p:cNvSpPr/>
          <p:nvPr/>
        </p:nvSpPr>
        <p:spPr>
          <a:xfrm>
            <a:off x="685800" y="4267200"/>
            <a:ext cx="1600200" cy="762000"/>
          </a:xfrm>
          <a:prstGeom prst="round2Diag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bn-IN" sz="4000" dirty="0">
                <a:latin typeface="Nikosh" panose="02000000000000000000" pitchFamily="2" charset="0"/>
                <a:cs typeface="Nikosh" panose="02000000000000000000" pitchFamily="2" charset="0"/>
              </a:rPr>
              <a:t>কুঁজো</a:t>
            </a:r>
            <a:endParaRPr lang="en-US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50" name="Round Diagonal Corner Rectangle 49"/>
          <p:cNvSpPr/>
          <p:nvPr/>
        </p:nvSpPr>
        <p:spPr>
          <a:xfrm>
            <a:off x="685800" y="5410200"/>
            <a:ext cx="1600200" cy="762000"/>
          </a:xfrm>
          <a:prstGeom prst="round2Diag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bn-IN" sz="4000" dirty="0">
                <a:latin typeface="Nikosh" panose="02000000000000000000" pitchFamily="2" charset="0"/>
                <a:cs typeface="Nikosh" panose="02000000000000000000" pitchFamily="2" charset="0"/>
              </a:rPr>
              <a:t>খিদে</a:t>
            </a:r>
            <a:endParaRPr lang="en-US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53" name="Round Diagonal Corner Rectangle 52"/>
          <p:cNvSpPr/>
          <p:nvPr/>
        </p:nvSpPr>
        <p:spPr>
          <a:xfrm>
            <a:off x="3124200" y="4268450"/>
            <a:ext cx="3962400" cy="762000"/>
          </a:xfrm>
          <a:prstGeom prst="round2Diag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bn-IN" sz="4000" dirty="0">
                <a:latin typeface="Nikosh" panose="02000000000000000000" pitchFamily="2" charset="0"/>
                <a:cs typeface="Nikosh" panose="02000000000000000000" pitchFamily="2" charset="0"/>
              </a:rPr>
              <a:t>এক ছিল কুঁজো বুড়ি। </a:t>
            </a:r>
            <a:endParaRPr lang="en-US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54" name="Round Diagonal Corner Rectangle 53"/>
          <p:cNvSpPr/>
          <p:nvPr/>
        </p:nvSpPr>
        <p:spPr>
          <a:xfrm>
            <a:off x="3124200" y="5380220"/>
            <a:ext cx="4267200" cy="762000"/>
          </a:xfrm>
          <a:prstGeom prst="round2Diag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bn-IN" sz="4000" dirty="0">
                <a:latin typeface="Nikosh" panose="02000000000000000000" pitchFamily="2" charset="0"/>
                <a:cs typeface="Nikosh" panose="02000000000000000000" pitchFamily="2" charset="0"/>
              </a:rPr>
              <a:t>আমার খুব খিদে পেয়েছে।</a:t>
            </a:r>
            <a:endParaRPr lang="en-US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2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6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4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6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64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6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6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78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7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8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7" grpId="0" animBg="1"/>
      <p:bldP spid="48" grpId="0" animBg="1"/>
      <p:bldP spid="49" grpId="0" animBg="1"/>
      <p:bldP spid="50" grpId="0" animBg="1"/>
      <p:bldP spid="53" grpId="0" animBg="1"/>
      <p:bldP spid="5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magesVEH7ZE3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00"/>
            <a:ext cx="9144000" cy="685549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1371600"/>
            <a:ext cx="723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solidFill>
                  <a:srgbClr val="FFFF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প্রশ্নঃ</a:t>
            </a:r>
            <a:r>
              <a:rPr lang="bn-IN" sz="2800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বুড়ির কয়টি কুকুর ছিল ?তাদের নাম কী কী?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2590800"/>
            <a:ext cx="464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solidFill>
                  <a:srgbClr val="FFFF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প্রশ্নঃ</a:t>
            </a:r>
            <a:r>
              <a:rPr lang="bn-IN" sz="2800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বুড়ি কোথায় যাচ্ছিল?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3810000"/>
            <a:ext cx="6324600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n-IN" sz="2800" dirty="0">
                <a:solidFill>
                  <a:srgbClr val="FFFF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প্রশ্নঃ</a:t>
            </a:r>
            <a:r>
              <a:rPr lang="bn-IN" sz="2800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কুকুর তিনটাকে সে কী বলে গেল?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5105400"/>
            <a:ext cx="4800600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n-IN" sz="2800" dirty="0">
                <a:solidFill>
                  <a:srgbClr val="FFFF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প্রশ্নঃ</a:t>
            </a:r>
            <a:r>
              <a:rPr lang="bn-IN" sz="2800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বুড়ি শেয়ালকে কী বলল?</a:t>
            </a:r>
            <a:endParaRPr lang="en-US" sz="2800" dirty="0">
              <a:solidFill>
                <a:schemeClr val="bg1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10" name="Horizontal Scroll 9"/>
          <p:cNvSpPr/>
          <p:nvPr/>
        </p:nvSpPr>
        <p:spPr>
          <a:xfrm>
            <a:off x="2057400" y="0"/>
            <a:ext cx="4724400" cy="1295400"/>
          </a:xfrm>
          <a:prstGeom prst="horizontalScroll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bn-IN" sz="4800" dirty="0">
                <a:latin typeface="Nikosh" panose="02000000000000000000" pitchFamily="2" charset="0"/>
                <a:cs typeface="Nikosh" panose="02000000000000000000" pitchFamily="2" charset="0"/>
              </a:rPr>
              <a:t>মৌখিক মূল্যায়ন</a:t>
            </a:r>
            <a:endParaRPr lang="en-US" sz="14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0" y="1828800"/>
            <a:ext cx="4495800" cy="6858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IN" sz="2800" dirty="0">
                <a:latin typeface="Nikosh" panose="02000000000000000000" pitchFamily="2" charset="0"/>
                <a:cs typeface="Nikosh" panose="02000000000000000000" pitchFamily="2" charset="0"/>
              </a:rPr>
              <a:t>উত্তরঃ ৩ টি। রঙ্গ,বঙ্গা ও ভুতো। </a:t>
            </a:r>
            <a:endParaRPr lang="en-US" sz="28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0" y="4191000"/>
            <a:ext cx="9144000" cy="6858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IN" sz="2800" dirty="0">
                <a:latin typeface="Nikosh" panose="02000000000000000000" pitchFamily="2" charset="0"/>
                <a:cs typeface="Nikosh" panose="02000000000000000000" pitchFamily="2" charset="0"/>
              </a:rPr>
              <a:t>উত্তরঃ তোরা বাড়ি পাহারা দে। আমি নাতনিকে দেখে আসি।</a:t>
            </a:r>
            <a:endParaRPr lang="en-US" sz="28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0" y="2971800"/>
            <a:ext cx="4953000" cy="6858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IN" sz="2800" dirty="0">
                <a:latin typeface="Nikosh" panose="02000000000000000000" pitchFamily="2" charset="0"/>
                <a:cs typeface="Nikosh" panose="02000000000000000000" pitchFamily="2" charset="0"/>
              </a:rPr>
              <a:t>উত্তরঃ নাতনির বাড়িতে</a:t>
            </a:r>
            <a:r>
              <a:rPr lang="bn-IN" sz="2800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যাচ্ছিল।</a:t>
            </a:r>
            <a:endParaRPr lang="en-US" sz="28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5638800"/>
            <a:ext cx="9144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উত্তরঃ বুড়ি বুদ্ধি করে বলল, আমাকে এখন খেয়ো না। আমার গায়ে কি মাংস আছে? আগে নাতনির বাড়ি </a:t>
            </a:r>
            <a:r>
              <a:rPr lang="en-US" sz="2800" dirty="0" err="1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যাই</a:t>
            </a:r>
            <a:r>
              <a:rPr lang="bn-IN" sz="2800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খেয়েদেয়ে</a:t>
            </a:r>
            <a:r>
              <a:rPr lang="en-US" sz="2800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মোটাতাজা</a:t>
            </a:r>
            <a:r>
              <a:rPr lang="en-US" sz="2800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হয়ে</a:t>
            </a:r>
            <a:r>
              <a:rPr lang="en-US" sz="2800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আসি</a:t>
            </a:r>
            <a:r>
              <a:rPr lang="en-US" sz="2800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  <a:r>
              <a:rPr lang="bn-IN" sz="2800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তখন</a:t>
            </a:r>
            <a:r>
              <a:rPr lang="bn-IN" sz="2800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বরং</a:t>
            </a:r>
            <a:r>
              <a:rPr lang="bn-IN" sz="2800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খেয়ো</a:t>
            </a:r>
            <a:r>
              <a:rPr lang="en-US" sz="2800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  <a:endParaRPr lang="en-US" sz="1600" dirty="0">
              <a:solidFill>
                <a:schemeClr val="bg1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  <a:p>
            <a:endParaRPr lang="en-US" sz="2800" dirty="0">
              <a:solidFill>
                <a:schemeClr val="bg1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  <p:bldP spid="9" grpId="0"/>
      <p:bldP spid="10" grpId="0" animBg="1"/>
      <p:bldP spid="11" grpId="0"/>
      <p:bldP spid="12" grpId="0"/>
      <p:bldP spid="13" grpId="0"/>
      <p:bldP spid="1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agesVEH7ZE3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Horizontal Scroll 3"/>
          <p:cNvSpPr/>
          <p:nvPr/>
        </p:nvSpPr>
        <p:spPr>
          <a:xfrm>
            <a:off x="3171670" y="0"/>
            <a:ext cx="3124200" cy="914400"/>
          </a:xfrm>
          <a:prstGeom prst="horizontalScroll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1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bn-IN" sz="4400" dirty="0">
                <a:latin typeface="Nikosh" panose="02000000000000000000" pitchFamily="2" charset="0"/>
                <a:cs typeface="Nikosh" panose="02000000000000000000" pitchFamily="2" charset="0"/>
              </a:rPr>
              <a:t>লিখিত মূল্যায়ন</a:t>
            </a:r>
            <a:endParaRPr lang="en-US" sz="12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4800" y="5029200"/>
            <a:ext cx="3581400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n-IN" sz="2800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২। আমার গায়ে কি মাংস আছে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04800" y="5562600"/>
            <a:ext cx="3505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৩। আমি নাতনিকে দেখে আসি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0" y="914400"/>
            <a:ext cx="7162800" cy="52322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28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bn-IN" sz="2800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ঘরের ভিতরের শব্দগুলো খালি জায়গায় বসিয়ে বাক্য তৈরি কর।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8200" y="1447800"/>
            <a:ext cx="1219200" cy="52322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28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bn-IN" sz="2800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রওয়ানা</a:t>
            </a:r>
            <a:endParaRPr lang="en-US" sz="28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514600" y="1447800"/>
            <a:ext cx="1219200" cy="52322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IN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bn-IN" sz="2800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কুঁজো</a:t>
            </a:r>
            <a:endParaRPr lang="en-US" sz="20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114800" y="1447800"/>
            <a:ext cx="1219200" cy="52322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IN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bn-IN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bn-IN" sz="2800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তিনটি</a:t>
            </a:r>
            <a:endParaRPr lang="en-US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28600" y="2148590"/>
            <a:ext cx="434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bn-IN" sz="2800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১। এক ছিল ............ বুড়ি। 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28600" y="2667000"/>
            <a:ext cx="434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bn-IN" sz="2800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২। বুড়ির ছিলো ............কুকুর।  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28600" y="3200400"/>
            <a:ext cx="434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bn-IN" sz="2800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৩। বুড়ি ............ হলো। </a:t>
            </a:r>
            <a:endParaRPr lang="en-US" sz="2800" dirty="0">
              <a:solidFill>
                <a:schemeClr val="bg1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04800" y="4510790"/>
            <a:ext cx="2362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১। আমার খুব খিদে 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0" y="3886200"/>
            <a:ext cx="7391400" cy="52322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bn-IN" sz="2800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বাক্যগুলো পড়। বাক্যের শেষে দাড়ি এবং প্রশ্নচিহ্ন বসাও?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04800" y="6081010"/>
            <a:ext cx="2819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৪।  বুড়ি কোথায় যাচ্ছিল 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810000" y="5562600"/>
            <a:ext cx="22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2800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  <a:endParaRPr lang="en-US" sz="2800" dirty="0">
              <a:solidFill>
                <a:schemeClr val="bg1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886200" y="5029200"/>
            <a:ext cx="22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2800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?</a:t>
            </a:r>
            <a:endParaRPr lang="en-US" sz="2800" dirty="0">
              <a:solidFill>
                <a:schemeClr val="bg1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667000" y="4527030"/>
            <a:ext cx="22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2800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  <a:endParaRPr lang="en-US" sz="2800" dirty="0">
              <a:solidFill>
                <a:schemeClr val="bg1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124200" y="6096000"/>
            <a:ext cx="22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2800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?</a:t>
            </a:r>
            <a:endParaRPr lang="en-US" sz="2800" dirty="0">
              <a:solidFill>
                <a:schemeClr val="bg1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219200" y="3124200"/>
            <a:ext cx="121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bn-IN" sz="2800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রওয়ানা</a:t>
            </a:r>
            <a:endParaRPr lang="en-US" sz="28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524000" y="2057400"/>
            <a:ext cx="121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20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bn-IN" sz="2800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কুঁজো</a:t>
            </a:r>
            <a:endParaRPr lang="en-US" sz="20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982450" y="2590800"/>
            <a:ext cx="121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bn-IN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bn-IN" sz="2800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তিনটি</a:t>
            </a:r>
            <a:endParaRPr lang="en-US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0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9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8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65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66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4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75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83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4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2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3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3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4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  <p:bldP spid="16" grpId="0"/>
      <p:bldP spid="17" grpId="0" animBg="1"/>
      <p:bldP spid="18" grpId="0" animBg="1"/>
      <p:bldP spid="19" grpId="0" animBg="1"/>
      <p:bldP spid="20" grpId="0" animBg="1"/>
      <p:bldP spid="21" grpId="0"/>
      <p:bldP spid="23" grpId="0"/>
      <p:bldP spid="24" grpId="0"/>
      <p:bldP spid="25" grpId="0" animBg="1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VEH7ZE3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2025908"/>
            <a:ext cx="7010400" cy="4832092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bn-IN" sz="2800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ঠিক উত্তরটি বাছাই করে খাতাই লেখ।</a:t>
            </a:r>
          </a:p>
          <a:p>
            <a:endParaRPr lang="bn-IN" sz="2800" dirty="0">
              <a:solidFill>
                <a:schemeClr val="bg1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  <a:p>
            <a:r>
              <a:rPr lang="bn-IN" sz="2800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(ক) কুঁজো বুড়ি বাড়ি পাহারা দিতে কাদের বলল?</a:t>
            </a:r>
          </a:p>
          <a:p>
            <a:r>
              <a:rPr lang="bn-IN" sz="2800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১। দারোয়ানদের        ২। পাহারাদারদের </a:t>
            </a:r>
          </a:p>
          <a:p>
            <a:r>
              <a:rPr lang="bn-IN" sz="2800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৩। কুকুর তিনটিকে     ৪। নাতনিকে </a:t>
            </a:r>
          </a:p>
          <a:p>
            <a:endParaRPr lang="bn-IN" sz="2800" dirty="0">
              <a:solidFill>
                <a:schemeClr val="bg1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  <a:p>
            <a:r>
              <a:rPr lang="bn-IN" sz="2800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(খ) বিপদ দেখে বুড়ি শেয়ালকে বলেছিল-”আগে নাতনির বাড়ি </a:t>
            </a:r>
            <a:r>
              <a:rPr lang="en-US" sz="2800" dirty="0" err="1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যাই</a:t>
            </a:r>
            <a:r>
              <a:rPr lang="bn-IN" sz="2800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খেয়েদেয়ে</a:t>
            </a:r>
            <a:r>
              <a:rPr lang="en-US" sz="2800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মোটাতাজা</a:t>
            </a:r>
            <a:r>
              <a:rPr lang="en-US" sz="2800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হয়ে</a:t>
            </a:r>
            <a:r>
              <a:rPr lang="en-US" sz="2800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আসি</a:t>
            </a:r>
            <a:r>
              <a:rPr lang="en-US" sz="2800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  <a:r>
              <a:rPr lang="bn-IN" sz="2800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” এ কথায় বুড়ির কিসের পরিচয় পাওয়া যায়?</a:t>
            </a:r>
          </a:p>
          <a:p>
            <a:r>
              <a:rPr lang="bn-IN" sz="2800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১। বুদ্ধির             ২। বোকামির</a:t>
            </a:r>
          </a:p>
          <a:p>
            <a:r>
              <a:rPr lang="bn-IN" sz="2800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৩। রসিকতার       ৪। রাগের  </a:t>
            </a:r>
            <a:endParaRPr lang="bn-IN" sz="2000" dirty="0">
              <a:solidFill>
                <a:schemeClr val="bg1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5" name="Horizontal Scroll 4"/>
          <p:cNvSpPr/>
          <p:nvPr/>
        </p:nvSpPr>
        <p:spPr>
          <a:xfrm>
            <a:off x="2209800" y="0"/>
            <a:ext cx="4648200" cy="1676400"/>
          </a:xfrm>
          <a:prstGeom prst="horizontalScroll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1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bn-IN" sz="4400" dirty="0">
                <a:latin typeface="Nikosh" panose="02000000000000000000" pitchFamily="2" charset="0"/>
                <a:cs typeface="Nikosh" panose="02000000000000000000" pitchFamily="2" charset="0"/>
              </a:rPr>
              <a:t>লিখিত মূল্যায়ন</a:t>
            </a:r>
            <a:endParaRPr lang="en-US" sz="12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10" name="Flowchart: Terminator 9"/>
          <p:cNvSpPr/>
          <p:nvPr/>
        </p:nvSpPr>
        <p:spPr>
          <a:xfrm>
            <a:off x="7087850" y="2057400"/>
            <a:ext cx="1981200" cy="685800"/>
          </a:xfrm>
          <a:prstGeom prst="flowChartTerminator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dirty="0">
                <a:latin typeface="Nikosh" panose="02000000000000000000" pitchFamily="2" charset="0"/>
                <a:cs typeface="Nikosh" panose="02000000000000000000" pitchFamily="2" charset="0"/>
              </a:rPr>
              <a:t>  </a:t>
            </a:r>
            <a:r>
              <a:rPr lang="bn-IN" sz="3200" dirty="0">
                <a:latin typeface="Nikosh" panose="02000000000000000000" pitchFamily="2" charset="0"/>
                <a:cs typeface="Nikosh" panose="02000000000000000000" pitchFamily="2" charset="0"/>
              </a:rPr>
              <a:t>উত্তর</a:t>
            </a:r>
            <a:endParaRPr lang="en-US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11" name="Vertical Scroll 10"/>
          <p:cNvSpPr/>
          <p:nvPr/>
        </p:nvSpPr>
        <p:spPr>
          <a:xfrm>
            <a:off x="6934200" y="3276600"/>
            <a:ext cx="2209800" cy="1295400"/>
          </a:xfrm>
          <a:prstGeom prst="verticalScroll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dirty="0">
                <a:latin typeface="Nikosh" panose="02000000000000000000" pitchFamily="2" charset="0"/>
                <a:cs typeface="Nikosh" panose="02000000000000000000" pitchFamily="2" charset="0"/>
              </a:rPr>
              <a:t> (ক) </a:t>
            </a:r>
            <a:r>
              <a:rPr lang="bn-IN" sz="2000" dirty="0">
                <a:latin typeface="Nikosh" panose="02000000000000000000" pitchFamily="2" charset="0"/>
                <a:cs typeface="Nikosh" panose="02000000000000000000" pitchFamily="2" charset="0"/>
              </a:rPr>
              <a:t>৩। </a:t>
            </a:r>
          </a:p>
          <a:p>
            <a:pPr algn="ctr"/>
            <a:r>
              <a:rPr lang="bn-IN" sz="2000" dirty="0">
                <a:latin typeface="Nikosh" panose="02000000000000000000" pitchFamily="2" charset="0"/>
                <a:cs typeface="Nikosh" panose="02000000000000000000" pitchFamily="2" charset="0"/>
              </a:rPr>
              <a:t>কুকুর তিনটিকে</a:t>
            </a:r>
            <a:endParaRPr lang="en-US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12" name="Vertical Scroll 11"/>
          <p:cNvSpPr/>
          <p:nvPr/>
        </p:nvSpPr>
        <p:spPr>
          <a:xfrm>
            <a:off x="7010400" y="5486400"/>
            <a:ext cx="2133600" cy="1143000"/>
          </a:xfrm>
          <a:prstGeom prst="verticalScroll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bn-IN" sz="2000" dirty="0">
                <a:latin typeface="Nikosh" panose="02000000000000000000" pitchFamily="2" charset="0"/>
                <a:cs typeface="Nikosh" panose="02000000000000000000" pitchFamily="2" charset="0"/>
              </a:rPr>
              <a:t> (খ )১। </a:t>
            </a:r>
          </a:p>
          <a:p>
            <a:pPr algn="ctr"/>
            <a:r>
              <a:rPr lang="bn-IN" sz="2000" dirty="0">
                <a:latin typeface="Nikosh" panose="02000000000000000000" pitchFamily="2" charset="0"/>
                <a:cs typeface="Nikosh" panose="02000000000000000000" pitchFamily="2" charset="0"/>
              </a:rPr>
              <a:t>বুদ্ধির</a:t>
            </a:r>
            <a:endParaRPr lang="en-US" sz="20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10" grpId="0" animBg="1"/>
      <p:bldP spid="11" grpId="0" animBg="1"/>
      <p:bldP spid="1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VEH7ZE3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14" name="Horizontal Scroll 13"/>
          <p:cNvSpPr/>
          <p:nvPr/>
        </p:nvSpPr>
        <p:spPr>
          <a:xfrm>
            <a:off x="2590800" y="0"/>
            <a:ext cx="3962400" cy="1143000"/>
          </a:xfrm>
          <a:prstGeom prst="horizontalScroll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16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bn-IN" sz="6000" dirty="0">
                <a:latin typeface="Nikosh" panose="02000000000000000000" pitchFamily="2" charset="0"/>
                <a:cs typeface="Nikosh" panose="02000000000000000000" pitchFamily="2" charset="0"/>
              </a:rPr>
              <a:t>বাড়ির কাজ</a:t>
            </a:r>
            <a:endParaRPr lang="en-US" sz="16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4" name="Cloud Callout 3"/>
          <p:cNvSpPr/>
          <p:nvPr/>
        </p:nvSpPr>
        <p:spPr>
          <a:xfrm>
            <a:off x="1066800" y="1600200"/>
            <a:ext cx="7086600" cy="3810000"/>
          </a:xfrm>
          <a:prstGeom prst="cloudCallou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bn-IN" sz="4000" dirty="0">
                <a:latin typeface="Nikosh" panose="02000000000000000000" pitchFamily="2" charset="0"/>
                <a:cs typeface="Nikosh" panose="02000000000000000000" pitchFamily="2" charset="0"/>
              </a:rPr>
              <a:t>পোষা প্রাণী </a:t>
            </a:r>
          </a:p>
          <a:p>
            <a:pPr algn="ctr"/>
            <a:r>
              <a:rPr lang="bn-IN" sz="4000" dirty="0">
                <a:latin typeface="Nikosh" panose="02000000000000000000" pitchFamily="2" charset="0"/>
                <a:cs typeface="Nikosh" panose="02000000000000000000" pitchFamily="2" charset="0"/>
              </a:rPr>
              <a:t>সম্পর্কে </a:t>
            </a:r>
          </a:p>
          <a:p>
            <a:pPr algn="ctr"/>
            <a:r>
              <a:rPr lang="bn-IN" sz="4000" dirty="0">
                <a:latin typeface="Nikosh" panose="02000000000000000000" pitchFamily="2" charset="0"/>
                <a:cs typeface="Nikosh" panose="02000000000000000000" pitchFamily="2" charset="0"/>
              </a:rPr>
              <a:t>তিনটি বাক্য লিখে আনবে।</a:t>
            </a:r>
            <a:endParaRPr lang="en-US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agesVEH7ZE3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0" y="685800"/>
            <a:ext cx="9144000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16600" b="1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স</a:t>
            </a:r>
            <a:r>
              <a:rPr lang="bn-IN" sz="16600" b="1" dirty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বা</a:t>
            </a:r>
            <a:r>
              <a:rPr lang="bn-IN" sz="16600" b="1" dirty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ই</a:t>
            </a:r>
            <a:r>
              <a:rPr lang="bn-IN" sz="16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কে</a:t>
            </a:r>
          </a:p>
          <a:p>
            <a:pPr algn="ctr"/>
            <a:r>
              <a:rPr lang="bn-IN" sz="16600" b="1" dirty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ধ</a:t>
            </a:r>
            <a:r>
              <a:rPr lang="bn-IN" sz="16600" b="1" dirty="0">
                <a:ln w="11430"/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ন্য</a:t>
            </a:r>
            <a:r>
              <a:rPr lang="bn-IN" sz="16600" b="1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বা</a:t>
            </a:r>
            <a:r>
              <a:rPr lang="bn-IN" sz="16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দ</a:t>
            </a:r>
            <a:endParaRPr lang="en-US" sz="1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magesA9QTO1C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13"/>
            <a:ext cx="9144000" cy="6849174"/>
          </a:xfrm>
          <a:prstGeom prst="rect">
            <a:avLst/>
          </a:prstGeom>
        </p:spPr>
      </p:pic>
      <p:sp>
        <p:nvSpPr>
          <p:cNvPr id="4" name="Horizontal Scroll 3"/>
          <p:cNvSpPr/>
          <p:nvPr/>
        </p:nvSpPr>
        <p:spPr>
          <a:xfrm>
            <a:off x="1676400" y="228600"/>
            <a:ext cx="5867400" cy="1981200"/>
          </a:xfrm>
          <a:prstGeom prst="horizontalScroll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bn-IN" sz="6000" dirty="0">
                <a:latin typeface="Nikosh" panose="02000000000000000000" pitchFamily="2" charset="0"/>
                <a:cs typeface="Nikosh" panose="02000000000000000000" pitchFamily="2" charset="0"/>
              </a:rPr>
              <a:t>পাঠ পরিচিতি</a:t>
            </a:r>
            <a:endParaRPr lang="en-US" sz="24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6" name="Rectangular Callout 5"/>
          <p:cNvSpPr/>
          <p:nvPr/>
        </p:nvSpPr>
        <p:spPr>
          <a:xfrm>
            <a:off x="583812" y="2438400"/>
            <a:ext cx="7924800" cy="3733800"/>
          </a:xfrm>
          <a:prstGeom prst="wedgeRectCallou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IN" sz="3200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শ্রেনীঃ ৩য়                            সময়ঃ ৪৫ মিনিট </a:t>
            </a:r>
          </a:p>
          <a:p>
            <a:r>
              <a:rPr lang="bn-IN" sz="3200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বিষয়ঃ বাংলা </a:t>
            </a:r>
          </a:p>
          <a:p>
            <a:r>
              <a:rPr lang="bn-IN" sz="3200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পাঠঃ কুঁজো বুড়ির গল্প।  </a:t>
            </a:r>
          </a:p>
          <a:p>
            <a:r>
              <a:rPr lang="bn-IN" sz="3200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পাঠ্যাংশঃ এক ছিল কুঁজো বুড়ি --- মোটাতাজা হয়ে এসো</a:t>
            </a:r>
            <a:r>
              <a:rPr lang="bn-IN" sz="1600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  <a:endParaRPr lang="en-US" sz="1600" dirty="0">
              <a:solidFill>
                <a:schemeClr val="bg1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algn="ctr"/>
            <a:endParaRPr lang="en-US" sz="16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sVEH7ZE3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Horizontal Scroll 2"/>
          <p:cNvSpPr/>
          <p:nvPr/>
        </p:nvSpPr>
        <p:spPr>
          <a:xfrm>
            <a:off x="2819400" y="0"/>
            <a:ext cx="3657600" cy="1447800"/>
          </a:xfrm>
          <a:prstGeom prst="horizontalScroll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/>
              <a:t> </a:t>
            </a:r>
            <a:r>
              <a:rPr lang="bn-BD" sz="5400" dirty="0"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1447800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শোনা</a:t>
            </a:r>
            <a:r>
              <a:rPr lang="bn-IN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bn-IN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১.১.১ বর্ন ও যুক্তবর্ন সহযোগে তৈরি শব্দ শুনে স্পষ্ট ও শুদ্ধভাবে বলতে পারবে।</a:t>
            </a:r>
            <a:endParaRPr lang="en-US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১.৩.৪ </a:t>
            </a:r>
            <a:r>
              <a:rPr lang="en-US" dirty="0" err="1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প্রশ্ন</a:t>
            </a:r>
            <a:r>
              <a:rPr lang="en-US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শুনে</a:t>
            </a:r>
            <a:r>
              <a:rPr lang="en-US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বুঝতে</a:t>
            </a:r>
            <a:r>
              <a:rPr lang="en-US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bn-IN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3962400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বলা</a:t>
            </a:r>
            <a:r>
              <a:rPr lang="bn-IN" sz="1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bn-IN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১.১.১ যুক্তবর্ন দিয়ে গঠিত শব্দ স্পষ্ট ও শুদ্ধভাবে বলতে পারবে।</a:t>
            </a:r>
          </a:p>
          <a:p>
            <a:r>
              <a:rPr lang="bn-IN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১.১.২ যুক্তবর্ন দিয়ে গঠিত শব্দযুক্ত বাক্য স্পষ্ট ও শুদ্ধভাবে বলতে পারবে।</a:t>
            </a:r>
            <a:endParaRPr lang="en-US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১.৩.২ </a:t>
            </a:r>
            <a:r>
              <a:rPr lang="en-US" dirty="0" err="1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প্রশ্ন</a:t>
            </a:r>
            <a:r>
              <a:rPr lang="en-US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dirty="0" err="1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উত্তর</a:t>
            </a:r>
            <a:r>
              <a:rPr lang="en-US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দিতে</a:t>
            </a:r>
            <a:r>
              <a:rPr lang="en-US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endParaRPr lang="bn-IN" sz="14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2590800"/>
            <a:ext cx="914400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পড়া </a:t>
            </a:r>
          </a:p>
          <a:p>
            <a:r>
              <a:rPr lang="bn-IN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১.৪.১ পাঠ্যপুস্তকের শব্দ শ্রবণযোগ্য স্পষ্ট সরে ও শুদ্ধ উচ্চারণে পড়তে পারবে।  </a:t>
            </a:r>
          </a:p>
          <a:p>
            <a:r>
              <a:rPr lang="bn-IN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১.৫.১ বিভিন্ন বিরামচিহ্ন (দাঁড়ি,কমা,প্রশ্নচিহ্ন) চিনে সাবলিলভাবে বাক্য ও চরণ পড়তে পারবে।</a:t>
            </a:r>
          </a:p>
          <a:p>
            <a:r>
              <a:rPr lang="bn-IN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২.৪.২ গল্প পড়ে বুঝতে পারবে।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5410200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লেখা</a:t>
            </a:r>
          </a:p>
          <a:p>
            <a:r>
              <a:rPr lang="bn-IN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১.৪.১ যুক্তব্যঞ্জন ভেঙে লিখতে পারবে।</a:t>
            </a:r>
          </a:p>
          <a:p>
            <a:r>
              <a:rPr lang="en-US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১.৫.১ </a:t>
            </a:r>
            <a:r>
              <a:rPr lang="bn-IN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পাঠে ব্যবহৃত শব্দ দিয়ে</a:t>
            </a:r>
            <a:r>
              <a:rPr lang="en-US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নতুন নতুন </a:t>
            </a:r>
            <a:r>
              <a:rPr lang="en-US" dirty="0" err="1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বাক্য</a:t>
            </a:r>
            <a:r>
              <a:rPr lang="en-US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লিখতে পারবে।</a:t>
            </a:r>
            <a:endParaRPr lang="en-US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২.৩.৪</a:t>
            </a:r>
            <a:r>
              <a:rPr lang="bn-IN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গল্পসংশ্লিষ্ট প্রশ্নের উত্তর লিখতে পারবে। </a:t>
            </a:r>
            <a:endParaRPr lang="en-US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  <a:p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6" grpId="0"/>
      <p:bldP spid="9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imagesVEH7ZE3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Horizontal Scroll 6"/>
          <p:cNvSpPr/>
          <p:nvPr/>
        </p:nvSpPr>
        <p:spPr>
          <a:xfrm>
            <a:off x="1447800" y="228600"/>
            <a:ext cx="6019800" cy="1752600"/>
          </a:xfrm>
          <a:prstGeom prst="horizontalScroll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bn-IN" sz="6000" dirty="0">
                <a:latin typeface="Nikosh" panose="02000000000000000000" pitchFamily="2" charset="0"/>
                <a:cs typeface="Nikosh" panose="02000000000000000000" pitchFamily="2" charset="0"/>
              </a:rPr>
              <a:t>পূর্বজ্ঞান যাচাই </a:t>
            </a:r>
            <a:endParaRPr lang="en-US" sz="12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16" name="Oval Callout 15"/>
          <p:cNvSpPr/>
          <p:nvPr/>
        </p:nvSpPr>
        <p:spPr>
          <a:xfrm>
            <a:off x="685800" y="2590800"/>
            <a:ext cx="1219200" cy="914400"/>
          </a:xfrm>
          <a:prstGeom prst="wedgeEllipseCallou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400" dirty="0">
                <a:latin typeface="Nikosh" panose="02000000000000000000" pitchFamily="2" charset="0"/>
                <a:cs typeface="Nikosh" panose="02000000000000000000" pitchFamily="2" charset="0"/>
              </a:rPr>
              <a:t>?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133600" y="4191000"/>
            <a:ext cx="3962400" cy="60960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000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এই যুক্তবর্ণটি দিয়ে একটি শব্দ বল ? </a:t>
            </a:r>
            <a:endParaRPr lang="en-US" sz="20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18" name="Oval Callout 17"/>
          <p:cNvSpPr/>
          <p:nvPr/>
        </p:nvSpPr>
        <p:spPr>
          <a:xfrm>
            <a:off x="762000" y="3962400"/>
            <a:ext cx="1143000" cy="974360"/>
          </a:xfrm>
          <a:prstGeom prst="wedgeEllipseCallou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400" dirty="0">
                <a:latin typeface="Nikosh" panose="02000000000000000000" pitchFamily="2" charset="0"/>
                <a:cs typeface="Nikosh" panose="02000000000000000000" pitchFamily="2" charset="0"/>
              </a:rPr>
              <a:t>ঙ্গ</a:t>
            </a:r>
          </a:p>
        </p:txBody>
      </p:sp>
      <p:sp>
        <p:nvSpPr>
          <p:cNvPr id="19" name="Oval Callout 18"/>
          <p:cNvSpPr/>
          <p:nvPr/>
        </p:nvSpPr>
        <p:spPr>
          <a:xfrm>
            <a:off x="762000" y="5362730"/>
            <a:ext cx="1143000" cy="961870"/>
          </a:xfrm>
          <a:prstGeom prst="wedgeEllipseCallou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400" dirty="0">
                <a:latin typeface="Nikosh" panose="02000000000000000000" pitchFamily="2" charset="0"/>
                <a:cs typeface="Nikosh" panose="02000000000000000000" pitchFamily="2" charset="0"/>
              </a:rPr>
              <a:t>খাচ্ছে</a:t>
            </a:r>
            <a:endParaRPr lang="bn-IN" sz="36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133600" y="2743200"/>
            <a:ext cx="3962400" cy="60960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16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bn-IN" sz="2000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চিহ্ন টির নাম কি ? </a:t>
            </a:r>
            <a:endParaRPr lang="en-US" sz="16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133600" y="5562600"/>
            <a:ext cx="3962400" cy="60960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000" dirty="0">
                <a:latin typeface="Nikosh" panose="02000000000000000000" pitchFamily="2" charset="0"/>
                <a:cs typeface="Nikosh" panose="02000000000000000000" pitchFamily="2" charset="0"/>
              </a:rPr>
              <a:t>এই</a:t>
            </a:r>
            <a:r>
              <a:rPr lang="bn-IN" sz="16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bn-IN" sz="2000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শব্দটি দিয়ে একটি বাক্য বল ? </a:t>
            </a:r>
            <a:endParaRPr lang="en-US" sz="16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22" name="Flowchart: Terminator 21"/>
          <p:cNvSpPr/>
          <p:nvPr/>
        </p:nvSpPr>
        <p:spPr>
          <a:xfrm>
            <a:off x="6705600" y="2744450"/>
            <a:ext cx="2133600" cy="685800"/>
          </a:xfrm>
          <a:prstGeom prst="flowChartTerminator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400" dirty="0">
                <a:latin typeface="Nikosh" panose="02000000000000000000" pitchFamily="2" charset="0"/>
                <a:cs typeface="Nikosh" panose="02000000000000000000" pitchFamily="2" charset="0"/>
              </a:rPr>
              <a:t> প্রশ্নচিহ্ন</a:t>
            </a:r>
            <a:endParaRPr lang="en-US" sz="24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23" name="Flowchart: Terminator 22"/>
          <p:cNvSpPr/>
          <p:nvPr/>
        </p:nvSpPr>
        <p:spPr>
          <a:xfrm>
            <a:off x="6689360" y="4159770"/>
            <a:ext cx="2133600" cy="685800"/>
          </a:xfrm>
          <a:prstGeom prst="flowChartTerminator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400" dirty="0">
                <a:latin typeface="Nikosh" panose="02000000000000000000" pitchFamily="2" charset="0"/>
                <a:cs typeface="Nikosh" panose="02000000000000000000" pitchFamily="2" charset="0"/>
              </a:rPr>
              <a:t> অঙ্গ</a:t>
            </a:r>
          </a:p>
        </p:txBody>
      </p:sp>
      <p:sp>
        <p:nvSpPr>
          <p:cNvPr id="24" name="Flowchart: Terminator 23"/>
          <p:cNvSpPr/>
          <p:nvPr/>
        </p:nvSpPr>
        <p:spPr>
          <a:xfrm>
            <a:off x="6781800" y="5515130"/>
            <a:ext cx="2133600" cy="685800"/>
          </a:xfrm>
          <a:prstGeom prst="flowChartTerminator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bn-IN" sz="2400" dirty="0">
                <a:latin typeface="Nikosh" panose="02000000000000000000" pitchFamily="2" charset="0"/>
                <a:cs typeface="Nikosh" panose="02000000000000000000" pitchFamily="2" charset="0"/>
              </a:rPr>
              <a:t>মিনা আম খাচ্ছে। </a:t>
            </a:r>
            <a:endParaRPr lang="en-US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5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7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8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6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VEH7ZE3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Horizontal Scroll 5"/>
          <p:cNvSpPr/>
          <p:nvPr/>
        </p:nvSpPr>
        <p:spPr>
          <a:xfrm>
            <a:off x="2819400" y="304800"/>
            <a:ext cx="3505200" cy="1600200"/>
          </a:xfrm>
          <a:prstGeom prst="horizontalScroll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14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bn-IN" sz="4800" dirty="0">
                <a:latin typeface="Nikosh" panose="02000000000000000000" pitchFamily="2" charset="0"/>
                <a:cs typeface="Nikosh" panose="02000000000000000000" pitchFamily="2" charset="0"/>
              </a:rPr>
              <a:t>পাঠ ঘোষনা</a:t>
            </a:r>
            <a:endParaRPr lang="en-US" sz="14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8" name="Folded Corner 7"/>
          <p:cNvSpPr/>
          <p:nvPr/>
        </p:nvSpPr>
        <p:spPr>
          <a:xfrm>
            <a:off x="0" y="2438400"/>
            <a:ext cx="4953000" cy="4419600"/>
          </a:xfrm>
          <a:prstGeom prst="foldedCorner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আমাদের আজকের পাঠের আলোচ্য বিষয়ঃ</a:t>
            </a:r>
          </a:p>
          <a:p>
            <a:pPr algn="ctr"/>
            <a:r>
              <a:rPr lang="bn-IN" sz="3600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কুঁজো বুড়ির গল্প পড়া, শব্দের অর্থ, বাক্য, যুক্তবর্ণযুক্ত শব্দ এবং ছোট প্রশ্ন।</a:t>
            </a:r>
            <a:r>
              <a:rPr lang="en-US" sz="3600" dirty="0">
                <a:solidFill>
                  <a:schemeClr val="bg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 </a:t>
            </a:r>
            <a:r>
              <a:rPr lang="bn-IN" sz="36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endParaRPr lang="en-US" sz="20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pic>
        <p:nvPicPr>
          <p:cNvPr id="10" name="Picture 9" descr="Capture 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9800" y="2514600"/>
            <a:ext cx="3124200" cy="4343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imagesVEH7ZE3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cut bangla">
            <a:hlinkClick r:id="" action="ppaction://media"/>
            <a:extLst>
              <a:ext uri="{FF2B5EF4-FFF2-40B4-BE49-F238E27FC236}">
                <a16:creationId xmlns:a16="http://schemas.microsoft.com/office/drawing/2014/main" id="{F4768299-13A6-F72E-3C3B-0BA042C7ADC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28600" y="152400"/>
            <a:ext cx="8839200" cy="6705599"/>
          </a:xfrm>
          <a:prstGeom prst="rect">
            <a:avLst/>
          </a:prstGeom>
        </p:spPr>
      </p:pic>
      <p:sp>
        <p:nvSpPr>
          <p:cNvPr id="8" name="Oval Callout 7"/>
          <p:cNvSpPr/>
          <p:nvPr/>
        </p:nvSpPr>
        <p:spPr>
          <a:xfrm rot="1790304">
            <a:off x="6165095" y="355478"/>
            <a:ext cx="3112248" cy="1719560"/>
          </a:xfrm>
          <a:prstGeom prst="wedgeEllipseCallou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dirty="0">
                <a:latin typeface="Nikosh" panose="02000000000000000000" pitchFamily="2" charset="0"/>
                <a:cs typeface="Nikosh" panose="02000000000000000000" pitchFamily="2" charset="0"/>
              </a:rPr>
              <a:t> চলো আমরা </a:t>
            </a:r>
          </a:p>
          <a:p>
            <a:pPr algn="ctr"/>
            <a:r>
              <a:rPr lang="bn-IN" dirty="0">
                <a:latin typeface="Nikosh" panose="02000000000000000000" pitchFamily="2" charset="0"/>
                <a:cs typeface="Nikosh" panose="02000000000000000000" pitchFamily="2" charset="0"/>
              </a:rPr>
              <a:t>আরও </a:t>
            </a:r>
          </a:p>
          <a:p>
            <a:pPr algn="ctr"/>
            <a:r>
              <a:rPr lang="bn-IN" dirty="0">
                <a:latin typeface="Nikosh" panose="02000000000000000000" pitchFamily="2" charset="0"/>
                <a:cs typeface="Nikosh" panose="02000000000000000000" pitchFamily="2" charset="0"/>
              </a:rPr>
              <a:t>একটা ভিডিও দেখি।</a:t>
            </a:r>
          </a:p>
          <a:p>
            <a:pPr algn="ctr"/>
            <a:endParaRPr lang="en-US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371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56061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magesVEH7ZE3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Picture 3" descr="Capture 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2220" y="1676400"/>
            <a:ext cx="4552072" cy="4800600"/>
          </a:xfrm>
          <a:prstGeom prst="rect">
            <a:avLst/>
          </a:prstGeom>
        </p:spPr>
      </p:pic>
      <p:sp>
        <p:nvSpPr>
          <p:cNvPr id="6" name="Horizontal Scroll 5"/>
          <p:cNvSpPr/>
          <p:nvPr/>
        </p:nvSpPr>
        <p:spPr>
          <a:xfrm>
            <a:off x="2371572" y="276664"/>
            <a:ext cx="4191000" cy="990600"/>
          </a:xfrm>
          <a:prstGeom prst="horizontalScroll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800" dirty="0">
                <a:latin typeface="Nikosh" panose="02000000000000000000" pitchFamily="2" charset="0"/>
                <a:cs typeface="Nikosh" panose="02000000000000000000" pitchFamily="2" charset="0"/>
              </a:rPr>
              <a:t>এক ছিল কুঁজো বুড়ি। </a:t>
            </a:r>
            <a:endParaRPr lang="en-US" sz="28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imagesVEH7ZE3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Picture 3" descr="Capture 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99424"/>
            <a:ext cx="7010400" cy="5358576"/>
          </a:xfrm>
          <a:prstGeom prst="rect">
            <a:avLst/>
          </a:prstGeom>
        </p:spPr>
      </p:pic>
      <p:sp>
        <p:nvSpPr>
          <p:cNvPr id="14" name="Horizontal Scroll 13"/>
          <p:cNvSpPr/>
          <p:nvPr/>
        </p:nvSpPr>
        <p:spPr>
          <a:xfrm>
            <a:off x="1981200" y="0"/>
            <a:ext cx="4876800" cy="1295400"/>
          </a:xfrm>
          <a:prstGeom prst="horizontalScroll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16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bn-IN" sz="3200" dirty="0">
                <a:latin typeface="Nikosh" panose="02000000000000000000" pitchFamily="2" charset="0"/>
                <a:cs typeface="Nikosh" panose="02000000000000000000" pitchFamily="2" charset="0"/>
              </a:rPr>
              <a:t>বুড়ির ছিলো তিনটি কুকুর।</a:t>
            </a:r>
            <a:endParaRPr lang="en-US" sz="16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17" name="Horizontal Scroll 16"/>
          <p:cNvSpPr/>
          <p:nvPr/>
        </p:nvSpPr>
        <p:spPr>
          <a:xfrm>
            <a:off x="7315200" y="1828800"/>
            <a:ext cx="1219200" cy="914400"/>
          </a:xfrm>
          <a:prstGeom prst="horizontalScroll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800" dirty="0">
                <a:latin typeface="Nikosh" panose="02000000000000000000" pitchFamily="2" charset="0"/>
                <a:cs typeface="Nikosh" panose="02000000000000000000" pitchFamily="2" charset="0"/>
              </a:rPr>
              <a:t> রঙ্গা</a:t>
            </a:r>
            <a:endParaRPr lang="en-US" sz="28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22" name="Horizontal Scroll 21"/>
          <p:cNvSpPr/>
          <p:nvPr/>
        </p:nvSpPr>
        <p:spPr>
          <a:xfrm>
            <a:off x="7315200" y="3124200"/>
            <a:ext cx="1219200" cy="914400"/>
          </a:xfrm>
          <a:prstGeom prst="horizontalScroll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800" dirty="0">
                <a:latin typeface="Nikosh" panose="02000000000000000000" pitchFamily="2" charset="0"/>
                <a:cs typeface="Nikosh" panose="02000000000000000000" pitchFamily="2" charset="0"/>
              </a:rPr>
              <a:t> বঙ্গা</a:t>
            </a:r>
            <a:endParaRPr lang="en-US" sz="28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23" name="Horizontal Scroll 22"/>
          <p:cNvSpPr/>
          <p:nvPr/>
        </p:nvSpPr>
        <p:spPr>
          <a:xfrm>
            <a:off x="7315200" y="4419600"/>
            <a:ext cx="1219200" cy="914400"/>
          </a:xfrm>
          <a:prstGeom prst="horizontalScroll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800" dirty="0">
                <a:latin typeface="Nikosh" panose="02000000000000000000" pitchFamily="2" charset="0"/>
                <a:cs typeface="Nikosh" panose="02000000000000000000" pitchFamily="2" charset="0"/>
              </a:rPr>
              <a:t>ভুতো</a:t>
            </a:r>
            <a:endParaRPr lang="en-US" sz="28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9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900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7" grpId="0" animBg="1"/>
      <p:bldP spid="22" grpId="0" animBg="1"/>
      <p:bldP spid="2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1249</TotalTime>
  <Words>806</Words>
  <Application>Microsoft Office PowerPoint</Application>
  <PresentationFormat>On-screen Show (4:3)</PresentationFormat>
  <Paragraphs>167</Paragraphs>
  <Slides>25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Calibri</vt:lpstr>
      <vt:lpstr>Nikosh</vt:lpstr>
      <vt:lpstr>NikoshBAN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dpe</dc:creator>
  <cp:lastModifiedBy>Pedp4 WPBX5105GRF032204803</cp:lastModifiedBy>
  <cp:revision>364</cp:revision>
  <dcterms:created xsi:type="dcterms:W3CDTF">2006-08-16T00:00:00Z</dcterms:created>
  <dcterms:modified xsi:type="dcterms:W3CDTF">2024-10-21T11:11:50Z</dcterms:modified>
</cp:coreProperties>
</file>