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7-05T11:08:21.458"/>
    </inkml:context>
    <inkml:brush xml:id="br0">
      <inkml:brushProperty name="width" value="0.2" units="cm"/>
      <inkml:brushProperty name="height" value="0.2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424A9CF-B6F6-4168-AA96-8F70B6E572C8}" emma:medium="tactile" emma:mode="ink">
          <msink:context xmlns:msink="http://schemas.microsoft.com/ink/2010/main" type="writingRegion" rotatedBoundingBox="7839,10810 13237,7662 13885,8774 8488,11923"/>
        </emma:interpretation>
      </emma:emma>
    </inkml:annotationXML>
    <inkml:traceGroup>
      <inkml:annotationXML>
        <emma:emma xmlns:emma="http://www.w3.org/2003/04/emma" version="1.0">
          <emma:interpretation id="{CE122EF2-9F25-4F15-B5CC-FB421875D03A}" emma:medium="tactile" emma:mode="ink">
            <msink:context xmlns:msink="http://schemas.microsoft.com/ink/2010/main" type="paragraph" rotatedBoundingBox="7839,10810 13237,7662 13885,8774 8488,119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79CCEF-1EFE-4912-BEA9-922B0D0C2007}" emma:medium="tactile" emma:mode="ink">
              <msink:context xmlns:msink="http://schemas.microsoft.com/ink/2010/main" type="line" rotatedBoundingBox="7839,10810 13237,7662 13885,8774 8488,11923"/>
            </emma:interpretation>
          </emma:emma>
        </inkml:annotationXML>
        <inkml:traceGroup>
          <inkml:annotationXML>
            <emma:emma xmlns:emma="http://www.w3.org/2003/04/emma" version="1.0">
              <emma:interpretation id="{4D505FAD-ED4D-4F2B-898E-935B1C9CE239}" emma:medium="tactile" emma:mode="ink">
                <msink:context xmlns:msink="http://schemas.microsoft.com/ink/2010/main" type="inkWord" rotatedBoundingBox="7853,10834 12793,7953 13428,9041 8488,1192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-558 1118 0,'-26'0'109,"1"0"-93,-26 0 31,26 0-47,-1 0 31,1 0-15,-26 0-1,26 0 32,-1 0-31,-25 0 15,26 25-15,0 1-1,-1-1 63,26 0 32,-25-25-79,-26 0-31,0 77 47,26-77-16,-1 0-15,1 0 46,0 25-46,25 0 15,-26-25 0,-25 51 16,26-25-16,25-1 173,-25 0-189,-26-25 32,25 26-47,26-1 47,-50 1 109,24-1-140,1 0 46,-1 26-46,1-25 31,0-26 47,-1 0-48,1 0-14,-1 0-1,1 0-31,0 0 16,-1 0-1,1-26-15,-1 26 31,1 0-15,0 0 0,-1 0 15,-25 0-15,26 0 15,0 0 47,-52 0-47,52 26 16,0 24 16,-1-50-17,26 26-14,-25-1-17,-1 1 1,26-1 0,-25 26-1,0-26 1,-1-25-1,1 26 1,-1-1 0,1 0-1,-51 1 32,50-1 31,-24-25-15,24 0-32,1 0-15,-1 0-1,1 0 1,0 0 0,-26 51-1,-51-26 16,51 1 16,1-1 0,-1 26-31,25-26 31,26 1-32,-25 50 1,25-51 31,-25 1-32,25-1-15,-26 1 16,1-1 31,-1 0-16,1-25 0,0 26 1,-1-26 15,-25 0 15,26 0-31,0 0 47,-1 0-46,-25 0-1,26 0 31,0 0-46,-26 0 31,25 0-31,1 0 15,25 25-31,-25-25 125,-1 26-110,-25-1 17,26 0-1,0 1 0,-1-1-15,26 1 15,-25-26 0,-1 0-15,-24 0 15,24 0 32,1 0 15,-1 0 0,1 0 0,0 0-62,-1 0 15,1 25-15,-26-25 15,26 25-16,25 1 1,-51-1 47,25 1-32,1-26 16,0 25-32,-26 26 1,25-51 0,1 0-16</inkml:trace>
          <inkml:trace contextRef="#ctx0" brushRef="#br0" timeOffset="5960.0119">-889 1702 0,'-25'0'16,"0"0"-1,-1 0 1,1 0 0,-1 25-1,1-25 1,0 0 0,-26 26 15,25-26-16,1 0 17,0 0-17,-1 25 1,1 1 0,-26-1 15,0 0 0,26-25-31,-1 26 16,-24 25-1,-27-26 17,52-25-17,0 0-15,-26 0 31,25 25-15,1-25 31,-26 0-47,26 0 16,-26 51 15,26-51 0,-26 26-15,0-1-1,0 0 17,26 1-17,25-1-15,-26 1 31,1-1-15,0 0 31,-26 1-31,25-1 30,-24 1-14,24-26 30,-50 25-62,25 26 16,26-26 15,-26-25-15,26 0-16,-1 26 15,1-1 1,25 0-16,-51 26 16,26-25-1,-1-26 1,-25 50-1,26-50 1,-26 26 0,26-1 15,-1 1 0,-50-1 16,76 0-31,-25 1 15,-1-26 16,1 0-32,0 25-15,-26-25 47,25 0-15,1 0-17,-26 0 1,26 0-16,-1 26 15,1-1 1,25 0 0,-25-25-1,-1 26 1,1-26 0,-1 0-16,-24 25 15,24-25 1,1 51-16,-26-51 31,26 0 0,-1 0-31,1 0 16,-26 0 0,26 0-16,-1 0 31,-25 0-16,26 0 1,0 0 0,-1 25-1,-25-25-15,26 0 32,0 0-17</inkml:trace>
          <inkml:trace contextRef="#ctx0" brushRef="#br0" timeOffset="34199.9732">-914 1575 0,'0'25'125,"-76"1"-110,0-26 1,50 0 0,1 0-16,-1 25 15,-24-25-15,-52 0 16,77 0 0,-1 0-1,-25 26-15,26-26 16,0 0-1,-26 50 1,0-24 0,51-1 15,-25 1 16,-26 24-32,25-50 1,1 0 15,0 26-15,-1-1 15,1-25-15,-26 51-1,26-26 17,-1-25-17,1 0 1,-1 0 0,1 0 15,0 0-16,-1 0-15,1 0 32,-1 26-17,1-26 1,0 0 0,-26 25 15,0 26-16,26-51 1,25 25-16,-26 1 16,1-26-1,-1 25 1,26 1 0,-50 24-16,24-24 15,1 25-15,-1-1 31,-24 1-15,50-25 15,-26-1-31,1 0 32,25 1-1,-26-1-16,1-25 17,-26 26-17,0-26 17,26 25-1,0 0-16,-1-25 1,26 26 0,-25-1-16,-1-25 15,1 0 1,-51 26 0,50-26-1,1 0 1,-26 0-1,26 0 1,-1 0-16,1 0 16,0 0-16,-1 0 15,1 0 1,-1 0 0,-24 0-1,24 0-15,-25 0 16,51 25-1,-25-25-15,0 0 16,-1 0 0,1 0-1,-26 0-15,0 25 32,26 1-17,25-1 1,-26-25-1,1 26 1,0-26 0,-1 0 31</inkml:trace>
          <inkml:trace contextRef="#ctx0" brushRef="#br0" timeOffset="-17135.953">458 407 0,'0'-26'234,"0"1"-218,-26 25 15,1 0-15,-26-26-1,26 26-15,-1 0 16,1 0 0,-1 0-1,-50-76 1,25 76 109,26 0-110,0 0 17,-1 0 30,-25 0-46,26 26 46,-26-1 32,51 0-63,-25 1-15,-1-1 62,1-25 31,0 0-109,25 26 32,0-1-1,-26 0-15,1 1-16,-1-1 31,1 1 0,0-26 0,25 25 1,-26 26-1,1-26 0,25 1-15,-26 24 15,26-24 16,-25-26-47,25 25 15,-51 26 17,26-26 30,25 26 1,-26-25-48,26-1 48,-25-25-63,0 0 47,25 25-47,-26-25 62,1 26-62,-1-1 16,1-25-1,0 0 1,-1 0 0,-25 26-1,26-26 1,0 0-16,-1 0 16,-25 0-1,26 0 1,0 25-16,-26-25 31,25 25-15,1-25 15,0 0-15,-1 0-1,1 26 1,-1-26-1,1 25 32,0 1-15,-26 50 14,25-51-14,26 1 30,-25 50 16,0-51-46,-1-25-1,1 26 16,-1-26 15,1 25-46,0 0-1,25 1-15,-26-26 16,1 0 0,-51 25-1,50-25 17,1 0-17,-26 0 1,0 26-1,0-26 32,26 0-47,0 25 16,-1 0-16,-25-25 31,26 0 16,0 0-31,-1 0-16,1 0 31,-1 26 16,-24-1 15,50 1 32,0-1-47,-26 0-31,1 1-1,-1-26 1,1 51 15,0-26 16,-1 0-31,1-25-1,-1 26 1,-24-26 15,-1 51-15,25-51 15,-24 0-31,24 25 16,1-25 15,25 25-16,-51-25 1,26 0 0,-1 0-1,1 26-15,-26-26 16,26 0 15,-1 25-31,-25-25 47,26 0-31,0 26-1,-1-26 1,1 25 0,-1-25-1,1 0 1,0 0-1,-52 25 1,27 1 15,24-1-15,1 1-16,-1-1 16,1 0 15,0 26-16,-1-51 17,1 26-32,25 24 31,-26-24-15,1-1 30,0 1-14,25 24-1,-26-50-31,26 26 31,-51-1 0,26 1 1,0-26-17,-26 25 1,25 0 15,-24-25 16,24 0-31,1 0-1,-26 0 1,26 0 0,-1 0-16,1 0 31,-26 26-16,0-1 17,0-25-1,1 26-15,24-26 15,-25 0-16,26 25-15,0-25 16,25 25 15,-26 1 1,1-26 46,-1 25-47,1 1 0,0-1 0,-1 0 1,1-25 15,-1 0-16,1 26-16,-51-1 17,50 1-17,1-1 1,0 0 15,-1-25 16,1 0 266,-1 0-298,-24 0 32</inkml:trace>
          <inkml:trace contextRef="#ctx0" brushRef="#br0" timeOffset="36407.9452">-1778 2413 0,'-25'-25'94,"0"25"-63,-1-26-15,1 26 15,-51 0-15,50 0-1,1 0-15,-1-25 16,1 25 0,0 0-16,-1 0 31,1 0-31,-26 0 15,26 0 1,-1 25 0,1 1-1,-1-1 17,1 1-17,0-26 1,25 25-1,-26 26 17,1-26-1,-26 26 0,26-26 0,-1 1-15,1-26 31,-1 0-16,1 0 47,-26 0-62,26 0 0,-1 25 15,1 1-16,-26-1 17,51 0-17,-25-25 1,-1 26 0</inkml:trace>
          <inkml:trace contextRef="#ctx0" brushRef="#br0" timeOffset="9898.993">-101 1448 0,'0'25'125,"0"26"-109,0-25-1,0 24 1,0 27-16,-26-27 31,26-24-31,-25-1 31,0 1-15,-1-26 0,1 25-1,-26 0 1,0 26 0,0-25-1,26-26 1,0 0-1,-1 25-15,1-25 16,-1 25-16,1-25 16,-26 0-1,26 0-15,-1 0 16,-24 0 15,24 0-15,-25 51-1,1-51 48,24 26-47,1-26 15,-26 25-16,0 0 17,26-25-17,-26 0 1,26 0-16,-1 0 16,-25 0-1,26 0-15,0 0 16,-1 0-16,-50 0 15,51 0-15,-26 0 16,25 0 0,1 0-1,0 0-15,-26 0 16,25 0 31,-24 51 31,50-25-62,0 50-1,0-51-15,0 1 16,0 24-16,0-24 15,0-1 1,-26 51 31,1-50-16,-1-26 0,1 25-15,-26-25 15,0 26 16,26-1-16,0 0-15,-1-25 0,1 0-1,-1 26 1,-50-26 0,51 25-1,-26-25 1,26 0-1,-26 26 1,25-1 0,1 0-1,25 1 17,-51-1 14,51 1-14,-25-26-32,-1 25 15,1 0 1,0 1-16,-1-1 16,26 1-1,-25 24 32,-26-24-31,26-1-1,-1-25 1,1 26 31,-1-1-47,26-25 1109</inkml:trace>
          <inkml:trace contextRef="#ctx0" brushRef="#br0" timeOffset="30671.9087">-76 1524 0,'0'26'15,"0"-1"-15,0 26 16,26 0-1,-26-26 439,-26-25-439,-50 25 32,25 26-16,0-51 16,26 26-47,-26-1 31,0-25-15,26 25 0,0-25-1,-1 0 17,1 0-1,-1 0-16,1 0 1,-26 26-16,26-1 31,-1-25-15,1 26 31,-26-26-32,0 25 1,26-25 15,-26 0-15,26 0 0,-1 0-1,-24 51 63,24-51-46,1 25-1,-1-25 0,1 0 16,0 0-47,-1 0 47,-25 26-32,26-26 1,0 0 15,-1 25 16,1-25-31,-1 0 15,-24 25-15,24 1-1,1-1 32,-1 1-31,1-26-1,0 50 1,-1-24 0,1 25 46,-1-1-46,26-24-1,-25-1 17,0 1 15,-1 24-16,1-50 0,-1 0-15,1 26-1,0-26 32,-1 0-47,1 25 16,-1-25 15,-24 26-15,24-1-1,1-25 1,-1 0-16,-24 0 31,24 0-15,-25 25 15,1-25 0,24 26-15,1-26 46,-1 25-46,1-25 0,0 26-1,-1-26-15,1 25 32,25 0-17,-26 1 1,26-1-16,-50 26 15,50-26-15,-26-25 32,26 26-17,-25-1 17,-1 1-17,1-1 16,0-25 16,-1 0-15,1 0 14,-1 0-30,1 0-16</inkml:trace>
          <inkml:trace contextRef="#ctx0" brushRef="#br0" timeOffset="38367.99">-228 1219 0,'-26'0'32,"1"26"-17,-51-1 16,50-25-31,1 26 16,0-26-16,-1 0 16,1 25-16,-1 0 15,-50 1 17,25 25-17,51-26 16,-25 0-15,0-25 0,-1 0-16,1 26 15,-51 25 17,50-26-17,-25 0 1,51 1-1,-25-26 17,0 0-17,-1 25-15,1-25 32,-26 0-1,26 0-31,-1 0 31,-25 0-31,26 0 16,0 0-16,-1 0 15,1 0 1,-1 0 0,1 0-1,0 0 16</inkml:trace>
        </inkml:traceGroup>
        <inkml:traceGroup>
          <inkml:annotationXML>
            <emma:emma xmlns:emma="http://www.w3.org/2003/04/emma" version="1.0">
              <emma:interpretation id="{A6FB50D9-B9FE-40A4-A836-8489E4648B08}" emma:medium="tactile" emma:mode="ink">
                <msink:context xmlns:msink="http://schemas.microsoft.com/ink/2010/main" type="inkWord" rotatedBoundingBox="11298,9505 12419,8851 12504,8998 11383,9652"/>
              </emma:interpretation>
              <emma:one-of disjunction-type="recognition" id="oneOf1">
                <emma:interpretation id="interp1" emma:lang="" emma:confidence="0.5">
                  <emma:literal>.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_</emma:literal>
                </emma:interpretation>
                <emma:interpretation id="interp4" emma:lang="" emma:confidence="0">
                  <emma:literal>~</emma:literal>
                </emma:interpretation>
                <emma:interpretation id="interp5" emma:lang="" emma:confidence="0">
                  <emma:literal>/</emma:literal>
                </emma:interpretation>
              </emma:one-of>
            </emma:emma>
          </inkml:annotationXML>
          <inkml:trace contextRef="#ctx0" brushRef="#br0" timeOffset="39689.9078">-25 1067 0,'0'25'203,"-25"1"-188,-1-1-15,-25 1 16,1-1 15,24-25-15,1 0-16,25 25 16,-26 1-1,-24-1 1,24-25-1,-25 51 1,26-26-16,0 1 16,-1-1 15,1-25 31,-26 0-30,26 0-17,-1 0 1,1 0-16,-1 0 16,1 0-1,0 0 1,-1 0-16,-25 0 15,26 0 1,-26 26 0,0 24-1,26-24 1,0-1 0,-26 26-16,25-26 15,1 1-15,0-1 47,-26 26-31,25-26-1</inkml:trace>
        </inkml:traceGroup>
        <inkml:traceGroup>
          <inkml:annotationXML>
            <emma:emma xmlns:emma="http://www.w3.org/2003/04/emma" version="1.0">
              <emma:interpretation id="{0AD2062D-2066-42CD-AA9F-37FCBD2D57FC}" emma:medium="tactile" emma:mode="ink">
                <msink:context xmlns:msink="http://schemas.microsoft.com/ink/2010/main" type="inkWord" rotatedBoundingBox="11632,9905 11836,9786 11912,9916 11707,10035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4072.9723">-685 2083 0</inkml:trace>
          <inkml:trace contextRef="#ctx0" brushRef="#br0" timeOffset="25287.9679">-635 1981 0</inkml:trace>
          <inkml:trace contextRef="#ctx0" brushRef="#br0" timeOffset="11736.9972">-863 2032 0</inkml:trace>
        </inkml:traceGroup>
        <inkml:traceGroup>
          <inkml:annotationXML>
            <emma:emma xmlns:emma="http://www.w3.org/2003/04/emma" version="1.0">
              <emma:interpretation id="{126CC18A-7CF1-4C43-9910-1305EFFC55B4}" emma:medium="tactile" emma:mode="ink">
                <msink:context xmlns:msink="http://schemas.microsoft.com/ink/2010/main" type="inkWord" rotatedBoundingBox="11841,8476 13237,7662 13798,8624 12402,9438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8128.2956">229 457 0,'0'-25'296,"-25"25"-264,-1 0-1,-25 0-15,26 0 30,0 25-14,-1-25 15,-25 51 15,26-25 110,0 24-125,-1-24 15,1-1 1,-1 1-16,1-1-16,0-25-31,-1 25 47,1 1-16,25-1 32,-26 1 30,1-1 32</inkml:trace>
          <inkml:trace contextRef="#ctx0" brushRef="#br0" timeOffset="-12167.9767">864 0 0,'-25'0'15,"-26"0"32,25 26 0,-24-26-47,24 25 16,-25 0-1,51 1 17,-25-1-17,0 1-15,-26-1 31,0 0-15,26-25 15,-1 26-31,1-26 16,25 25 0,-26-25-1,1 0 1,0 26-1,-1-26 48,-25 0-32,26 0 32,0 0-48,-26 0 32,25 0-16,-24-26-15,-1 26 62,25 0-62</inkml:trace>
          <inkml:trace contextRef="#ctx0" brushRef="#br0" timeOffset="-6022.967">661-51 0,'-51'0'218,"26"0"-186,-1 0-32,1 0 31,-26 0 16,0 26-16,26-1 16,-1-25-31,1 26 77,25-1-77,-25 0 0,-1 1 15,1-1 0,-26 51 63,26-76-32,-26 0-46,25 0 15</inkml:trace>
          <inkml:trace contextRef="#ctx0" brushRef="#br0" timeOffset="26264.9757">-101 1550 0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7D1A-902C-4DD0-9C5A-01E30AEF20C9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D2F1-C575-4EC7-BBEF-58CBA0F3F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49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7D1A-902C-4DD0-9C5A-01E30AEF20C9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D2F1-C575-4EC7-BBEF-58CBA0F3F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85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7D1A-902C-4DD0-9C5A-01E30AEF20C9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D2F1-C575-4EC7-BBEF-58CBA0F3F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5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7D1A-902C-4DD0-9C5A-01E30AEF20C9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D2F1-C575-4EC7-BBEF-58CBA0F3F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51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7D1A-902C-4DD0-9C5A-01E30AEF20C9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D2F1-C575-4EC7-BBEF-58CBA0F3F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7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7D1A-902C-4DD0-9C5A-01E30AEF20C9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D2F1-C575-4EC7-BBEF-58CBA0F3F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7D1A-902C-4DD0-9C5A-01E30AEF20C9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D2F1-C575-4EC7-BBEF-58CBA0F3F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08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7D1A-902C-4DD0-9C5A-01E30AEF20C9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D2F1-C575-4EC7-BBEF-58CBA0F3F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45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7D1A-902C-4DD0-9C5A-01E30AEF20C9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D2F1-C575-4EC7-BBEF-58CBA0F3F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4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7D1A-902C-4DD0-9C5A-01E30AEF20C9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D2F1-C575-4EC7-BBEF-58CBA0F3F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0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7D1A-902C-4DD0-9C5A-01E30AEF20C9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D2F1-C575-4EC7-BBEF-58CBA0F3F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79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37D1A-902C-4DD0-9C5A-01E30AEF20C9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7D2F1-C575-4EC7-BBEF-58CBA0F3F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4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e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43183" y="2767280"/>
            <a:ext cx="344517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পানি চক্র</a:t>
            </a:r>
            <a:endParaRPr lang="en-US" sz="8000" dirty="0"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22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9032" y="502920"/>
            <a:ext cx="9482328" cy="1216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61935" y="956681"/>
            <a:ext cx="7258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সূর্যের তাপে পানি বাষ্পে পরিনত হওয়াকে বলে ? </a:t>
            </a:r>
            <a:endParaRPr lang="en-US" sz="2800" dirty="0"/>
          </a:p>
        </p:txBody>
      </p:sp>
      <p:sp>
        <p:nvSpPr>
          <p:cNvPr id="6" name="Oval 5"/>
          <p:cNvSpPr/>
          <p:nvPr/>
        </p:nvSpPr>
        <p:spPr>
          <a:xfrm>
            <a:off x="1920240" y="2706624"/>
            <a:ext cx="2724912" cy="11247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918960" y="2706624"/>
            <a:ext cx="2724912" cy="11247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61935" y="4532376"/>
            <a:ext cx="2724912" cy="11247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960655" y="4532376"/>
            <a:ext cx="2724912" cy="11247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91084" y="3038147"/>
            <a:ext cx="1864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utonnyOMJ"/>
              </a:rPr>
              <a:t>বাষ্পী ভবন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92364" y="3038147"/>
            <a:ext cx="1864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utonnyOMJ"/>
              </a:rPr>
              <a:t>ঘনী ভবন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08772" y="4863899"/>
            <a:ext cx="1864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utonnyOMJ"/>
              </a:rPr>
              <a:t>বৃষ্টিপাত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28244" y="4863899"/>
            <a:ext cx="1864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utonnyOMJ"/>
              </a:rPr>
              <a:t>তুষার পাত  </a:t>
            </a:r>
          </a:p>
        </p:txBody>
      </p:sp>
    </p:spTree>
    <p:extLst>
      <p:ext uri="{BB962C8B-B14F-4D97-AF65-F5344CB8AC3E}">
        <p14:creationId xmlns:p14="http://schemas.microsoft.com/office/powerpoint/2010/main" val="161861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 animBg="1"/>
      <p:bldP spid="7" grpId="0" animBg="1"/>
      <p:bldP spid="7" grpId="1" animBg="1"/>
      <p:bldP spid="8" grpId="0" animBg="1"/>
      <p:bldP spid="9" grpId="0" animBg="1"/>
      <p:bldP spid="10" grpId="0"/>
      <p:bldP spid="11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99032" y="502920"/>
            <a:ext cx="9482328" cy="12161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61935" y="956681"/>
            <a:ext cx="5437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আকাশে মেঘ তৈরি  হওয়াকে বলে ? </a:t>
            </a:r>
            <a:endParaRPr lang="en-US" sz="2800" dirty="0"/>
          </a:p>
        </p:txBody>
      </p:sp>
      <p:sp>
        <p:nvSpPr>
          <p:cNvPr id="8" name="Oval 7"/>
          <p:cNvSpPr/>
          <p:nvPr/>
        </p:nvSpPr>
        <p:spPr>
          <a:xfrm>
            <a:off x="1961935" y="2647950"/>
            <a:ext cx="2771990" cy="12382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153060" y="2743200"/>
            <a:ext cx="2771990" cy="12382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095285" y="4600575"/>
            <a:ext cx="2771990" cy="12382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295935" y="4676775"/>
            <a:ext cx="2771990" cy="12382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49253" y="3036242"/>
            <a:ext cx="1864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utonnyOMJ"/>
              </a:rPr>
              <a:t>ঘনী ভবন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14309" y="4988867"/>
            <a:ext cx="1864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utonnyOMJ"/>
              </a:rPr>
              <a:t>বাষ্পী ভবন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80669" y="5065067"/>
            <a:ext cx="1864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utonnyOMJ"/>
              </a:rPr>
              <a:t>বৃষ্টি  পাত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0669" y="3131492"/>
            <a:ext cx="1864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utonnyOMJ"/>
              </a:rPr>
              <a:t>তুষার পাত  </a:t>
            </a:r>
          </a:p>
        </p:txBody>
      </p:sp>
    </p:spTree>
    <p:extLst>
      <p:ext uri="{BB962C8B-B14F-4D97-AF65-F5344CB8AC3E}">
        <p14:creationId xmlns:p14="http://schemas.microsoft.com/office/powerpoint/2010/main" val="245345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8" grpId="1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7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61221" y="4822286"/>
            <a:ext cx="106955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যে প্রক্রিয়ায় পানি বিভিন্ন অবস্থায় পরিবর্তিত হয়ে ভূ –পৃষ্ঠ ও </a:t>
            </a:r>
          </a:p>
          <a:p>
            <a:r>
              <a:rPr lang="en-US" sz="40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বায়ুমন্ডলের সর্বত্র ছড়িয়ে পড়ে তাই পানিচক্র।</a:t>
            </a:r>
            <a:endParaRPr lang="en-US" sz="4000" dirty="0"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08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808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6" b="57205"/>
          <a:stretch/>
        </p:blipFill>
        <p:spPr>
          <a:xfrm flipH="1">
            <a:off x="-109731" y="1581912"/>
            <a:ext cx="5122263" cy="22768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6" b="57205"/>
          <a:stretch/>
        </p:blipFill>
        <p:spPr>
          <a:xfrm>
            <a:off x="3129681" y="2377440"/>
            <a:ext cx="4241193" cy="14813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6" y="358027"/>
            <a:ext cx="2493669" cy="18702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671" y="2935224"/>
            <a:ext cx="2726308" cy="4211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47" b="41384"/>
          <a:stretch/>
        </p:blipFill>
        <p:spPr>
          <a:xfrm>
            <a:off x="6474064" y="4286251"/>
            <a:ext cx="2726308" cy="2571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7976" y="1031543"/>
            <a:ext cx="676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সূর্য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217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-10557"/>
            <a:ext cx="12179808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6" b="57205"/>
          <a:stretch/>
        </p:blipFill>
        <p:spPr>
          <a:xfrm flipH="1">
            <a:off x="-109731" y="1581912"/>
            <a:ext cx="5122263" cy="22768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6" b="57205"/>
          <a:stretch/>
        </p:blipFill>
        <p:spPr>
          <a:xfrm>
            <a:off x="3129681" y="2377440"/>
            <a:ext cx="4241193" cy="14813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14" y="71933"/>
            <a:ext cx="2493669" cy="18702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671" y="2935224"/>
            <a:ext cx="2726308" cy="4211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27" b="41384"/>
          <a:stretch/>
        </p:blipFill>
        <p:spPr>
          <a:xfrm>
            <a:off x="6474445" y="4259691"/>
            <a:ext cx="2726308" cy="2587752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2451400" y="454074"/>
            <a:ext cx="2091432" cy="119542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400" dirty="0">
              <a:solidFill>
                <a:prstClr val="black"/>
              </a:solidFill>
              <a:latin typeface="SutonnyOMJ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232122" y="3019425"/>
            <a:ext cx="404654" cy="1077088"/>
          </a:xfrm>
          <a:prstGeom prst="downArrow">
            <a:avLst>
              <a:gd name="adj1" fmla="val 55556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0800000">
            <a:off x="3236579" y="3973068"/>
            <a:ext cx="490647" cy="594359"/>
          </a:xfrm>
          <a:prstGeom prst="downArrow">
            <a:avLst>
              <a:gd name="adj1" fmla="val 39540"/>
              <a:gd name="adj2" fmla="val 65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0800000">
            <a:off x="3236578" y="3967790"/>
            <a:ext cx="490647" cy="594359"/>
          </a:xfrm>
          <a:prstGeom prst="downArrow">
            <a:avLst>
              <a:gd name="adj1" fmla="val 39540"/>
              <a:gd name="adj2" fmla="val 65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0800000">
            <a:off x="3236576" y="3962512"/>
            <a:ext cx="490647" cy="594359"/>
          </a:xfrm>
          <a:prstGeom prst="downArrow">
            <a:avLst>
              <a:gd name="adj1" fmla="val 39540"/>
              <a:gd name="adj2" fmla="val 65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32122" y="5553567"/>
            <a:ext cx="1797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utonnyOMJ"/>
              </a:rPr>
              <a:t>সূর্যের তাপ</a:t>
            </a:r>
            <a:endParaRPr lang="en-US" sz="2800" dirty="0">
              <a:latin typeface="SutonnyOMJ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1232122" y="1881300"/>
            <a:ext cx="404654" cy="1077088"/>
          </a:xfrm>
          <a:prstGeom prst="downArrow">
            <a:avLst>
              <a:gd name="adj1" fmla="val 55556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882847" y="3041904"/>
            <a:ext cx="1864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utonnyOMJ"/>
              </a:rPr>
              <a:t>বাষ্পী ভবন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72555" y="834297"/>
            <a:ext cx="50770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utonnyOMJ"/>
              </a:rPr>
              <a:t>পানির কনা জমে আকাশে </a:t>
            </a:r>
          </a:p>
          <a:p>
            <a:r>
              <a:rPr lang="en-US" sz="2400" dirty="0" smtClean="0">
                <a:latin typeface="SutonnyOMJ"/>
              </a:rPr>
              <a:t>মেঘ</a:t>
            </a:r>
            <a:r>
              <a:rPr lang="en-US" sz="2400" dirty="0">
                <a:latin typeface="SutonnyOMJ"/>
              </a:rPr>
              <a:t> </a:t>
            </a:r>
            <a:r>
              <a:rPr lang="en-US" sz="2400" dirty="0" smtClean="0">
                <a:latin typeface="SutonnyOMJ"/>
              </a:rPr>
              <a:t>তৈরি হয়েছে। একে বলে ঘনীভবন</a:t>
            </a:r>
            <a:endParaRPr lang="en-US" sz="2400" dirty="0">
              <a:latin typeface="SutonnyOMJ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80031" y="820931"/>
            <a:ext cx="1864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utonnyOMJ"/>
              </a:rPr>
              <a:t>ঘনী ভবন </a:t>
            </a:r>
          </a:p>
        </p:txBody>
      </p:sp>
    </p:spTree>
    <p:extLst>
      <p:ext uri="{BB962C8B-B14F-4D97-AF65-F5344CB8AC3E}">
        <p14:creationId xmlns:p14="http://schemas.microsoft.com/office/powerpoint/2010/main" val="290498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1.875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1.875E-6 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0.00247 -0.1611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0.00325 -0.3111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8" grpId="0" animBg="1"/>
      <p:bldP spid="13" grpId="0"/>
      <p:bldP spid="19" grpId="0" animBg="1"/>
      <p:bldP spid="21" grpId="0"/>
      <p:bldP spid="22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808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6" b="57205"/>
          <a:stretch/>
        </p:blipFill>
        <p:spPr>
          <a:xfrm flipH="1">
            <a:off x="-109731" y="1581912"/>
            <a:ext cx="5122263" cy="22768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6" b="57205"/>
          <a:stretch/>
        </p:blipFill>
        <p:spPr>
          <a:xfrm>
            <a:off x="3156254" y="2377440"/>
            <a:ext cx="4241193" cy="14813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1" y="-65227"/>
            <a:ext cx="2493669" cy="18702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671" y="2935224"/>
            <a:ext cx="2726308" cy="4211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27" b="41384"/>
          <a:stretch/>
        </p:blipFill>
        <p:spPr>
          <a:xfrm>
            <a:off x="6474445" y="4270248"/>
            <a:ext cx="2726308" cy="2587752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2481614" y="609599"/>
            <a:ext cx="2091432" cy="119542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1232122" y="1697127"/>
            <a:ext cx="404654" cy="2399386"/>
          </a:xfrm>
          <a:prstGeom prst="downArrow">
            <a:avLst>
              <a:gd name="adj1" fmla="val 55556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0800000">
            <a:off x="3236579" y="3973068"/>
            <a:ext cx="490647" cy="594359"/>
          </a:xfrm>
          <a:prstGeom prst="downArrow">
            <a:avLst>
              <a:gd name="adj1" fmla="val 39540"/>
              <a:gd name="adj2" fmla="val 65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0800000">
            <a:off x="3236578" y="3967790"/>
            <a:ext cx="490647" cy="594359"/>
          </a:xfrm>
          <a:prstGeom prst="downArrow">
            <a:avLst>
              <a:gd name="adj1" fmla="val 39540"/>
              <a:gd name="adj2" fmla="val 65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0800000">
            <a:off x="3236576" y="3962512"/>
            <a:ext cx="490647" cy="594359"/>
          </a:xfrm>
          <a:prstGeom prst="downArrow">
            <a:avLst>
              <a:gd name="adj1" fmla="val 39540"/>
              <a:gd name="adj2" fmla="val 65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loud 18"/>
          <p:cNvSpPr/>
          <p:nvPr/>
        </p:nvSpPr>
        <p:spPr>
          <a:xfrm>
            <a:off x="6007720" y="467886"/>
            <a:ext cx="2091432" cy="1195426"/>
          </a:xfrm>
          <a:prstGeom prst="clou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/>
          <p:cNvSpPr/>
          <p:nvPr/>
        </p:nvSpPr>
        <p:spPr>
          <a:xfrm>
            <a:off x="7370874" y="378561"/>
            <a:ext cx="2091432" cy="1195426"/>
          </a:xfrm>
          <a:prstGeom prst="cloud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5546448" y="911506"/>
            <a:ext cx="543456" cy="413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8246894" y="1428410"/>
            <a:ext cx="249896" cy="3766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027057" y="1830876"/>
            <a:ext cx="47051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utonnyOMJ"/>
              </a:rPr>
              <a:t>পানির কনাগুলো বড় হয়ে আকাশে </a:t>
            </a:r>
          </a:p>
          <a:p>
            <a:r>
              <a:rPr lang="en-US" sz="2400" dirty="0" smtClean="0">
                <a:latin typeface="SutonnyOMJ"/>
              </a:rPr>
              <a:t>কালোমেঘ তৈরি করেছে।</a:t>
            </a:r>
            <a:endParaRPr lang="en-US" sz="2400" dirty="0">
              <a:latin typeface="SutonnyOMJ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4733394" y="911506"/>
            <a:ext cx="572031" cy="413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0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54167E-6 -2.96296E-6 L 0.07748 0.00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7" y="-10511"/>
            <a:ext cx="12179808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6" b="57205"/>
          <a:stretch/>
        </p:blipFill>
        <p:spPr>
          <a:xfrm flipH="1">
            <a:off x="-109731" y="1581912"/>
            <a:ext cx="5122263" cy="22768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6" b="57205"/>
          <a:stretch/>
        </p:blipFill>
        <p:spPr>
          <a:xfrm>
            <a:off x="3129681" y="2377440"/>
            <a:ext cx="4241193" cy="14813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1" y="-65227"/>
            <a:ext cx="2493669" cy="18702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671" y="2935224"/>
            <a:ext cx="2726308" cy="4211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27" b="41384"/>
          <a:stretch/>
        </p:blipFill>
        <p:spPr>
          <a:xfrm>
            <a:off x="6459138" y="4280314"/>
            <a:ext cx="2726308" cy="2587752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2481614" y="609599"/>
            <a:ext cx="2091432" cy="119542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1232122" y="1697127"/>
            <a:ext cx="404654" cy="2399386"/>
          </a:xfrm>
          <a:prstGeom prst="downArrow">
            <a:avLst>
              <a:gd name="adj1" fmla="val 55556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0800000">
            <a:off x="3236579" y="3973068"/>
            <a:ext cx="490647" cy="594359"/>
          </a:xfrm>
          <a:prstGeom prst="downArrow">
            <a:avLst>
              <a:gd name="adj1" fmla="val 39540"/>
              <a:gd name="adj2" fmla="val 65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0800000">
            <a:off x="3236578" y="3967790"/>
            <a:ext cx="490647" cy="594359"/>
          </a:xfrm>
          <a:prstGeom prst="downArrow">
            <a:avLst>
              <a:gd name="adj1" fmla="val 39540"/>
              <a:gd name="adj2" fmla="val 65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0800000">
            <a:off x="3236576" y="3962512"/>
            <a:ext cx="490647" cy="594359"/>
          </a:xfrm>
          <a:prstGeom prst="downArrow">
            <a:avLst>
              <a:gd name="adj1" fmla="val 39540"/>
              <a:gd name="adj2" fmla="val 65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loud 18"/>
          <p:cNvSpPr/>
          <p:nvPr/>
        </p:nvSpPr>
        <p:spPr>
          <a:xfrm>
            <a:off x="6007720" y="467886"/>
            <a:ext cx="2091432" cy="1195426"/>
          </a:xfrm>
          <a:prstGeom prst="clou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/>
          <p:cNvSpPr/>
          <p:nvPr/>
        </p:nvSpPr>
        <p:spPr>
          <a:xfrm>
            <a:off x="7370874" y="378561"/>
            <a:ext cx="2091432" cy="1195426"/>
          </a:xfrm>
          <a:prstGeom prst="cloud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4782687" y="926156"/>
            <a:ext cx="543456" cy="413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ardrop 27"/>
          <p:cNvSpPr/>
          <p:nvPr/>
        </p:nvSpPr>
        <p:spPr>
          <a:xfrm rot="8086410">
            <a:off x="6588564" y="1886978"/>
            <a:ext cx="268565" cy="266795"/>
          </a:xfrm>
          <a:prstGeom prst="teardrop">
            <a:avLst>
              <a:gd name="adj" fmla="val 115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ardrop 29"/>
          <p:cNvSpPr/>
          <p:nvPr/>
        </p:nvSpPr>
        <p:spPr>
          <a:xfrm rot="8086410">
            <a:off x="7021979" y="2187081"/>
            <a:ext cx="268565" cy="266795"/>
          </a:xfrm>
          <a:prstGeom prst="teardrop">
            <a:avLst>
              <a:gd name="adj" fmla="val 115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ardrop 30"/>
          <p:cNvSpPr/>
          <p:nvPr/>
        </p:nvSpPr>
        <p:spPr>
          <a:xfrm rot="8086410">
            <a:off x="7034561" y="2172444"/>
            <a:ext cx="268565" cy="266795"/>
          </a:xfrm>
          <a:prstGeom prst="teardrop">
            <a:avLst>
              <a:gd name="adj" fmla="val 115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ardrop 32"/>
          <p:cNvSpPr/>
          <p:nvPr/>
        </p:nvSpPr>
        <p:spPr>
          <a:xfrm rot="8086410">
            <a:off x="6577382" y="1897834"/>
            <a:ext cx="268565" cy="266795"/>
          </a:xfrm>
          <a:prstGeom prst="teardrop">
            <a:avLst>
              <a:gd name="adj" fmla="val 115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ardrop 35"/>
          <p:cNvSpPr/>
          <p:nvPr/>
        </p:nvSpPr>
        <p:spPr>
          <a:xfrm rot="8086410">
            <a:off x="7466576" y="1931929"/>
            <a:ext cx="268565" cy="266795"/>
          </a:xfrm>
          <a:prstGeom prst="teardrop">
            <a:avLst>
              <a:gd name="adj" fmla="val 115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ardrop 36"/>
          <p:cNvSpPr/>
          <p:nvPr/>
        </p:nvSpPr>
        <p:spPr>
          <a:xfrm rot="8086410">
            <a:off x="7466576" y="1927853"/>
            <a:ext cx="268565" cy="266795"/>
          </a:xfrm>
          <a:prstGeom prst="teardrop">
            <a:avLst>
              <a:gd name="adj" fmla="val 115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ardrop 37"/>
          <p:cNvSpPr/>
          <p:nvPr/>
        </p:nvSpPr>
        <p:spPr>
          <a:xfrm rot="8086410">
            <a:off x="7449712" y="1932886"/>
            <a:ext cx="268565" cy="266795"/>
          </a:xfrm>
          <a:prstGeom prst="teardrop">
            <a:avLst>
              <a:gd name="adj" fmla="val 115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ardrop 38"/>
          <p:cNvSpPr/>
          <p:nvPr/>
        </p:nvSpPr>
        <p:spPr>
          <a:xfrm rot="8086410">
            <a:off x="6819276" y="3397449"/>
            <a:ext cx="268565" cy="266795"/>
          </a:xfrm>
          <a:prstGeom prst="teardrop">
            <a:avLst>
              <a:gd name="adj" fmla="val 115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0" name="Teardrop 39"/>
          <p:cNvSpPr/>
          <p:nvPr/>
        </p:nvSpPr>
        <p:spPr>
          <a:xfrm rot="8086410">
            <a:off x="7197825" y="3829396"/>
            <a:ext cx="268565" cy="266795"/>
          </a:xfrm>
          <a:prstGeom prst="teardrop">
            <a:avLst>
              <a:gd name="adj" fmla="val 115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ardrop 40"/>
          <p:cNvSpPr/>
          <p:nvPr/>
        </p:nvSpPr>
        <p:spPr>
          <a:xfrm rot="8086410">
            <a:off x="7845124" y="2306412"/>
            <a:ext cx="268565" cy="266795"/>
          </a:xfrm>
          <a:prstGeom prst="teardrop">
            <a:avLst>
              <a:gd name="adj" fmla="val 115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ardrop 41"/>
          <p:cNvSpPr/>
          <p:nvPr/>
        </p:nvSpPr>
        <p:spPr>
          <a:xfrm rot="8086410">
            <a:off x="6662723" y="2818959"/>
            <a:ext cx="268565" cy="266795"/>
          </a:xfrm>
          <a:prstGeom prst="teardrop">
            <a:avLst>
              <a:gd name="adj" fmla="val 115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ardrop 42"/>
          <p:cNvSpPr/>
          <p:nvPr/>
        </p:nvSpPr>
        <p:spPr>
          <a:xfrm rot="8086410">
            <a:off x="7357490" y="2901211"/>
            <a:ext cx="268565" cy="266795"/>
          </a:xfrm>
          <a:prstGeom prst="teardrop">
            <a:avLst>
              <a:gd name="adj" fmla="val 115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ardrop 43"/>
          <p:cNvSpPr/>
          <p:nvPr/>
        </p:nvSpPr>
        <p:spPr>
          <a:xfrm rot="8086410">
            <a:off x="7736039" y="3285092"/>
            <a:ext cx="268565" cy="266795"/>
          </a:xfrm>
          <a:prstGeom prst="teardrop">
            <a:avLst>
              <a:gd name="adj" fmla="val 115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8719351" y="2145401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বৃষ্টিপাত</a:t>
            </a:r>
            <a:endParaRPr lang="en-US" sz="2800" dirty="0"/>
          </a:p>
        </p:txBody>
      </p:sp>
      <p:sp>
        <p:nvSpPr>
          <p:cNvPr id="32" name="Right Arrow 31"/>
          <p:cNvSpPr/>
          <p:nvPr/>
        </p:nvSpPr>
        <p:spPr>
          <a:xfrm>
            <a:off x="5464264" y="926156"/>
            <a:ext cx="543456" cy="413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6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0.00481 0.3039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7" grpId="0" animBg="1"/>
      <p:bldP spid="38" grpId="0" animBg="1"/>
      <p:bldP spid="41" grpId="0" animBg="1"/>
      <p:bldP spid="42" grpId="0" animBg="1"/>
      <p:bldP spid="43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808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6" b="57205"/>
          <a:stretch/>
        </p:blipFill>
        <p:spPr>
          <a:xfrm flipH="1">
            <a:off x="-109731" y="1581912"/>
            <a:ext cx="5122263" cy="22768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6" b="57205"/>
          <a:stretch/>
        </p:blipFill>
        <p:spPr>
          <a:xfrm>
            <a:off x="3205546" y="2339109"/>
            <a:ext cx="4241193" cy="14813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1" y="-65227"/>
            <a:ext cx="2493669" cy="18702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671" y="2935224"/>
            <a:ext cx="2726308" cy="4211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27" b="41384"/>
          <a:stretch/>
        </p:blipFill>
        <p:spPr>
          <a:xfrm>
            <a:off x="6459138" y="4291216"/>
            <a:ext cx="2726308" cy="2587752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2481614" y="609599"/>
            <a:ext cx="2091432" cy="119542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1232122" y="1697127"/>
            <a:ext cx="404654" cy="2399386"/>
          </a:xfrm>
          <a:prstGeom prst="downArrow">
            <a:avLst>
              <a:gd name="adj1" fmla="val 55556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0800000">
            <a:off x="3236579" y="3973068"/>
            <a:ext cx="490647" cy="594359"/>
          </a:xfrm>
          <a:prstGeom prst="downArrow">
            <a:avLst>
              <a:gd name="adj1" fmla="val 39540"/>
              <a:gd name="adj2" fmla="val 65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0800000">
            <a:off x="3236578" y="3967790"/>
            <a:ext cx="490647" cy="594359"/>
          </a:xfrm>
          <a:prstGeom prst="downArrow">
            <a:avLst>
              <a:gd name="adj1" fmla="val 39540"/>
              <a:gd name="adj2" fmla="val 65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0800000">
            <a:off x="3236576" y="3962512"/>
            <a:ext cx="490647" cy="594359"/>
          </a:xfrm>
          <a:prstGeom prst="downArrow">
            <a:avLst>
              <a:gd name="adj1" fmla="val 39540"/>
              <a:gd name="adj2" fmla="val 65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loud 18"/>
          <p:cNvSpPr/>
          <p:nvPr/>
        </p:nvSpPr>
        <p:spPr>
          <a:xfrm>
            <a:off x="6007720" y="467886"/>
            <a:ext cx="2091432" cy="1195426"/>
          </a:xfrm>
          <a:prstGeom prst="clou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/>
          <p:cNvSpPr/>
          <p:nvPr/>
        </p:nvSpPr>
        <p:spPr>
          <a:xfrm>
            <a:off x="7370874" y="378561"/>
            <a:ext cx="2091432" cy="1195426"/>
          </a:xfrm>
          <a:prstGeom prst="cloud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4782687" y="926156"/>
            <a:ext cx="543456" cy="413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ardrop 5"/>
          <p:cNvSpPr/>
          <p:nvPr/>
        </p:nvSpPr>
        <p:spPr>
          <a:xfrm rot="8086410">
            <a:off x="6987673" y="1850441"/>
            <a:ext cx="346028" cy="391364"/>
          </a:xfrm>
          <a:prstGeom prst="teardrop">
            <a:avLst>
              <a:gd name="adj" fmla="val 115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ardrop 22"/>
          <p:cNvSpPr/>
          <p:nvPr/>
        </p:nvSpPr>
        <p:spPr>
          <a:xfrm rot="8086410">
            <a:off x="7626146" y="1846105"/>
            <a:ext cx="392293" cy="391934"/>
          </a:xfrm>
          <a:prstGeom prst="teardrop">
            <a:avLst>
              <a:gd name="adj" fmla="val 115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ardrop 23"/>
          <p:cNvSpPr/>
          <p:nvPr/>
        </p:nvSpPr>
        <p:spPr>
          <a:xfrm rot="8086410">
            <a:off x="7357491" y="2476314"/>
            <a:ext cx="268565" cy="266795"/>
          </a:xfrm>
          <a:prstGeom prst="teardrop">
            <a:avLst>
              <a:gd name="adj" fmla="val 115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ardrop 24"/>
          <p:cNvSpPr/>
          <p:nvPr/>
        </p:nvSpPr>
        <p:spPr>
          <a:xfrm rot="8086410">
            <a:off x="6988909" y="1858822"/>
            <a:ext cx="343557" cy="325933"/>
          </a:xfrm>
          <a:prstGeom prst="teardrop">
            <a:avLst>
              <a:gd name="adj" fmla="val 115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ardrop 25"/>
          <p:cNvSpPr/>
          <p:nvPr/>
        </p:nvSpPr>
        <p:spPr>
          <a:xfrm rot="8086410">
            <a:off x="7101798" y="2969199"/>
            <a:ext cx="268565" cy="266795"/>
          </a:xfrm>
          <a:prstGeom prst="teardrop">
            <a:avLst>
              <a:gd name="adj" fmla="val 115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ardrop 26"/>
          <p:cNvSpPr/>
          <p:nvPr/>
        </p:nvSpPr>
        <p:spPr>
          <a:xfrm rot="8086410">
            <a:off x="7667663" y="2911847"/>
            <a:ext cx="268565" cy="266795"/>
          </a:xfrm>
          <a:prstGeom prst="teardrop">
            <a:avLst>
              <a:gd name="adj" fmla="val 115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ardrop 27"/>
          <p:cNvSpPr/>
          <p:nvPr/>
        </p:nvSpPr>
        <p:spPr>
          <a:xfrm rot="8086410">
            <a:off x="7376229" y="2483758"/>
            <a:ext cx="268565" cy="266795"/>
          </a:xfrm>
          <a:prstGeom prst="teardrop">
            <a:avLst>
              <a:gd name="adj" fmla="val 115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ardrop 28"/>
          <p:cNvSpPr/>
          <p:nvPr/>
        </p:nvSpPr>
        <p:spPr>
          <a:xfrm rot="8086410">
            <a:off x="7650514" y="1860544"/>
            <a:ext cx="343557" cy="325933"/>
          </a:xfrm>
          <a:prstGeom prst="teardrop">
            <a:avLst>
              <a:gd name="adj" fmla="val 115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ardrop 29"/>
          <p:cNvSpPr/>
          <p:nvPr/>
        </p:nvSpPr>
        <p:spPr>
          <a:xfrm rot="8086410">
            <a:off x="7091573" y="3688886"/>
            <a:ext cx="268565" cy="266795"/>
          </a:xfrm>
          <a:prstGeom prst="teardrop">
            <a:avLst>
              <a:gd name="adj" fmla="val 115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ardrop 30"/>
          <p:cNvSpPr/>
          <p:nvPr/>
        </p:nvSpPr>
        <p:spPr>
          <a:xfrm rot="8086410">
            <a:off x="7499840" y="3901178"/>
            <a:ext cx="268565" cy="266795"/>
          </a:xfrm>
          <a:prstGeom prst="teardrop">
            <a:avLst>
              <a:gd name="adj" fmla="val 115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ardrop 31"/>
          <p:cNvSpPr/>
          <p:nvPr/>
        </p:nvSpPr>
        <p:spPr>
          <a:xfrm rot="8086410">
            <a:off x="7964869" y="2442363"/>
            <a:ext cx="268565" cy="266795"/>
          </a:xfrm>
          <a:prstGeom prst="teardrop">
            <a:avLst>
              <a:gd name="adj" fmla="val 115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ardrop 32"/>
          <p:cNvSpPr/>
          <p:nvPr/>
        </p:nvSpPr>
        <p:spPr>
          <a:xfrm rot="8086410">
            <a:off x="6867413" y="2602210"/>
            <a:ext cx="268565" cy="266795"/>
          </a:xfrm>
          <a:prstGeom prst="teardrop">
            <a:avLst>
              <a:gd name="adj" fmla="val 115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318609" y="4326038"/>
            <a:ext cx="5493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utonnyOMJ"/>
              </a:rPr>
              <a:t>বৃষ্টি হয়ে পানি আবার নদী বা সমুদ্রে পড়ে।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flipH="1" flipV="1">
            <a:off x="4419600" y="3757293"/>
            <a:ext cx="153446" cy="4624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6" name="Ink 65"/>
              <p14:cNvContentPartPr/>
              <p14:nvPr/>
            </p14:nvContentPartPr>
            <p14:xfrm>
              <a:off x="2834784" y="2815128"/>
              <a:ext cx="1975320" cy="113544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98784" y="2779128"/>
                <a:ext cx="2047320" cy="120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78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808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6" b="57205"/>
          <a:stretch/>
        </p:blipFill>
        <p:spPr>
          <a:xfrm flipH="1">
            <a:off x="-109731" y="1581912"/>
            <a:ext cx="5122263" cy="22768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6" b="57205"/>
          <a:stretch/>
        </p:blipFill>
        <p:spPr>
          <a:xfrm>
            <a:off x="3129681" y="2377440"/>
            <a:ext cx="4241193" cy="14813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1" y="-65227"/>
            <a:ext cx="2493669" cy="18702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671" y="2935224"/>
            <a:ext cx="2726308" cy="4211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27" b="41384"/>
          <a:stretch/>
        </p:blipFill>
        <p:spPr>
          <a:xfrm>
            <a:off x="6459138" y="4291216"/>
            <a:ext cx="2726308" cy="2587752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2481614" y="609599"/>
            <a:ext cx="2091432" cy="119542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1111545" y="3396691"/>
            <a:ext cx="404654" cy="945123"/>
          </a:xfrm>
          <a:prstGeom prst="downArrow">
            <a:avLst>
              <a:gd name="adj1" fmla="val 55556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0800000">
            <a:off x="3236579" y="3973068"/>
            <a:ext cx="490647" cy="594359"/>
          </a:xfrm>
          <a:prstGeom prst="downArrow">
            <a:avLst>
              <a:gd name="adj1" fmla="val 39540"/>
              <a:gd name="adj2" fmla="val 65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0800000">
            <a:off x="3236578" y="3967790"/>
            <a:ext cx="490647" cy="594359"/>
          </a:xfrm>
          <a:prstGeom prst="downArrow">
            <a:avLst>
              <a:gd name="adj1" fmla="val 39540"/>
              <a:gd name="adj2" fmla="val 65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0800000">
            <a:off x="3236576" y="3962512"/>
            <a:ext cx="490647" cy="594359"/>
          </a:xfrm>
          <a:prstGeom prst="downArrow">
            <a:avLst>
              <a:gd name="adj1" fmla="val 39540"/>
              <a:gd name="adj2" fmla="val 65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loud 18"/>
          <p:cNvSpPr/>
          <p:nvPr/>
        </p:nvSpPr>
        <p:spPr>
          <a:xfrm>
            <a:off x="6007720" y="467886"/>
            <a:ext cx="2091432" cy="1195426"/>
          </a:xfrm>
          <a:prstGeom prst="clou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/>
          <p:cNvSpPr/>
          <p:nvPr/>
        </p:nvSpPr>
        <p:spPr>
          <a:xfrm>
            <a:off x="7370874" y="378561"/>
            <a:ext cx="2091432" cy="1195426"/>
          </a:xfrm>
          <a:prstGeom prst="cloud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4782687" y="926156"/>
            <a:ext cx="543456" cy="413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ardrop 5"/>
          <p:cNvSpPr/>
          <p:nvPr/>
        </p:nvSpPr>
        <p:spPr>
          <a:xfrm rot="8086410">
            <a:off x="6359203" y="1935516"/>
            <a:ext cx="346028" cy="391364"/>
          </a:xfrm>
          <a:prstGeom prst="teardrop">
            <a:avLst>
              <a:gd name="adj" fmla="val 115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ardrop 22"/>
          <p:cNvSpPr/>
          <p:nvPr/>
        </p:nvSpPr>
        <p:spPr>
          <a:xfrm rot="8086410">
            <a:off x="7626146" y="1846105"/>
            <a:ext cx="392293" cy="391934"/>
          </a:xfrm>
          <a:prstGeom prst="teardrop">
            <a:avLst>
              <a:gd name="adj" fmla="val 115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ardrop 23"/>
          <p:cNvSpPr/>
          <p:nvPr/>
        </p:nvSpPr>
        <p:spPr>
          <a:xfrm rot="8086410">
            <a:off x="7357491" y="2476314"/>
            <a:ext cx="268565" cy="266795"/>
          </a:xfrm>
          <a:prstGeom prst="teardrop">
            <a:avLst>
              <a:gd name="adj" fmla="val 115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ardrop 24"/>
          <p:cNvSpPr/>
          <p:nvPr/>
        </p:nvSpPr>
        <p:spPr>
          <a:xfrm rot="8086410">
            <a:off x="6862048" y="2464143"/>
            <a:ext cx="343557" cy="325933"/>
          </a:xfrm>
          <a:prstGeom prst="teardrop">
            <a:avLst>
              <a:gd name="adj" fmla="val 115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ardrop 25"/>
          <p:cNvSpPr/>
          <p:nvPr/>
        </p:nvSpPr>
        <p:spPr>
          <a:xfrm rot="8086410">
            <a:off x="7101798" y="2969199"/>
            <a:ext cx="268565" cy="266795"/>
          </a:xfrm>
          <a:prstGeom prst="teardrop">
            <a:avLst>
              <a:gd name="adj" fmla="val 115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ardrop 26"/>
          <p:cNvSpPr/>
          <p:nvPr/>
        </p:nvSpPr>
        <p:spPr>
          <a:xfrm rot="8086410">
            <a:off x="7667663" y="2911847"/>
            <a:ext cx="268565" cy="266795"/>
          </a:xfrm>
          <a:prstGeom prst="teardrop">
            <a:avLst>
              <a:gd name="adj" fmla="val 115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ardrop 27"/>
          <p:cNvSpPr/>
          <p:nvPr/>
        </p:nvSpPr>
        <p:spPr>
          <a:xfrm rot="8086410">
            <a:off x="7369042" y="2484816"/>
            <a:ext cx="268565" cy="266795"/>
          </a:xfrm>
          <a:prstGeom prst="teardrop">
            <a:avLst>
              <a:gd name="adj" fmla="val 115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ardrop 28"/>
          <p:cNvSpPr/>
          <p:nvPr/>
        </p:nvSpPr>
        <p:spPr>
          <a:xfrm rot="8086410">
            <a:off x="7812359" y="2446209"/>
            <a:ext cx="343557" cy="325933"/>
          </a:xfrm>
          <a:prstGeom prst="teardrop">
            <a:avLst>
              <a:gd name="adj" fmla="val 115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ardrop 29"/>
          <p:cNvSpPr/>
          <p:nvPr/>
        </p:nvSpPr>
        <p:spPr>
          <a:xfrm rot="8086410">
            <a:off x="7119668" y="2955968"/>
            <a:ext cx="268565" cy="266795"/>
          </a:xfrm>
          <a:prstGeom prst="teardrop">
            <a:avLst>
              <a:gd name="adj" fmla="val 115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ardrop 30"/>
          <p:cNvSpPr/>
          <p:nvPr/>
        </p:nvSpPr>
        <p:spPr>
          <a:xfrm rot="8086410">
            <a:off x="7499840" y="3901178"/>
            <a:ext cx="268565" cy="266795"/>
          </a:xfrm>
          <a:prstGeom prst="teardrop">
            <a:avLst>
              <a:gd name="adj" fmla="val 115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rved Right Arrow 7"/>
          <p:cNvSpPr/>
          <p:nvPr/>
        </p:nvSpPr>
        <p:spPr>
          <a:xfrm>
            <a:off x="2530030" y="3154575"/>
            <a:ext cx="1400432" cy="213855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Teardrop 31"/>
          <p:cNvSpPr/>
          <p:nvPr/>
        </p:nvSpPr>
        <p:spPr>
          <a:xfrm rot="8086410">
            <a:off x="8261574" y="1865539"/>
            <a:ext cx="392293" cy="391934"/>
          </a:xfrm>
          <a:prstGeom prst="teardrop">
            <a:avLst>
              <a:gd name="adj" fmla="val 115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ardrop 32"/>
          <p:cNvSpPr/>
          <p:nvPr/>
        </p:nvSpPr>
        <p:spPr>
          <a:xfrm rot="8086410">
            <a:off x="8710907" y="2238636"/>
            <a:ext cx="392293" cy="391934"/>
          </a:xfrm>
          <a:prstGeom prst="teardrop">
            <a:avLst>
              <a:gd name="adj" fmla="val 115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1122483" y="1663312"/>
            <a:ext cx="404654" cy="919237"/>
          </a:xfrm>
          <a:prstGeom prst="downArrow">
            <a:avLst>
              <a:gd name="adj1" fmla="val 55556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5349960" y="976274"/>
            <a:ext cx="543456" cy="413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07 L -0.00104 0.169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8495 L 0.00261 0.1692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0.00247 -0.16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0.00325 -0.311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9167E-6 -3.7037E-6 L 0.07747 0.0037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7037E-6 L 0.07748 0.00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00182 0.5851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2925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96296E-6 L 0.00143 0.4356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2178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2.08333E-7 0.2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1.25E-6 0.2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8" grpId="0" animBg="1"/>
      <p:bldP spid="21" grpId="0" animBg="1"/>
      <p:bldP spid="6" grpId="0" animBg="1"/>
      <p:bldP spid="23" grpId="0" animBg="1"/>
      <p:bldP spid="28" grpId="0" animBg="1"/>
      <p:bldP spid="29" grpId="0" animBg="1"/>
      <p:bldP spid="30" grpId="0" animBg="1"/>
      <p:bldP spid="8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4" t="27104" r="29924" b="17172"/>
          <a:stretch/>
        </p:blipFill>
        <p:spPr>
          <a:xfrm>
            <a:off x="896112" y="0"/>
            <a:ext cx="10250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8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86</Words>
  <Application>Microsoft Office PowerPoint</Application>
  <PresentationFormat>Widescreen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SolaimanLipi</vt:lpstr>
      <vt:lpstr>SutonnyOMJ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Iconic Galaxy</dc:creator>
  <cp:lastModifiedBy>Iconic Galaxy</cp:lastModifiedBy>
  <cp:revision>46</cp:revision>
  <dcterms:created xsi:type="dcterms:W3CDTF">2023-06-22T17:29:13Z</dcterms:created>
  <dcterms:modified xsi:type="dcterms:W3CDTF">2023-07-08T05:11:57Z</dcterms:modified>
</cp:coreProperties>
</file>