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56" r:id="rId3"/>
    <p:sldId id="267" r:id="rId4"/>
    <p:sldId id="268" r:id="rId5"/>
    <p:sldId id="266" r:id="rId6"/>
    <p:sldId id="292" r:id="rId7"/>
    <p:sldId id="263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78" r:id="rId19"/>
    <p:sldId id="29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EqlPLEM5c/YX/OaIPVujw==" hashData="xZmGYH3F91itJpAk4c9Ph6Ir7xap6wRA5e6+QvCpsJUXSLU0FOPHdf6GCxR6EuwI4iD+oOE/P5bLzjmNwRyX4A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jib Bakchi" initials="RB" lastIdx="1" clrIdx="0">
    <p:extLst>
      <p:ext uri="{19B8F6BF-5375-455C-9EA6-DF929625EA0E}">
        <p15:presenceInfo xmlns:p15="http://schemas.microsoft.com/office/powerpoint/2012/main" userId="09f320e0ab20b6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68A7"/>
    <a:srgbClr val="146278"/>
    <a:srgbClr val="4E83BB"/>
    <a:srgbClr val="896CAD"/>
    <a:srgbClr val="5089C1"/>
    <a:srgbClr val="5D8EC1"/>
    <a:srgbClr val="FFFFFF"/>
    <a:srgbClr val="8EB3D7"/>
    <a:srgbClr val="44AC82"/>
    <a:srgbClr val="C80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80C1-1F42-79E6-D3B1-C9E6EFBB4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DCA63-2E5C-DBF3-1682-A4C844F9F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5B4BC-8900-30A8-5C26-D7237930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6387E-A6B0-CD76-BDC5-7D318B00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EC907-3A83-6EC2-EDA4-B9D0F40F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0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F1B6-40EA-4002-25B3-15FD54C8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100BC-CB1A-0469-56D5-85F92E682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2E712-395C-5E0A-E99E-77B4D2BE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4CE1B-642D-B76B-40DA-41969B15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96D4-A092-B053-3586-95AB820D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33F8F-C61E-580B-AA7D-344741E63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49BB2-23BD-2179-303A-9062B925A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87E2-8CD5-6742-477E-A079A311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4FD1D-5174-5339-902C-1CE66D3A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3503-445C-F0F6-ACA4-04BEFCE3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5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A16A-FF65-B99E-3B13-C968A612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7A11-9E57-3DC5-F2D2-FEB1E19D8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9F01B-77C5-B29B-0F0D-3DAE2E56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AA2A-8135-C9C2-37F1-40D16080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C31C-C87D-F527-37FD-B1B30C50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10E4-E3BA-DC0A-21A2-2CE73035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BCAD8-DAE2-D229-1765-5F2868D09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23B1-093C-0134-64C9-00D4DB6E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7FCD7-1BFD-68A3-3BA2-06419E5B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0ECEB-4E72-FB85-B97B-B10A0D2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3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A870-F71C-D5D8-7C44-4224EE5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D45BE-B60A-CB40-FB3C-D5D147DC9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6A72D-FE18-F31A-80D5-F3D76DB15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C4E7F-82F8-579B-23A4-85292726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D1185-6464-51C0-9A72-B0008D9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3ED0D-9E58-C1AF-367B-528DE682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7997-88C6-4C0B-FD80-B947CB8A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9BDDD-DA6F-530B-F7C6-627C39BCD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C5A36-DF67-B61A-C33F-1A8DDC665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550B8-FA10-C4EF-6C0F-3281C1321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E0B52-5258-883E-0DD5-D44560FC6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BAD227-913E-6BFA-A70E-F6774CF6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DB791-8C84-D341-B84D-3F9C1820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E1DA9-8599-3341-EE59-02E856ED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6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3B50-C78F-BBF6-2185-603CF09F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95FA8-99AE-46DA-C598-7EEDDDE8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98901-A1B6-89C7-A525-661D679A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6B69E-4D87-4D29-E15D-07AB49E4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5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89C68-0B1D-7007-BD97-67621E80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3A0E7-72D9-2340-3B80-C797D9F0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7513C-1E55-1387-7C86-F8A59C78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8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0697-EDDF-DCD1-CE64-2B740274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D7E80-6608-A72C-F506-E10180A37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BAB38-1F40-2733-AA2D-AE1CA7E8B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0431D-A30E-032E-2D33-19CC0CE9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83BB1-5695-920A-EC85-78C20FCC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2A81B-EDDB-FF35-C252-0899EF78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9A80-C1CD-870C-F41D-C10F3C7C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94FE47-9C70-47C3-F372-2F8D57F42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15E56-7A38-6CCA-52D3-97615AF9E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59392-C01C-AF47-8B33-C6BC0527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DA899-7C90-D6C2-9C77-E51981896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64010-48E8-F2B9-38CE-F49F35FF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2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B1280-3519-72F6-1D30-A10AB3AB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873F9-E1B8-50B1-9B1E-C76DF6CE4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1F4CA-4467-B51B-2541-38C34395E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8DC1-D27D-4B8D-9708-CF50AFDBBB77}" type="datetimeFigureOut">
              <a:rPr lang="en-US" smtClean="0"/>
              <a:t>08-Dec-25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5977E-BD72-7A93-95D4-5E9F47669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4AE4E-8D09-C5CC-9611-5F557B591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3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0FF5ECE-A562-D1B7-0E4F-490834B43473}"/>
              </a:ext>
            </a:extLst>
          </p:cNvPr>
          <p:cNvSpPr txBox="1"/>
          <p:nvPr/>
        </p:nvSpPr>
        <p:spPr>
          <a:xfrm>
            <a:off x="4119185" y="2767280"/>
            <a:ext cx="3953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896CAD"/>
                </a:solidFill>
                <a:latin typeface="Agency FB" panose="020B0804020202020204" pitchFamily="34" charset="0"/>
              </a:rPr>
              <a:t>WELCOME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95EBBA-BC4C-9EEE-F249-12FF5E3631D4}"/>
              </a:ext>
            </a:extLst>
          </p:cNvPr>
          <p:cNvGrpSpPr/>
          <p:nvPr/>
        </p:nvGrpSpPr>
        <p:grpSpPr>
          <a:xfrm>
            <a:off x="3113643" y="1114405"/>
            <a:ext cx="5964702" cy="2359380"/>
            <a:chOff x="3113649" y="740714"/>
            <a:chExt cx="5964702" cy="17963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C4E1E3-58A5-366D-772E-CC528CCA3BF4}"/>
                </a:ext>
              </a:extLst>
            </p:cNvPr>
            <p:cNvSpPr/>
            <p:nvPr/>
          </p:nvSpPr>
          <p:spPr>
            <a:xfrm>
              <a:off x="3113649" y="2486147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52A41E-09DF-291A-50F1-B038D47E7087}"/>
                </a:ext>
              </a:extLst>
            </p:cNvPr>
            <p:cNvSpPr/>
            <p:nvPr/>
          </p:nvSpPr>
          <p:spPr>
            <a:xfrm>
              <a:off x="3437205" y="740714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0C5953-6E2E-FF29-CA0F-808E9B0B4724}"/>
              </a:ext>
            </a:extLst>
          </p:cNvPr>
          <p:cNvGrpSpPr/>
          <p:nvPr/>
        </p:nvGrpSpPr>
        <p:grpSpPr>
          <a:xfrm rot="10800000">
            <a:off x="3113643" y="3475187"/>
            <a:ext cx="5964702" cy="2361188"/>
            <a:chOff x="3113649" y="736917"/>
            <a:chExt cx="5964702" cy="17976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7DB4D27-D4F9-221C-A3E8-415B85480CE7}"/>
                </a:ext>
              </a:extLst>
            </p:cNvPr>
            <p:cNvSpPr/>
            <p:nvPr/>
          </p:nvSpPr>
          <p:spPr>
            <a:xfrm>
              <a:off x="3113649" y="2483728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E2ED36-4866-4809-BC9C-36C1E839E520}"/>
                </a:ext>
              </a:extLst>
            </p:cNvPr>
            <p:cNvSpPr/>
            <p:nvPr/>
          </p:nvSpPr>
          <p:spPr>
            <a:xfrm>
              <a:off x="3437207" y="736917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75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33D06-621E-9CA4-C400-4D4122610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1A8232E7-C56B-C901-AEB0-83ED55DDAD9E}"/>
              </a:ext>
            </a:extLst>
          </p:cNvPr>
          <p:cNvSpPr/>
          <p:nvPr/>
        </p:nvSpPr>
        <p:spPr>
          <a:xfrm>
            <a:off x="1130763" y="1126606"/>
            <a:ext cx="9927772" cy="1270679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মাধ্যম(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Medium): 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মাধ্যম প্রেরক ও প্রাপক যন্ত্রকে যুক্ত করে। অর্থাৎ যার মধ্য দিয়ে ডেটা স্থানান্তর হয় তাকে মাধ্যম বা কমিউনিকেশন চ্যানেল বলে। মাধ্যম দুই ধরণের হতে পারে। যেমন: তার মাধ্যম (কোএক্সিয়াল ক্যাবল, টুইস্টেড পেয়ার ক্যাবল, ফাইবার অপটিক ক্যাবল, টেলিফোন লাইন) এবং তারবিহীন মাধ্যম (রেডিও ওয়েব, মাইক্রোওয়েব, ইনফ্রারেড)।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5B429A-5E07-8AF4-B12C-A713C4A6B91E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BD94B-C93E-1B92-4886-07DF753B8709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73516B98-97F3-674E-0E1C-1BF6F780DD45}"/>
              </a:ext>
            </a:extLst>
          </p:cNvPr>
          <p:cNvSpPr/>
          <p:nvPr/>
        </p:nvSpPr>
        <p:spPr>
          <a:xfrm>
            <a:off x="2560699" y="258152"/>
            <a:ext cx="7067901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কমিউনিকেশন সিস্টেমের মৌলিক উপাদানসমূহ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95E16-8204-1DFF-C0B9-4080DDD1F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19231"/>
          <a:stretch>
            <a:fillRect/>
          </a:stretch>
        </p:blipFill>
        <p:spPr>
          <a:xfrm>
            <a:off x="1130763" y="2691530"/>
            <a:ext cx="3569175" cy="2669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E0C2BB-648F-AAB4-59C4-268FA0001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17560"/>
          <a:stretch>
            <a:fillRect/>
          </a:stretch>
        </p:blipFill>
        <p:spPr>
          <a:xfrm>
            <a:off x="4634419" y="3134907"/>
            <a:ext cx="3623692" cy="2519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91C301-B4D6-3950-FCEF-50A29A190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07" y="2840662"/>
            <a:ext cx="3505916" cy="26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E6736-9B4E-4C51-1DAA-52B5898E9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66F57EA2-5A2F-C954-0359-43C110A702F1}"/>
              </a:ext>
            </a:extLst>
          </p:cNvPr>
          <p:cNvSpPr/>
          <p:nvPr/>
        </p:nvSpPr>
        <p:spPr>
          <a:xfrm>
            <a:off x="1130763" y="1126606"/>
            <a:ext cx="9927772" cy="1270679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প্রাপক(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Receiver):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কমিউনিকেশন সিস্টেমে যার কাছে ডেটা পাঠানো হয় তাকে প্রাপক বলে। প্রাপকের কাজ হচ্ছে মাধ্যম থেকে ডেটা সিগন্যাল গ্রহন করা এবং এ সিগন্যালকে গন্তব্য ডিভাইসের উপযোগী সিগন্যালে রূপান্তর করা। যেমন: মডেম, রাউটার, টিভি ষ্টেশন, রেডিও ষ্টেশন, টেলিফোন ও মোবাইল ফোন কম্পানির এক্সচেঞ্জার ইত্যাদি।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CE179-CA8D-0BFA-5BBB-11A30255C102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41507D-3E20-7557-1212-BBF81C66AB34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D005849-CD6E-E61C-29F3-F9ED110362B0}"/>
              </a:ext>
            </a:extLst>
          </p:cNvPr>
          <p:cNvSpPr/>
          <p:nvPr/>
        </p:nvSpPr>
        <p:spPr>
          <a:xfrm>
            <a:off x="2560699" y="258152"/>
            <a:ext cx="7067901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কমিউনিকেশন সিস্টেমের মৌলিক উপাদানসমূহ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9F948-2E10-9CD0-6026-9AB66018D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" b="7038"/>
          <a:stretch>
            <a:fillRect/>
          </a:stretch>
        </p:blipFill>
        <p:spPr>
          <a:xfrm>
            <a:off x="1556083" y="2603745"/>
            <a:ext cx="4125683" cy="3654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6D8E56-ED42-3427-D21E-CE43EC9FA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05" y="2545057"/>
            <a:ext cx="4725117" cy="36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EABF9-5DA4-3CB8-1424-86340B797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BBC30EBE-EFD1-56DE-5E76-C517318501C7}"/>
              </a:ext>
            </a:extLst>
          </p:cNvPr>
          <p:cNvSpPr/>
          <p:nvPr/>
        </p:nvSpPr>
        <p:spPr>
          <a:xfrm>
            <a:off x="1130763" y="1126606"/>
            <a:ext cx="9927772" cy="1270679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গন্তব্য(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Destination):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যার উদ্দেশ্যে বা যে যন্ত্রে ডেটা পাঠানো হয় অর্থাৎ ট্রান্সমিশনের পর ডেটা সর্বশেষ যে যন্ত্রে পৌঁছে তাকে গন্তব্য বলে। যেমন- কম্পিউটার, সার্ভার, টেলিফোন ও মোবাইল ফোন ইত্যাদি।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196E0-47A4-5E5F-AFB9-7447048903E7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F83E69-AD8F-3921-815F-E9397D1E6088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CBC9739-034C-9AC5-24DB-210D3DCF4F90}"/>
              </a:ext>
            </a:extLst>
          </p:cNvPr>
          <p:cNvSpPr/>
          <p:nvPr/>
        </p:nvSpPr>
        <p:spPr>
          <a:xfrm>
            <a:off x="2560699" y="258152"/>
            <a:ext cx="7067901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কমিউনিকেশন সিস্টেমের মৌলিক উপাদানসমূহ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BFA9B-8BC3-04F5-D340-1A71593A4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23" y="3543605"/>
            <a:ext cx="1959842" cy="1594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2951DA-B774-DA27-3A57-9668CDA08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9" t="9030" r="15100" b="8377"/>
          <a:stretch>
            <a:fillRect/>
          </a:stretch>
        </p:blipFill>
        <p:spPr>
          <a:xfrm>
            <a:off x="9098693" y="2980252"/>
            <a:ext cx="2079879" cy="248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097778-8004-3996-DEFC-7AA76AE99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50" y="3196512"/>
            <a:ext cx="3142645" cy="1941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0586ED-1393-CE61-B7FE-C8867FE38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7" y="3357012"/>
            <a:ext cx="2916960" cy="194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4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72923-7074-06FE-9224-E068CD86D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58F460D6-9B4F-E848-9FAB-E08557D132E5}"/>
              </a:ext>
            </a:extLst>
          </p:cNvPr>
          <p:cNvGrpSpPr/>
          <p:nvPr/>
        </p:nvGrpSpPr>
        <p:grpSpPr>
          <a:xfrm>
            <a:off x="2746147" y="4175360"/>
            <a:ext cx="1810418" cy="452118"/>
            <a:chOff x="1144828" y="3025716"/>
            <a:chExt cx="1810418" cy="452118"/>
          </a:xfrm>
          <a:solidFill>
            <a:srgbClr val="146278"/>
          </a:solidFill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8AC97EB-309F-D74C-50F4-519D87A04D06}"/>
                </a:ext>
              </a:extLst>
            </p:cNvPr>
            <p:cNvCxnSpPr>
              <a:cxnSpLocks/>
            </p:cNvCxnSpPr>
            <p:nvPr/>
          </p:nvCxnSpPr>
          <p:spPr>
            <a:xfrm>
              <a:off x="1144828" y="3253126"/>
              <a:ext cx="256609" cy="0"/>
            </a:xfrm>
            <a:prstGeom prst="straightConnector1">
              <a:avLst/>
            </a:prstGeom>
            <a:grpFill/>
            <a:ln w="28575">
              <a:solidFill>
                <a:srgbClr val="1462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Arrow: Pentagon 80">
              <a:extLst>
                <a:ext uri="{FF2B5EF4-FFF2-40B4-BE49-F238E27FC236}">
                  <a16:creationId xmlns:a16="http://schemas.microsoft.com/office/drawing/2014/main" id="{5CA5660A-233D-E708-29B3-3B13E5A9B1B5}"/>
                </a:ext>
              </a:extLst>
            </p:cNvPr>
            <p:cNvSpPr/>
            <p:nvPr/>
          </p:nvSpPr>
          <p:spPr>
            <a:xfrm>
              <a:off x="1425253" y="3025716"/>
              <a:ext cx="1529993" cy="452118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rgbClr val="146278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সিনক্রোনাস</a:t>
              </a:r>
              <a:endParaRPr lang="as-IN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CB09371-883E-2DD7-4E92-E976F5DAB384}"/>
              </a:ext>
            </a:extLst>
          </p:cNvPr>
          <p:cNvGrpSpPr/>
          <p:nvPr/>
        </p:nvGrpSpPr>
        <p:grpSpPr>
          <a:xfrm>
            <a:off x="2746147" y="4850884"/>
            <a:ext cx="1810416" cy="452118"/>
            <a:chOff x="1144828" y="3025716"/>
            <a:chExt cx="1810416" cy="452118"/>
          </a:xfrm>
          <a:solidFill>
            <a:srgbClr val="146278"/>
          </a:solidFill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6670322-4643-070B-5605-DC0BB2D7A749}"/>
                </a:ext>
              </a:extLst>
            </p:cNvPr>
            <p:cNvCxnSpPr>
              <a:cxnSpLocks/>
            </p:cNvCxnSpPr>
            <p:nvPr/>
          </p:nvCxnSpPr>
          <p:spPr>
            <a:xfrm>
              <a:off x="1144828" y="3253126"/>
              <a:ext cx="256609" cy="0"/>
            </a:xfrm>
            <a:prstGeom prst="straightConnector1">
              <a:avLst/>
            </a:prstGeom>
            <a:grpFill/>
            <a:ln w="28575">
              <a:solidFill>
                <a:srgbClr val="1462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Arrow: Pentagon 83">
              <a:extLst>
                <a:ext uri="{FF2B5EF4-FFF2-40B4-BE49-F238E27FC236}">
                  <a16:creationId xmlns:a16="http://schemas.microsoft.com/office/drawing/2014/main" id="{A5176DCE-7B4A-9445-5F87-9549687E752F}"/>
                </a:ext>
              </a:extLst>
            </p:cNvPr>
            <p:cNvSpPr/>
            <p:nvPr/>
          </p:nvSpPr>
          <p:spPr>
            <a:xfrm>
              <a:off x="1425253" y="3025716"/>
              <a:ext cx="1529991" cy="452118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rgbClr val="146278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অ্যাসিনক্রোনাস</a:t>
              </a:r>
              <a:endParaRPr lang="as-IN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A83057A-31B0-4DE4-1AAB-6AB101205762}"/>
              </a:ext>
            </a:extLst>
          </p:cNvPr>
          <p:cNvGrpSpPr/>
          <p:nvPr/>
        </p:nvGrpSpPr>
        <p:grpSpPr>
          <a:xfrm>
            <a:off x="2746147" y="5526408"/>
            <a:ext cx="1810416" cy="452118"/>
            <a:chOff x="1144828" y="3025716"/>
            <a:chExt cx="1810416" cy="452118"/>
          </a:xfrm>
          <a:solidFill>
            <a:srgbClr val="146278"/>
          </a:solidFill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AA8F6126-A756-9B03-D873-6D47F8E174D7}"/>
                </a:ext>
              </a:extLst>
            </p:cNvPr>
            <p:cNvCxnSpPr>
              <a:cxnSpLocks/>
            </p:cNvCxnSpPr>
            <p:nvPr/>
          </p:nvCxnSpPr>
          <p:spPr>
            <a:xfrm>
              <a:off x="1144828" y="3253126"/>
              <a:ext cx="256609" cy="0"/>
            </a:xfrm>
            <a:prstGeom prst="straightConnector1">
              <a:avLst/>
            </a:prstGeom>
            <a:grpFill/>
            <a:ln w="28575">
              <a:solidFill>
                <a:srgbClr val="1462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Arrow: Pentagon 86">
              <a:extLst>
                <a:ext uri="{FF2B5EF4-FFF2-40B4-BE49-F238E27FC236}">
                  <a16:creationId xmlns:a16="http://schemas.microsoft.com/office/drawing/2014/main" id="{D1A91587-98B7-20CE-523E-F793D91EC911}"/>
                </a:ext>
              </a:extLst>
            </p:cNvPr>
            <p:cNvSpPr/>
            <p:nvPr/>
          </p:nvSpPr>
          <p:spPr>
            <a:xfrm>
              <a:off x="1425253" y="3025716"/>
              <a:ext cx="1529991" cy="452118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rgbClr val="146278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আইসোক্রোনাস</a:t>
              </a:r>
              <a:endParaRPr lang="as-IN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A362762-7B8A-A6A3-FCCD-E6844468718B}"/>
              </a:ext>
            </a:extLst>
          </p:cNvPr>
          <p:cNvCxnSpPr>
            <a:cxnSpLocks/>
          </p:cNvCxnSpPr>
          <p:nvPr/>
        </p:nvCxnSpPr>
        <p:spPr>
          <a:xfrm>
            <a:off x="10167374" y="3888108"/>
            <a:ext cx="0" cy="1865710"/>
          </a:xfrm>
          <a:prstGeom prst="line">
            <a:avLst/>
          </a:prstGeom>
          <a:ln w="28575">
            <a:solidFill>
              <a:srgbClr val="14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D19B0DD-8E2C-0F73-56DF-0C5E88EE0692}"/>
              </a:ext>
            </a:extLst>
          </p:cNvPr>
          <p:cNvCxnSpPr>
            <a:cxnSpLocks/>
          </p:cNvCxnSpPr>
          <p:nvPr/>
        </p:nvCxnSpPr>
        <p:spPr>
          <a:xfrm>
            <a:off x="7994544" y="3895728"/>
            <a:ext cx="0" cy="1865710"/>
          </a:xfrm>
          <a:prstGeom prst="line">
            <a:avLst/>
          </a:prstGeom>
          <a:ln w="28575">
            <a:solidFill>
              <a:srgbClr val="14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D0BC8C3-1767-5022-AA6F-211391097A38}"/>
              </a:ext>
            </a:extLst>
          </p:cNvPr>
          <p:cNvCxnSpPr>
            <a:cxnSpLocks/>
          </p:cNvCxnSpPr>
          <p:nvPr/>
        </p:nvCxnSpPr>
        <p:spPr>
          <a:xfrm>
            <a:off x="2747901" y="3888108"/>
            <a:ext cx="0" cy="1865710"/>
          </a:xfrm>
          <a:prstGeom prst="line">
            <a:avLst/>
          </a:prstGeom>
          <a:ln w="28575">
            <a:solidFill>
              <a:srgbClr val="14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FF330E0-AC49-84C9-0AF7-94526D29816B}"/>
              </a:ext>
            </a:extLst>
          </p:cNvPr>
          <p:cNvCxnSpPr>
            <a:cxnSpLocks/>
          </p:cNvCxnSpPr>
          <p:nvPr/>
        </p:nvCxnSpPr>
        <p:spPr>
          <a:xfrm>
            <a:off x="6113077" y="2689630"/>
            <a:ext cx="0" cy="187841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F0E653-6E59-68B3-B916-398638AD7112}"/>
              </a:ext>
            </a:extLst>
          </p:cNvPr>
          <p:cNvGrpSpPr/>
          <p:nvPr/>
        </p:nvGrpSpPr>
        <p:grpSpPr>
          <a:xfrm>
            <a:off x="3206712" y="2715029"/>
            <a:ext cx="2147489" cy="692057"/>
            <a:chOff x="3627618" y="2715029"/>
            <a:chExt cx="2147489" cy="692057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C36D8F4-D8B7-043A-900D-5BFCCD4AEE81}"/>
                </a:ext>
              </a:extLst>
            </p:cNvPr>
            <p:cNvCxnSpPr/>
            <p:nvPr/>
          </p:nvCxnSpPr>
          <p:spPr>
            <a:xfrm flipH="1">
              <a:off x="4701363" y="2715029"/>
              <a:ext cx="1351" cy="34312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2C8EC46-9940-B919-CCAE-BF56AD58909E}"/>
                </a:ext>
              </a:extLst>
            </p:cNvPr>
            <p:cNvCxnSpPr>
              <a:cxnSpLocks/>
            </p:cNvCxnSpPr>
            <p:nvPr/>
          </p:nvCxnSpPr>
          <p:spPr>
            <a:xfrm>
              <a:off x="3627618" y="3070857"/>
              <a:ext cx="2147489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BC41F51-83CE-420E-79A1-AB449D485975}"/>
                </a:ext>
              </a:extLst>
            </p:cNvPr>
            <p:cNvCxnSpPr/>
            <p:nvPr/>
          </p:nvCxnSpPr>
          <p:spPr>
            <a:xfrm flipH="1">
              <a:off x="3627618" y="3057797"/>
              <a:ext cx="1351" cy="34312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CBF53FD-9CBA-3E40-5DB3-790B648F658C}"/>
                </a:ext>
              </a:extLst>
            </p:cNvPr>
            <p:cNvCxnSpPr/>
            <p:nvPr/>
          </p:nvCxnSpPr>
          <p:spPr>
            <a:xfrm flipH="1">
              <a:off x="5758516" y="3063957"/>
              <a:ext cx="1351" cy="34312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4280EE-2857-351D-AC7F-668430368F5C}"/>
              </a:ext>
            </a:extLst>
          </p:cNvPr>
          <p:cNvCxnSpPr>
            <a:cxnSpLocks/>
          </p:cNvCxnSpPr>
          <p:nvPr/>
        </p:nvCxnSpPr>
        <p:spPr>
          <a:xfrm>
            <a:off x="498256" y="2702330"/>
            <a:ext cx="0" cy="186571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2761DE-F114-9A09-E7AF-5DC54255E37C}"/>
              </a:ext>
            </a:extLst>
          </p:cNvPr>
          <p:cNvGrpSpPr/>
          <p:nvPr/>
        </p:nvGrpSpPr>
        <p:grpSpPr>
          <a:xfrm>
            <a:off x="1473218" y="1505998"/>
            <a:ext cx="8402401" cy="726757"/>
            <a:chOff x="1894124" y="1505998"/>
            <a:chExt cx="8402401" cy="72675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16E4D00-BB5E-D362-29A8-03DAD6C769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4902" y="1505998"/>
              <a:ext cx="1351" cy="343129"/>
            </a:xfrm>
            <a:prstGeom prst="straightConnector1">
              <a:avLst/>
            </a:prstGeom>
            <a:ln w="28575">
              <a:solidFill>
                <a:srgbClr val="896C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0251EDF-BB1E-E90B-72D1-63086175F204}"/>
                </a:ext>
              </a:extLst>
            </p:cNvPr>
            <p:cNvCxnSpPr/>
            <p:nvPr/>
          </p:nvCxnSpPr>
          <p:spPr>
            <a:xfrm>
              <a:off x="1894124" y="1876926"/>
              <a:ext cx="8401050" cy="0"/>
            </a:xfrm>
            <a:prstGeom prst="line">
              <a:avLst/>
            </a:prstGeom>
            <a:ln w="28575">
              <a:solidFill>
                <a:srgbClr val="896C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BBCAC5A-1DA0-AA62-25AC-90439BEC20B9}"/>
                </a:ext>
              </a:extLst>
            </p:cNvPr>
            <p:cNvCxnSpPr/>
            <p:nvPr/>
          </p:nvCxnSpPr>
          <p:spPr>
            <a:xfrm flipH="1">
              <a:off x="1902298" y="1864227"/>
              <a:ext cx="1351" cy="343129"/>
            </a:xfrm>
            <a:prstGeom prst="straightConnector1">
              <a:avLst/>
            </a:prstGeom>
            <a:ln w="28575">
              <a:solidFill>
                <a:srgbClr val="896C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EF09C76-1946-3A6C-B462-96CEA1BC9630}"/>
                </a:ext>
              </a:extLst>
            </p:cNvPr>
            <p:cNvCxnSpPr/>
            <p:nvPr/>
          </p:nvCxnSpPr>
          <p:spPr>
            <a:xfrm flipH="1">
              <a:off x="10295174" y="1861686"/>
              <a:ext cx="1351" cy="343129"/>
            </a:xfrm>
            <a:prstGeom prst="straightConnector1">
              <a:avLst/>
            </a:prstGeom>
            <a:ln w="28575">
              <a:solidFill>
                <a:srgbClr val="896C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B96755A-5A18-6E47-825C-28BE753B4C40}"/>
                </a:ext>
              </a:extLst>
            </p:cNvPr>
            <p:cNvCxnSpPr/>
            <p:nvPr/>
          </p:nvCxnSpPr>
          <p:spPr>
            <a:xfrm flipH="1">
              <a:off x="4702039" y="1889626"/>
              <a:ext cx="1351" cy="343129"/>
            </a:xfrm>
            <a:prstGeom prst="straightConnector1">
              <a:avLst/>
            </a:prstGeom>
            <a:ln w="28575">
              <a:solidFill>
                <a:srgbClr val="896C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1CD0930-479F-5DF2-E7BD-DC2923ABD6C3}"/>
                </a:ext>
              </a:extLst>
            </p:cNvPr>
            <p:cNvCxnSpPr/>
            <p:nvPr/>
          </p:nvCxnSpPr>
          <p:spPr>
            <a:xfrm flipH="1">
              <a:off x="7492731" y="1889625"/>
              <a:ext cx="1351" cy="343129"/>
            </a:xfrm>
            <a:prstGeom prst="straightConnector1">
              <a:avLst/>
            </a:prstGeom>
            <a:ln w="28575">
              <a:solidFill>
                <a:srgbClr val="896C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D390458-3572-A5DA-6E20-900EE8E7D6D2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938B6-BCB1-59E4-4447-19352977D322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9361466-B6B7-222E-E5ED-ABEB22333187}"/>
              </a:ext>
            </a:extLst>
          </p:cNvPr>
          <p:cNvSpPr/>
          <p:nvPr/>
        </p:nvSpPr>
        <p:spPr>
          <a:xfrm>
            <a:off x="28031" y="53208"/>
            <a:ext cx="12125132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কমিউনিকেশন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সংশ্লিষ্ট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বিষয়সমুহ</a:t>
            </a:r>
            <a:endParaRPr lang="as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A66A6C0A-EF50-CD37-60F3-617F3551223D}"/>
              </a:ext>
            </a:extLst>
          </p:cNvPr>
          <p:cNvSpPr/>
          <p:nvPr/>
        </p:nvSpPr>
        <p:spPr>
          <a:xfrm>
            <a:off x="4773717" y="1081679"/>
            <a:ext cx="1802754" cy="452118"/>
          </a:xfrm>
          <a:prstGeom prst="homePlate">
            <a:avLst>
              <a:gd name="adj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কমিউনিকেশন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7EA57745-2E63-BAA0-412B-619B19BF52BD}"/>
              </a:ext>
            </a:extLst>
          </p:cNvPr>
          <p:cNvSpPr/>
          <p:nvPr/>
        </p:nvSpPr>
        <p:spPr>
          <a:xfrm>
            <a:off x="489806" y="2220055"/>
            <a:ext cx="1992223" cy="452118"/>
          </a:xfrm>
          <a:prstGeom prst="homePlate">
            <a:avLst>
              <a:gd name="adj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ট্রান্সমিশন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স্পীড</a:t>
            </a:r>
            <a:endParaRPr lang="as-IN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294EBB57-3BBF-FE60-2570-ABA2933FA50E}"/>
              </a:ext>
            </a:extLst>
          </p:cNvPr>
          <p:cNvSpPr/>
          <p:nvPr/>
        </p:nvSpPr>
        <p:spPr>
          <a:xfrm>
            <a:off x="3286373" y="2245454"/>
            <a:ext cx="1992223" cy="452118"/>
          </a:xfrm>
          <a:prstGeom prst="homePlate">
            <a:avLst>
              <a:gd name="adj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ট্রান্সমিশন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মেথড</a:t>
            </a:r>
            <a:endParaRPr lang="as-IN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348D61C5-3F92-B544-4F7A-A142290B27D5}"/>
              </a:ext>
            </a:extLst>
          </p:cNvPr>
          <p:cNvSpPr/>
          <p:nvPr/>
        </p:nvSpPr>
        <p:spPr>
          <a:xfrm>
            <a:off x="6082940" y="2270853"/>
            <a:ext cx="1992223" cy="452118"/>
          </a:xfrm>
          <a:prstGeom prst="homePlate">
            <a:avLst>
              <a:gd name="adj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ট্রান্সমিশন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মোড</a:t>
            </a:r>
            <a:endParaRPr lang="as-IN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0B01832B-745E-CB9D-0F37-A7E95BB728F7}"/>
              </a:ext>
            </a:extLst>
          </p:cNvPr>
          <p:cNvSpPr/>
          <p:nvPr/>
        </p:nvSpPr>
        <p:spPr>
          <a:xfrm>
            <a:off x="8879507" y="2220055"/>
            <a:ext cx="1992223" cy="452118"/>
          </a:xfrm>
          <a:prstGeom prst="homePlate">
            <a:avLst>
              <a:gd name="adj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ট্রান্সমিশন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মিডিয়া</a:t>
            </a:r>
            <a:endParaRPr lang="as-IN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95C42EE-3B30-E139-7399-DEA99FE70242}"/>
              </a:ext>
            </a:extLst>
          </p:cNvPr>
          <p:cNvGrpSpPr/>
          <p:nvPr/>
        </p:nvGrpSpPr>
        <p:grpSpPr>
          <a:xfrm>
            <a:off x="513397" y="2976882"/>
            <a:ext cx="1626396" cy="452118"/>
            <a:chOff x="1144828" y="3025716"/>
            <a:chExt cx="1626396" cy="452118"/>
          </a:xfrm>
          <a:solidFill>
            <a:srgbClr val="002060"/>
          </a:solidFill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FFAF957-E66A-1A4B-A729-1A60C46135CC}"/>
                </a:ext>
              </a:extLst>
            </p:cNvPr>
            <p:cNvCxnSpPr>
              <a:cxnSpLocks/>
            </p:cNvCxnSpPr>
            <p:nvPr/>
          </p:nvCxnSpPr>
          <p:spPr>
            <a:xfrm>
              <a:off x="1144828" y="3253126"/>
              <a:ext cx="256609" cy="0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F6DD5502-6779-9D69-EB06-1CD53E348679}"/>
                </a:ext>
              </a:extLst>
            </p:cNvPr>
            <p:cNvSpPr/>
            <p:nvPr/>
          </p:nvSpPr>
          <p:spPr>
            <a:xfrm>
              <a:off x="1425253" y="3025716"/>
              <a:ext cx="1345971" cy="452118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ন্যারো</a:t>
              </a:r>
              <a:r>
                <a:rPr lang="en-US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ব্যান্ড</a:t>
              </a:r>
              <a:endParaRPr lang="as-IN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2787D2-D876-1DB6-D70B-AE1AF0EA7BDA}"/>
              </a:ext>
            </a:extLst>
          </p:cNvPr>
          <p:cNvGrpSpPr/>
          <p:nvPr/>
        </p:nvGrpSpPr>
        <p:grpSpPr>
          <a:xfrm>
            <a:off x="513397" y="3652406"/>
            <a:ext cx="1626396" cy="452118"/>
            <a:chOff x="1144828" y="3025716"/>
            <a:chExt cx="1626396" cy="452118"/>
          </a:xfrm>
          <a:solidFill>
            <a:srgbClr val="002060"/>
          </a:solidFill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74B198D-E701-4AB4-FA14-9E3AD0B85C90}"/>
                </a:ext>
              </a:extLst>
            </p:cNvPr>
            <p:cNvCxnSpPr>
              <a:cxnSpLocks/>
            </p:cNvCxnSpPr>
            <p:nvPr/>
          </p:nvCxnSpPr>
          <p:spPr>
            <a:xfrm>
              <a:off x="1144828" y="3253126"/>
              <a:ext cx="256609" cy="0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76039667-646B-908A-9387-A44E6138B9D8}"/>
                </a:ext>
              </a:extLst>
            </p:cNvPr>
            <p:cNvSpPr/>
            <p:nvPr/>
          </p:nvSpPr>
          <p:spPr>
            <a:xfrm>
              <a:off x="1425253" y="3025716"/>
              <a:ext cx="1345971" cy="452118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ভয়েস</a:t>
              </a:r>
              <a:r>
                <a:rPr lang="en-US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ব্যান্ড</a:t>
              </a:r>
              <a:endParaRPr lang="as-IN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657FCC5-1FDC-3ABB-A0F7-FEC58AE210BB}"/>
              </a:ext>
            </a:extLst>
          </p:cNvPr>
          <p:cNvGrpSpPr/>
          <p:nvPr/>
        </p:nvGrpSpPr>
        <p:grpSpPr>
          <a:xfrm>
            <a:off x="513397" y="4327930"/>
            <a:ext cx="1626396" cy="452118"/>
            <a:chOff x="1144828" y="3025716"/>
            <a:chExt cx="1626396" cy="452118"/>
          </a:xfrm>
          <a:solidFill>
            <a:srgbClr val="002060"/>
          </a:solidFill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64D9F69-24DE-357A-5D51-616DED1BC452}"/>
                </a:ext>
              </a:extLst>
            </p:cNvPr>
            <p:cNvCxnSpPr>
              <a:cxnSpLocks/>
            </p:cNvCxnSpPr>
            <p:nvPr/>
          </p:nvCxnSpPr>
          <p:spPr>
            <a:xfrm>
              <a:off x="1144828" y="3253126"/>
              <a:ext cx="256609" cy="0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row: Pentagon 43">
              <a:extLst>
                <a:ext uri="{FF2B5EF4-FFF2-40B4-BE49-F238E27FC236}">
                  <a16:creationId xmlns:a16="http://schemas.microsoft.com/office/drawing/2014/main" id="{FF94250B-6C1C-52B8-5B64-72C6A9513512}"/>
                </a:ext>
              </a:extLst>
            </p:cNvPr>
            <p:cNvSpPr/>
            <p:nvPr/>
          </p:nvSpPr>
          <p:spPr>
            <a:xfrm>
              <a:off x="1425253" y="3025716"/>
              <a:ext cx="1345971" cy="452118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ব্রড</a:t>
              </a:r>
              <a:r>
                <a:rPr lang="en-US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ব্যান্ড</a:t>
              </a:r>
              <a:endParaRPr lang="as-IN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89BCEA69-9074-DA0D-B88E-A29FBC41A117}"/>
              </a:ext>
            </a:extLst>
          </p:cNvPr>
          <p:cNvSpPr/>
          <p:nvPr/>
        </p:nvSpPr>
        <p:spPr>
          <a:xfrm>
            <a:off x="2717119" y="3433323"/>
            <a:ext cx="979186" cy="490765"/>
          </a:xfrm>
          <a:prstGeom prst="homePlate">
            <a:avLst>
              <a:gd name="adj" fmla="val 0"/>
            </a:avLst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সিরিয়াল</a:t>
            </a:r>
            <a:endParaRPr lang="as-IN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0" name="Arrow: Pentagon 59">
            <a:extLst>
              <a:ext uri="{FF2B5EF4-FFF2-40B4-BE49-F238E27FC236}">
                <a16:creationId xmlns:a16="http://schemas.microsoft.com/office/drawing/2014/main" id="{21BECFDB-F94F-9906-8943-A78D4CD0B216}"/>
              </a:ext>
            </a:extLst>
          </p:cNvPr>
          <p:cNvSpPr/>
          <p:nvPr/>
        </p:nvSpPr>
        <p:spPr>
          <a:xfrm>
            <a:off x="4848017" y="3448883"/>
            <a:ext cx="979186" cy="490765"/>
          </a:xfrm>
          <a:prstGeom prst="homePlate">
            <a:avLst>
              <a:gd name="adj" fmla="val 0"/>
            </a:avLst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প্যারালাল</a:t>
            </a:r>
            <a:endParaRPr lang="as-IN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2F78C35-930D-A32D-CC37-0E9F7294C50D}"/>
              </a:ext>
            </a:extLst>
          </p:cNvPr>
          <p:cNvGrpSpPr/>
          <p:nvPr/>
        </p:nvGrpSpPr>
        <p:grpSpPr>
          <a:xfrm>
            <a:off x="6102818" y="2976882"/>
            <a:ext cx="1626396" cy="452118"/>
            <a:chOff x="1144828" y="3025716"/>
            <a:chExt cx="1626396" cy="452118"/>
          </a:xfrm>
          <a:solidFill>
            <a:srgbClr val="002060"/>
          </a:solidFill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6C09CFB-B6ED-8142-D9B1-2986423B66AA}"/>
                </a:ext>
              </a:extLst>
            </p:cNvPr>
            <p:cNvCxnSpPr>
              <a:cxnSpLocks/>
            </p:cNvCxnSpPr>
            <p:nvPr/>
          </p:nvCxnSpPr>
          <p:spPr>
            <a:xfrm>
              <a:off x="1144828" y="3253126"/>
              <a:ext cx="256609" cy="0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Arrow: Pentagon 63">
              <a:extLst>
                <a:ext uri="{FF2B5EF4-FFF2-40B4-BE49-F238E27FC236}">
                  <a16:creationId xmlns:a16="http://schemas.microsoft.com/office/drawing/2014/main" id="{100BE3E5-0DB1-318F-384F-4C76F2489008}"/>
                </a:ext>
              </a:extLst>
            </p:cNvPr>
            <p:cNvSpPr/>
            <p:nvPr/>
          </p:nvSpPr>
          <p:spPr>
            <a:xfrm>
              <a:off x="1425253" y="3025716"/>
              <a:ext cx="1345971" cy="452118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সিমপ্লেক্স</a:t>
              </a:r>
              <a:endParaRPr lang="as-IN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C710B91-6975-EB26-BFA2-E3453621D693}"/>
              </a:ext>
            </a:extLst>
          </p:cNvPr>
          <p:cNvGrpSpPr/>
          <p:nvPr/>
        </p:nvGrpSpPr>
        <p:grpSpPr>
          <a:xfrm>
            <a:off x="6102818" y="3652406"/>
            <a:ext cx="1626396" cy="452118"/>
            <a:chOff x="1144828" y="3025716"/>
            <a:chExt cx="1626396" cy="452118"/>
          </a:xfrm>
          <a:solidFill>
            <a:srgbClr val="002060"/>
          </a:solidFill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C96070A-1056-87C4-2608-2665C9E19540}"/>
                </a:ext>
              </a:extLst>
            </p:cNvPr>
            <p:cNvCxnSpPr>
              <a:cxnSpLocks/>
            </p:cNvCxnSpPr>
            <p:nvPr/>
          </p:nvCxnSpPr>
          <p:spPr>
            <a:xfrm>
              <a:off x="1144828" y="3253126"/>
              <a:ext cx="256609" cy="0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row: Pentagon 66">
              <a:extLst>
                <a:ext uri="{FF2B5EF4-FFF2-40B4-BE49-F238E27FC236}">
                  <a16:creationId xmlns:a16="http://schemas.microsoft.com/office/drawing/2014/main" id="{B50CE97A-87D7-FDE4-29DA-77841E07CB90}"/>
                </a:ext>
              </a:extLst>
            </p:cNvPr>
            <p:cNvSpPr/>
            <p:nvPr/>
          </p:nvSpPr>
          <p:spPr>
            <a:xfrm>
              <a:off x="1425253" y="3025716"/>
              <a:ext cx="1345971" cy="452118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হাফ</a:t>
              </a:r>
              <a:r>
                <a:rPr lang="en-US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ডুপ্লেক্স</a:t>
              </a:r>
              <a:endParaRPr lang="as-IN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DB74B14-DFEF-C363-568A-D70FF622CF56}"/>
              </a:ext>
            </a:extLst>
          </p:cNvPr>
          <p:cNvGrpSpPr/>
          <p:nvPr/>
        </p:nvGrpSpPr>
        <p:grpSpPr>
          <a:xfrm>
            <a:off x="6102818" y="4327930"/>
            <a:ext cx="1626396" cy="452118"/>
            <a:chOff x="1144828" y="3025716"/>
            <a:chExt cx="1626396" cy="452118"/>
          </a:xfrm>
          <a:solidFill>
            <a:srgbClr val="002060"/>
          </a:solidFill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455E100-23FA-1CE8-F66C-C4D37F12A78D}"/>
                </a:ext>
              </a:extLst>
            </p:cNvPr>
            <p:cNvCxnSpPr>
              <a:cxnSpLocks/>
            </p:cNvCxnSpPr>
            <p:nvPr/>
          </p:nvCxnSpPr>
          <p:spPr>
            <a:xfrm>
              <a:off x="1144828" y="3253126"/>
              <a:ext cx="256609" cy="0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Arrow: Pentagon 69">
              <a:extLst>
                <a:ext uri="{FF2B5EF4-FFF2-40B4-BE49-F238E27FC236}">
                  <a16:creationId xmlns:a16="http://schemas.microsoft.com/office/drawing/2014/main" id="{5475A9DC-FBD8-A501-9408-795E1638371F}"/>
                </a:ext>
              </a:extLst>
            </p:cNvPr>
            <p:cNvSpPr/>
            <p:nvPr/>
          </p:nvSpPr>
          <p:spPr>
            <a:xfrm>
              <a:off x="1425253" y="3025716"/>
              <a:ext cx="1345971" cy="452118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ফুল</a:t>
              </a:r>
              <a:r>
                <a:rPr lang="en-US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ডুপ্লেক্স</a:t>
              </a:r>
              <a:endParaRPr lang="as-IN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936BC1E-9A11-6E04-5E8B-DAA7FE921F6C}"/>
              </a:ext>
            </a:extLst>
          </p:cNvPr>
          <p:cNvGrpSpPr/>
          <p:nvPr/>
        </p:nvGrpSpPr>
        <p:grpSpPr>
          <a:xfrm>
            <a:off x="8797483" y="2702495"/>
            <a:ext cx="2147489" cy="692057"/>
            <a:chOff x="3627618" y="2715029"/>
            <a:chExt cx="2147489" cy="692057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0281E120-5500-4576-23B1-AEEAFB4BED2F}"/>
                </a:ext>
              </a:extLst>
            </p:cNvPr>
            <p:cNvCxnSpPr/>
            <p:nvPr/>
          </p:nvCxnSpPr>
          <p:spPr>
            <a:xfrm flipH="1">
              <a:off x="4701363" y="2715029"/>
              <a:ext cx="1351" cy="34312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3F9C133-1C05-415B-4E54-4DB6F81AC6A2}"/>
                </a:ext>
              </a:extLst>
            </p:cNvPr>
            <p:cNvCxnSpPr>
              <a:cxnSpLocks/>
            </p:cNvCxnSpPr>
            <p:nvPr/>
          </p:nvCxnSpPr>
          <p:spPr>
            <a:xfrm>
              <a:off x="3627618" y="3070857"/>
              <a:ext cx="2147489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89ED4C38-9DDD-DD89-9BAA-B4C673419727}"/>
                </a:ext>
              </a:extLst>
            </p:cNvPr>
            <p:cNvCxnSpPr/>
            <p:nvPr/>
          </p:nvCxnSpPr>
          <p:spPr>
            <a:xfrm flipH="1">
              <a:off x="3627618" y="3057797"/>
              <a:ext cx="1351" cy="34312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606B739-36AA-E604-C8E6-4D57CF83D2B5}"/>
                </a:ext>
              </a:extLst>
            </p:cNvPr>
            <p:cNvCxnSpPr/>
            <p:nvPr/>
          </p:nvCxnSpPr>
          <p:spPr>
            <a:xfrm flipH="1">
              <a:off x="5758516" y="3063957"/>
              <a:ext cx="1351" cy="34312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Arrow: Pentagon 75">
            <a:extLst>
              <a:ext uri="{FF2B5EF4-FFF2-40B4-BE49-F238E27FC236}">
                <a16:creationId xmlns:a16="http://schemas.microsoft.com/office/drawing/2014/main" id="{AB18875A-7201-877C-784F-AEAFF270D520}"/>
              </a:ext>
            </a:extLst>
          </p:cNvPr>
          <p:cNvSpPr/>
          <p:nvPr/>
        </p:nvSpPr>
        <p:spPr>
          <a:xfrm>
            <a:off x="7974064" y="3420789"/>
            <a:ext cx="1617487" cy="490765"/>
          </a:xfrm>
          <a:prstGeom prst="homePlate">
            <a:avLst>
              <a:gd name="adj" fmla="val 0"/>
            </a:avLst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</a:t>
            </a:r>
            <a:endParaRPr lang="as-IN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7" name="Arrow: Pentagon 76">
            <a:extLst>
              <a:ext uri="{FF2B5EF4-FFF2-40B4-BE49-F238E27FC236}">
                <a16:creationId xmlns:a16="http://schemas.microsoft.com/office/drawing/2014/main" id="{EA825E5B-CCDC-5711-D6A7-E7307A4D14C6}"/>
              </a:ext>
            </a:extLst>
          </p:cNvPr>
          <p:cNvSpPr/>
          <p:nvPr/>
        </p:nvSpPr>
        <p:spPr>
          <a:xfrm>
            <a:off x="10134309" y="3436349"/>
            <a:ext cx="1617487" cy="490765"/>
          </a:xfrm>
          <a:prstGeom prst="homePlate">
            <a:avLst>
              <a:gd name="adj" fmla="val 0"/>
            </a:avLst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তারবিহীন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</a:t>
            </a:r>
            <a:endParaRPr lang="as-IN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01E4E6F-1DB9-4A32-E2DF-815E12C6EF48}"/>
              </a:ext>
            </a:extLst>
          </p:cNvPr>
          <p:cNvGrpSpPr/>
          <p:nvPr/>
        </p:nvGrpSpPr>
        <p:grpSpPr>
          <a:xfrm>
            <a:off x="7984285" y="4175360"/>
            <a:ext cx="1810409" cy="452118"/>
            <a:chOff x="1144828" y="3025716"/>
            <a:chExt cx="1810409" cy="452118"/>
          </a:xfrm>
          <a:solidFill>
            <a:srgbClr val="146278"/>
          </a:solidFill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6172C80-722A-BFE6-527E-9EA1896075F6}"/>
                </a:ext>
              </a:extLst>
            </p:cNvPr>
            <p:cNvCxnSpPr>
              <a:cxnSpLocks/>
            </p:cNvCxnSpPr>
            <p:nvPr/>
          </p:nvCxnSpPr>
          <p:spPr>
            <a:xfrm>
              <a:off x="1144828" y="3253126"/>
              <a:ext cx="256609" cy="0"/>
            </a:xfrm>
            <a:prstGeom prst="straightConnector1">
              <a:avLst/>
            </a:prstGeom>
            <a:grpFill/>
            <a:ln w="28575">
              <a:solidFill>
                <a:srgbClr val="1462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Arrow: Pentagon 90">
              <a:extLst>
                <a:ext uri="{FF2B5EF4-FFF2-40B4-BE49-F238E27FC236}">
                  <a16:creationId xmlns:a16="http://schemas.microsoft.com/office/drawing/2014/main" id="{133406EF-E23C-5646-B010-429A60E0EBCF}"/>
                </a:ext>
              </a:extLst>
            </p:cNvPr>
            <p:cNvSpPr/>
            <p:nvPr/>
          </p:nvSpPr>
          <p:spPr>
            <a:xfrm>
              <a:off x="1425253" y="3025716"/>
              <a:ext cx="1529984" cy="452118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rgbClr val="146278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কো-এক্সিয়াল</a:t>
              </a:r>
              <a:endParaRPr lang="as-IN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BBE18EC-B488-64B5-D76E-0855E241D6ED}"/>
              </a:ext>
            </a:extLst>
          </p:cNvPr>
          <p:cNvGrpSpPr/>
          <p:nvPr/>
        </p:nvGrpSpPr>
        <p:grpSpPr>
          <a:xfrm>
            <a:off x="7984285" y="4850884"/>
            <a:ext cx="1810410" cy="452118"/>
            <a:chOff x="1144828" y="3025716"/>
            <a:chExt cx="1810410" cy="452118"/>
          </a:xfrm>
          <a:solidFill>
            <a:srgbClr val="146278"/>
          </a:solidFill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89A48AA-90BD-4B82-1F0D-A77654C80BB5}"/>
                </a:ext>
              </a:extLst>
            </p:cNvPr>
            <p:cNvCxnSpPr>
              <a:cxnSpLocks/>
            </p:cNvCxnSpPr>
            <p:nvPr/>
          </p:nvCxnSpPr>
          <p:spPr>
            <a:xfrm>
              <a:off x="1144828" y="3253126"/>
              <a:ext cx="256609" cy="0"/>
            </a:xfrm>
            <a:prstGeom prst="straightConnector1">
              <a:avLst/>
            </a:prstGeom>
            <a:grpFill/>
            <a:ln w="28575">
              <a:solidFill>
                <a:srgbClr val="1462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row: Pentagon 93">
              <a:extLst>
                <a:ext uri="{FF2B5EF4-FFF2-40B4-BE49-F238E27FC236}">
                  <a16:creationId xmlns:a16="http://schemas.microsoft.com/office/drawing/2014/main" id="{6B37DC30-1737-905C-F667-370E738A69F4}"/>
                </a:ext>
              </a:extLst>
            </p:cNvPr>
            <p:cNvSpPr/>
            <p:nvPr/>
          </p:nvSpPr>
          <p:spPr>
            <a:xfrm>
              <a:off x="1425253" y="3025716"/>
              <a:ext cx="1529985" cy="452118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rgbClr val="146278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টুইস্টেড</a:t>
              </a:r>
              <a:r>
                <a:rPr lang="en-US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পেয়ার</a:t>
              </a:r>
              <a:endParaRPr lang="as-IN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BDDD87B-7495-DCBE-535D-2487199218EC}"/>
              </a:ext>
            </a:extLst>
          </p:cNvPr>
          <p:cNvGrpSpPr/>
          <p:nvPr/>
        </p:nvGrpSpPr>
        <p:grpSpPr>
          <a:xfrm>
            <a:off x="7984285" y="5526408"/>
            <a:ext cx="1810413" cy="452118"/>
            <a:chOff x="1144828" y="3025716"/>
            <a:chExt cx="1810413" cy="452118"/>
          </a:xfrm>
          <a:solidFill>
            <a:srgbClr val="146278"/>
          </a:solidFill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FE3BAEC3-3E1C-2B09-CF9D-69004CB7AC01}"/>
                </a:ext>
              </a:extLst>
            </p:cNvPr>
            <p:cNvCxnSpPr>
              <a:cxnSpLocks/>
            </p:cNvCxnSpPr>
            <p:nvPr/>
          </p:nvCxnSpPr>
          <p:spPr>
            <a:xfrm>
              <a:off x="1144828" y="3253126"/>
              <a:ext cx="256609" cy="0"/>
            </a:xfrm>
            <a:prstGeom prst="straightConnector1">
              <a:avLst/>
            </a:prstGeom>
            <a:grpFill/>
            <a:ln w="28575">
              <a:solidFill>
                <a:srgbClr val="1462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Arrow: Pentagon 96">
              <a:extLst>
                <a:ext uri="{FF2B5EF4-FFF2-40B4-BE49-F238E27FC236}">
                  <a16:creationId xmlns:a16="http://schemas.microsoft.com/office/drawing/2014/main" id="{E1FDC4FF-D030-ADB5-1FA5-59E19628990F}"/>
                </a:ext>
              </a:extLst>
            </p:cNvPr>
            <p:cNvSpPr/>
            <p:nvPr/>
          </p:nvSpPr>
          <p:spPr>
            <a:xfrm>
              <a:off x="1425253" y="3025716"/>
              <a:ext cx="1529988" cy="452118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rgbClr val="146278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ফাইবার</a:t>
              </a:r>
              <a:r>
                <a:rPr lang="en-US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অপটিক</a:t>
              </a:r>
              <a:endParaRPr lang="as-IN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97C3A8E-0B6A-E8FA-FE0B-741B986B57E6}"/>
              </a:ext>
            </a:extLst>
          </p:cNvPr>
          <p:cNvGrpSpPr/>
          <p:nvPr/>
        </p:nvGrpSpPr>
        <p:grpSpPr>
          <a:xfrm>
            <a:off x="10154734" y="4175360"/>
            <a:ext cx="1810409" cy="452118"/>
            <a:chOff x="1144828" y="3025716"/>
            <a:chExt cx="1810409" cy="452118"/>
          </a:xfrm>
          <a:solidFill>
            <a:srgbClr val="146278"/>
          </a:solidFill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C5693FC8-5C4E-52C0-90B6-D542A3F8C539}"/>
                </a:ext>
              </a:extLst>
            </p:cNvPr>
            <p:cNvCxnSpPr>
              <a:cxnSpLocks/>
            </p:cNvCxnSpPr>
            <p:nvPr/>
          </p:nvCxnSpPr>
          <p:spPr>
            <a:xfrm>
              <a:off x="1144828" y="3253126"/>
              <a:ext cx="256609" cy="0"/>
            </a:xfrm>
            <a:prstGeom prst="straightConnector1">
              <a:avLst/>
            </a:prstGeom>
            <a:grpFill/>
            <a:ln w="28575">
              <a:solidFill>
                <a:srgbClr val="1462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Arrow: Pentagon 100">
              <a:extLst>
                <a:ext uri="{FF2B5EF4-FFF2-40B4-BE49-F238E27FC236}">
                  <a16:creationId xmlns:a16="http://schemas.microsoft.com/office/drawing/2014/main" id="{DECFF97C-FA22-57E6-CBD9-9569AFDE0CB3}"/>
                </a:ext>
              </a:extLst>
            </p:cNvPr>
            <p:cNvSpPr/>
            <p:nvPr/>
          </p:nvSpPr>
          <p:spPr>
            <a:xfrm>
              <a:off x="1425253" y="3025716"/>
              <a:ext cx="1529984" cy="452118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rgbClr val="146278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রেডিও</a:t>
              </a:r>
              <a:r>
                <a:rPr lang="en-US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ওয়েভ</a:t>
              </a:r>
              <a:endParaRPr lang="as-IN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0525EC7-6E44-A19D-C1CE-22A824E7E597}"/>
              </a:ext>
            </a:extLst>
          </p:cNvPr>
          <p:cNvGrpSpPr/>
          <p:nvPr/>
        </p:nvGrpSpPr>
        <p:grpSpPr>
          <a:xfrm>
            <a:off x="10154734" y="4850884"/>
            <a:ext cx="1810410" cy="452118"/>
            <a:chOff x="1144828" y="3025716"/>
            <a:chExt cx="1810410" cy="452118"/>
          </a:xfrm>
          <a:solidFill>
            <a:srgbClr val="146278"/>
          </a:solidFill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775E3CD-4141-ED52-48A9-2868892500E8}"/>
                </a:ext>
              </a:extLst>
            </p:cNvPr>
            <p:cNvCxnSpPr>
              <a:cxnSpLocks/>
            </p:cNvCxnSpPr>
            <p:nvPr/>
          </p:nvCxnSpPr>
          <p:spPr>
            <a:xfrm>
              <a:off x="1144828" y="3253126"/>
              <a:ext cx="256609" cy="0"/>
            </a:xfrm>
            <a:prstGeom prst="straightConnector1">
              <a:avLst/>
            </a:prstGeom>
            <a:grpFill/>
            <a:ln w="28575">
              <a:solidFill>
                <a:srgbClr val="1462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Arrow: Pentagon 103">
              <a:extLst>
                <a:ext uri="{FF2B5EF4-FFF2-40B4-BE49-F238E27FC236}">
                  <a16:creationId xmlns:a16="http://schemas.microsoft.com/office/drawing/2014/main" id="{7D70C993-EAB5-341D-24DF-9E293EE18AC8}"/>
                </a:ext>
              </a:extLst>
            </p:cNvPr>
            <p:cNvSpPr/>
            <p:nvPr/>
          </p:nvSpPr>
          <p:spPr>
            <a:xfrm>
              <a:off x="1425253" y="3025716"/>
              <a:ext cx="1529985" cy="452118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rgbClr val="146278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মাইক্রোওয়েভ</a:t>
              </a:r>
              <a:endParaRPr lang="as-IN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A0F141D-667C-C6D6-2D2C-B5DAC2294F7E}"/>
              </a:ext>
            </a:extLst>
          </p:cNvPr>
          <p:cNvGrpSpPr/>
          <p:nvPr/>
        </p:nvGrpSpPr>
        <p:grpSpPr>
          <a:xfrm>
            <a:off x="10154734" y="5526408"/>
            <a:ext cx="1810413" cy="452118"/>
            <a:chOff x="1144828" y="3025716"/>
            <a:chExt cx="1810413" cy="452118"/>
          </a:xfrm>
          <a:solidFill>
            <a:srgbClr val="146278"/>
          </a:solidFill>
        </p:grpSpPr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7F8C8CB9-816E-F1BB-0EE6-9FC77B0620C2}"/>
                </a:ext>
              </a:extLst>
            </p:cNvPr>
            <p:cNvCxnSpPr>
              <a:cxnSpLocks/>
            </p:cNvCxnSpPr>
            <p:nvPr/>
          </p:nvCxnSpPr>
          <p:spPr>
            <a:xfrm>
              <a:off x="1144828" y="3253126"/>
              <a:ext cx="256609" cy="0"/>
            </a:xfrm>
            <a:prstGeom prst="straightConnector1">
              <a:avLst/>
            </a:prstGeom>
            <a:grpFill/>
            <a:ln w="28575">
              <a:solidFill>
                <a:srgbClr val="1462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Arrow: Pentagon 106">
              <a:extLst>
                <a:ext uri="{FF2B5EF4-FFF2-40B4-BE49-F238E27FC236}">
                  <a16:creationId xmlns:a16="http://schemas.microsoft.com/office/drawing/2014/main" id="{CA7A5972-69AB-F1D2-372F-68A5E8AFF6B5}"/>
                </a:ext>
              </a:extLst>
            </p:cNvPr>
            <p:cNvSpPr/>
            <p:nvPr/>
          </p:nvSpPr>
          <p:spPr>
            <a:xfrm>
              <a:off x="1425253" y="3025716"/>
              <a:ext cx="1529988" cy="452118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rgbClr val="146278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ইনফ্রারেড</a:t>
              </a:r>
              <a:endParaRPr lang="as-IN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8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 animBg="1"/>
      <p:bldP spid="20" grpId="0" animBg="1"/>
      <p:bldP spid="22" grpId="0" animBg="1"/>
      <p:bldP spid="24" grpId="0" animBg="1"/>
      <p:bldP spid="55" grpId="0" animBg="1"/>
      <p:bldP spid="60" grpId="0" animBg="1"/>
      <p:bldP spid="76" grpId="0" animBg="1"/>
      <p:bldP spid="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76FAC-F381-D7AE-6E7E-8531C6353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B00AE80-D6D1-BBB7-9E28-72E7630E5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" r="27756" b="7638"/>
          <a:stretch>
            <a:fillRect/>
          </a:stretch>
        </p:blipFill>
        <p:spPr>
          <a:xfrm>
            <a:off x="1132115" y="2759164"/>
            <a:ext cx="4517778" cy="318955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7B9D66-8B65-E1CC-69B2-BF42B1F2DEC5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8641952" y="4370651"/>
            <a:ext cx="0" cy="915819"/>
          </a:xfrm>
          <a:prstGeom prst="line">
            <a:avLst/>
          </a:prstGeom>
          <a:ln w="28575">
            <a:solidFill>
              <a:srgbClr val="14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A6BB69-006C-3D69-63C3-55F535289D46}"/>
              </a:ext>
            </a:extLst>
          </p:cNvPr>
          <p:cNvCxnSpPr>
            <a:cxnSpLocks/>
            <a:stCxn id="4" idx="5"/>
            <a:endCxn id="20" idx="1"/>
          </p:cNvCxnSpPr>
          <p:nvPr/>
        </p:nvCxnSpPr>
        <p:spPr>
          <a:xfrm>
            <a:off x="9121214" y="4180893"/>
            <a:ext cx="1105761" cy="905691"/>
          </a:xfrm>
          <a:prstGeom prst="line">
            <a:avLst/>
          </a:prstGeom>
          <a:ln w="28575">
            <a:solidFill>
              <a:srgbClr val="14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038177-03B1-D1E9-F15C-D20B012BB4D5}"/>
              </a:ext>
            </a:extLst>
          </p:cNvPr>
          <p:cNvCxnSpPr>
            <a:cxnSpLocks/>
            <a:stCxn id="4" idx="3"/>
            <a:endCxn id="14" idx="7"/>
          </p:cNvCxnSpPr>
          <p:nvPr/>
        </p:nvCxnSpPr>
        <p:spPr>
          <a:xfrm flipH="1">
            <a:off x="7056927" y="4180893"/>
            <a:ext cx="1105763" cy="905693"/>
          </a:xfrm>
          <a:prstGeom prst="line">
            <a:avLst/>
          </a:prstGeom>
          <a:ln w="28575">
            <a:solidFill>
              <a:srgbClr val="14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A64409A8-1345-D24F-F998-E24672855899}"/>
              </a:ext>
            </a:extLst>
          </p:cNvPr>
          <p:cNvSpPr/>
          <p:nvPr/>
        </p:nvSpPr>
        <p:spPr>
          <a:xfrm>
            <a:off x="1132114" y="1046513"/>
            <a:ext cx="9927772" cy="1295752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ডেটা ট্রান্সমিশন স্পিড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Data Transmission Speed)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বলতে বোঝায় প্রতি একক সময়ে (যেমন প্রতি সেকেন্ডে) এক ডিভাইস থেকে অন্য ডিভাইসে বা নেটওয়ার্কের এক প্রান্ত থেকে অন্য প্রান্তে কতটুকু ডেটা স্থানান্তরিত হচ্ছে।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সহজ কথায়, ডেটা চলাচলের গতিকেই ব্যান্ডউইথ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Bandwidth)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বা ডেটা ট্রান্সমিশন স্পিড বলা হয়। এর মৌলিক একক হলো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bps (bits per second)।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62A6F-CB70-BABF-36AE-AA35CB0CF5E5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3FB866-4453-0C23-178D-CC584CFBF2F2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85AF56-3E1D-FC24-C779-910D5CC6131E}"/>
              </a:ext>
            </a:extLst>
          </p:cNvPr>
          <p:cNvSpPr/>
          <p:nvPr/>
        </p:nvSpPr>
        <p:spPr>
          <a:xfrm>
            <a:off x="7964173" y="3074900"/>
            <a:ext cx="1355558" cy="1295751"/>
          </a:xfrm>
          <a:prstGeom prst="ellipse">
            <a:avLst/>
          </a:prstGeom>
          <a:solidFill>
            <a:srgbClr val="1462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ব্যান্ডউইথ</a:t>
            </a:r>
            <a:endParaRPr lang="en-US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DF5D57-D42F-9DB4-E2F6-4BDA3D6D06AC}"/>
              </a:ext>
            </a:extLst>
          </p:cNvPr>
          <p:cNvSpPr/>
          <p:nvPr/>
        </p:nvSpPr>
        <p:spPr>
          <a:xfrm>
            <a:off x="6129154" y="4934428"/>
            <a:ext cx="1086954" cy="1038998"/>
          </a:xfrm>
          <a:prstGeom prst="ellipse">
            <a:avLst/>
          </a:prstGeom>
          <a:solidFill>
            <a:srgbClr val="1462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ন্যারো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ব্যান্ড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D57419-BA8D-B86C-E0DC-09FABE7CE60D}"/>
              </a:ext>
            </a:extLst>
          </p:cNvPr>
          <p:cNvSpPr/>
          <p:nvPr/>
        </p:nvSpPr>
        <p:spPr>
          <a:xfrm>
            <a:off x="8098474" y="5153847"/>
            <a:ext cx="1086954" cy="1038998"/>
          </a:xfrm>
          <a:prstGeom prst="ellipse">
            <a:avLst/>
          </a:prstGeom>
          <a:solidFill>
            <a:srgbClr val="1462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ভয়েস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ব্যান্ড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DA39CC-935C-A2C4-32C2-1A3875B87769}"/>
              </a:ext>
            </a:extLst>
          </p:cNvPr>
          <p:cNvSpPr/>
          <p:nvPr/>
        </p:nvSpPr>
        <p:spPr>
          <a:xfrm>
            <a:off x="10067794" y="4934426"/>
            <a:ext cx="1086955" cy="1038999"/>
          </a:xfrm>
          <a:prstGeom prst="ellipse">
            <a:avLst/>
          </a:prstGeom>
          <a:solidFill>
            <a:srgbClr val="14627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ব্রড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ব্যান্ড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C6984DA8-78BE-D7F5-305F-5435DD6DC5F9}"/>
              </a:ext>
            </a:extLst>
          </p:cNvPr>
          <p:cNvSpPr/>
          <p:nvPr/>
        </p:nvSpPr>
        <p:spPr>
          <a:xfrm>
            <a:off x="3589060" y="194734"/>
            <a:ext cx="5011175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ট্রান্সমিশন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স্পীড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/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ব্যান্ডউইডথ</a:t>
            </a:r>
            <a:endParaRPr lang="as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8D344E-C227-3738-B4C7-DAF5B1D2D462}"/>
              </a:ext>
            </a:extLst>
          </p:cNvPr>
          <p:cNvSpPr txBox="1"/>
          <p:nvPr/>
        </p:nvSpPr>
        <p:spPr>
          <a:xfrm>
            <a:off x="6158182" y="2684444"/>
            <a:ext cx="4930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ব্যান্ডউইথকে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প্রধানত ৩টি ভাগে ভাগ করা যায়:</a:t>
            </a:r>
            <a:endParaRPr lang="en-US" b="1" dirty="0">
              <a:solidFill>
                <a:srgbClr val="8368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6" grpId="0" animBg="1"/>
      <p:bldP spid="20" grpId="0" animBg="1"/>
      <p:bldP spid="30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48C0C-6F45-D850-6217-D6FC76700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61F8DB71-1E25-09DB-A2D8-4423E542ED58}"/>
              </a:ext>
            </a:extLst>
          </p:cNvPr>
          <p:cNvSpPr/>
          <p:nvPr/>
        </p:nvSpPr>
        <p:spPr>
          <a:xfrm>
            <a:off x="1130761" y="981880"/>
            <a:ext cx="9927772" cy="1295752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১. ন্যারোব্যান্ড (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Narrowband):-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এটি সবচেয়ে ধীরগতির ডেটা ট্রান্সমিশন। এতে ডেটা স্থানান্তরের গতি সাধারণত ৪৫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45) bps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থেকে ৩০০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300) bps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পর্যন্ত হয়ে থাকে</a:t>
            </a:r>
            <a:r>
              <a:rPr lang="hi-IN" dirty="0">
                <a:latin typeface="Kalpurush" panose="02000600000000000000" pitchFamily="2" charset="0"/>
              </a:rPr>
              <a:t>।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একসময় টেলিগ্রাফিতে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Telegraphy)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এই ব্যান্ড ব্যবহার করা হতো। বর্তমানে এর ব্যবহার খুবই কম। এতে প্রচুর নয়েজ বা নয়েজ ডিস্টার্বেন্স থাকে</a:t>
            </a:r>
            <a:r>
              <a:rPr lang="hi-IN" dirty="0">
                <a:latin typeface="Kalpurush" panose="02000600000000000000" pitchFamily="2" charset="0"/>
              </a:rPr>
              <a:t>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F95895-4D17-C5E1-2A42-949070747C9D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3C8246-136D-7BA1-F855-4B1A2D650143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9AF0085-2B54-D950-2ACD-0C2FA16A7439}"/>
              </a:ext>
            </a:extLst>
          </p:cNvPr>
          <p:cNvSpPr/>
          <p:nvPr/>
        </p:nvSpPr>
        <p:spPr>
          <a:xfrm>
            <a:off x="3589060" y="194734"/>
            <a:ext cx="5011175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ট্রান্সমিশন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স্পীড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/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ব্যান্ডউইডথ</a:t>
            </a:r>
            <a:endParaRPr lang="as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074A0-485B-14D1-E1EA-3897EF0C6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30" y="3291466"/>
            <a:ext cx="3253236" cy="243992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05F27A-5178-F7FC-B501-52EEB2D08890}"/>
              </a:ext>
            </a:extLst>
          </p:cNvPr>
          <p:cNvSpPr txBox="1"/>
          <p:nvPr/>
        </p:nvSpPr>
        <p:spPr>
          <a:xfrm>
            <a:off x="5231048" y="5775047"/>
            <a:ext cx="172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cs typeface="Kalpurush" panose="02000600000000000000" pitchFamily="2" charset="0"/>
              </a:rPr>
              <a:t>Telegraph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A4A1D1-9D05-EE39-7741-72EF6B5C31B0}"/>
              </a:ext>
            </a:extLst>
          </p:cNvPr>
          <p:cNvSpPr txBox="1"/>
          <p:nvPr/>
        </p:nvSpPr>
        <p:spPr>
          <a:xfrm>
            <a:off x="5231048" y="2775047"/>
            <a:ext cx="172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Kalpurush" panose="02000600000000000000" pitchFamily="2" charset="0"/>
              </a:rPr>
              <a:t>45-300 bps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49E732-CA8F-1DBE-DE46-D4F2B9728157}"/>
              </a:ext>
            </a:extLst>
          </p:cNvPr>
          <p:cNvSpPr txBox="1"/>
          <p:nvPr/>
        </p:nvSpPr>
        <p:spPr>
          <a:xfrm>
            <a:off x="5110629" y="2388355"/>
            <a:ext cx="1968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cs typeface="Kalpurush" panose="02000600000000000000" pitchFamily="2" charset="0"/>
              </a:rPr>
              <a:t>Narrow Band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0DA61-6EC7-A68E-6FB3-E3C95EE8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BEB76410-B283-BBAD-2F25-DF3F1720DDC7}"/>
              </a:ext>
            </a:extLst>
          </p:cNvPr>
          <p:cNvSpPr/>
          <p:nvPr/>
        </p:nvSpPr>
        <p:spPr>
          <a:xfrm>
            <a:off x="1130761" y="981880"/>
            <a:ext cx="9927772" cy="1295752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২. ভয়েসব্যান্ড (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Voiceband):-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এই ব্যান্ডের গতি ন্যারোব্যান্ডের চেয়ে বেশি কিন্তু ব্রডব্যান্ডের চেয়ে কম। এর গতি সাধারণত ৯৬০০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bps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পর্যন্ত হয়ে থাকে</a:t>
            </a:r>
            <a:r>
              <a:rPr lang="hi-IN" dirty="0">
                <a:latin typeface="Kalpurush" panose="02000600000000000000" pitchFamily="2" charset="0"/>
              </a:rPr>
              <a:t>।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এটি সাধারণত টেলিফোন লাইনে ব্যবহার করা হয়। কম্পিউটার থেকে প্রিন্টারে ডেটা পাঠানোর সময় বা কার্ড রিডারে এই গতি ব্যবহৃত হয়। একে অনেক সময় ডায়াল-আপ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Dial-up)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সংযোগও বলা হয়</a:t>
            </a:r>
            <a:r>
              <a:rPr lang="hi-IN" dirty="0">
                <a:latin typeface="Kalpurush" panose="02000600000000000000" pitchFamily="2" charset="0"/>
              </a:rPr>
              <a:t>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98CE17-8CA4-62BF-C0C5-6925FF369778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B53A7-ABC9-5CF3-8219-750F300722F8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41F6CF-FAD3-F530-81A4-61977D8C004F}"/>
              </a:ext>
            </a:extLst>
          </p:cNvPr>
          <p:cNvSpPr/>
          <p:nvPr/>
        </p:nvSpPr>
        <p:spPr>
          <a:xfrm>
            <a:off x="3589060" y="194734"/>
            <a:ext cx="5011175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ট্রান্সমিশন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স্পীড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/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ব্যান্ডউইডথ</a:t>
            </a:r>
            <a:endParaRPr lang="as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D0272-8E76-FA0C-8D4D-AA12EA4E4B42}"/>
              </a:ext>
            </a:extLst>
          </p:cNvPr>
          <p:cNvSpPr txBox="1"/>
          <p:nvPr/>
        </p:nvSpPr>
        <p:spPr>
          <a:xfrm>
            <a:off x="5231048" y="5775047"/>
            <a:ext cx="172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cs typeface="Kalpurush" panose="02000600000000000000" pitchFamily="2" charset="0"/>
              </a:rPr>
              <a:t>Telephone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8E135-2831-DD5A-980E-24D6E696B242}"/>
              </a:ext>
            </a:extLst>
          </p:cNvPr>
          <p:cNvSpPr txBox="1"/>
          <p:nvPr/>
        </p:nvSpPr>
        <p:spPr>
          <a:xfrm>
            <a:off x="5030797" y="2765023"/>
            <a:ext cx="2127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Kalpurush" panose="02000600000000000000" pitchFamily="2" charset="0"/>
              </a:rPr>
              <a:t>1200-9600 bps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FE8D2-D0B0-DC6B-18AF-4576D899F408}"/>
              </a:ext>
            </a:extLst>
          </p:cNvPr>
          <p:cNvSpPr txBox="1"/>
          <p:nvPr/>
        </p:nvSpPr>
        <p:spPr>
          <a:xfrm>
            <a:off x="5110625" y="2395007"/>
            <a:ext cx="1968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cs typeface="Kalpurush" panose="02000600000000000000" pitchFamily="2" charset="0"/>
              </a:rPr>
              <a:t>Voice Band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A4ADB-5D85-97F7-CE92-EEED3BF38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97" y="3247812"/>
            <a:ext cx="3104497" cy="252499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9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08E87-EBF0-F6B9-D5A3-F15BB086F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B51C989-4369-BC62-57A8-D2059198A60E}"/>
              </a:ext>
            </a:extLst>
          </p:cNvPr>
          <p:cNvSpPr/>
          <p:nvPr/>
        </p:nvSpPr>
        <p:spPr>
          <a:xfrm>
            <a:off x="1130761" y="981880"/>
            <a:ext cx="9927772" cy="1295752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৩. ব্রডব্যান্ড (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Broadband):-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উচ্চগতির ডেটা ট্রান্সমিশনের জন্য ব্রডব্যান্ড ব্যবহার করা হয়। সাধারণত ১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Mbps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বা তার চেয়ে বেশি গতির সংযোগকে ব্রডব্যান্ড বলা হয়। বর্তমানে ফাইবার অপটিক বা ৫-জি প্রযুক্তিতে এর গতি অনেক গুণ বেশি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Gbps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পর্যন্ত)</a:t>
            </a:r>
            <a:r>
              <a:rPr lang="hi-IN" dirty="0">
                <a:latin typeface="Kalpurush" panose="02000600000000000000" pitchFamily="2" charset="0"/>
              </a:rPr>
              <a:t>।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বর্তমানে আমরা বাসায় যে ওয়াই-ফাই বা ফাইবার অপটিক ইন্টারনেট ব্যবহার করি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স্যাটেলাইট কমিউনিকেশন এবং মাইক্রোওয়েভ কমিউনিকেশনে এটি ব্যবহৃত হয়</a:t>
            </a:r>
            <a:r>
              <a:rPr lang="hi-IN" dirty="0">
                <a:latin typeface="Kalpurush" panose="02000600000000000000" pitchFamily="2" charset="0"/>
              </a:rPr>
              <a:t>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00C84-8E19-E1B1-50CC-E2A522F77B06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75984-C83B-A908-44B9-9291D332188A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966D9F11-06FC-F96C-9664-06095DB99149}"/>
              </a:ext>
            </a:extLst>
          </p:cNvPr>
          <p:cNvSpPr/>
          <p:nvPr/>
        </p:nvSpPr>
        <p:spPr>
          <a:xfrm>
            <a:off x="3589060" y="194734"/>
            <a:ext cx="5011175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ট্রান্সমিশন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স্পীড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/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ব্যান্ডউইডথ</a:t>
            </a:r>
            <a:endParaRPr lang="as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6B0DA-3B67-463B-0CB1-9C8696FA5C31}"/>
              </a:ext>
            </a:extLst>
          </p:cNvPr>
          <p:cNvSpPr txBox="1"/>
          <p:nvPr/>
        </p:nvSpPr>
        <p:spPr>
          <a:xfrm>
            <a:off x="4744815" y="5761242"/>
            <a:ext cx="2699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cs typeface="Kalpurush" panose="02000600000000000000" pitchFamily="2" charset="0"/>
              </a:rPr>
              <a:t>Fiber Optic Cable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3E6E5-AB7A-6AFC-BE88-C41BD184B5AB}"/>
              </a:ext>
            </a:extLst>
          </p:cNvPr>
          <p:cNvSpPr txBox="1"/>
          <p:nvPr/>
        </p:nvSpPr>
        <p:spPr>
          <a:xfrm>
            <a:off x="5030797" y="2765023"/>
            <a:ext cx="2127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Kalpurush" panose="02000600000000000000" pitchFamily="2" charset="0"/>
              </a:rPr>
              <a:t>Upto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Kalpurush" panose="02000600000000000000" pitchFamily="2" charset="0"/>
              </a:rPr>
              <a:t> 1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Kalpurush" panose="02000600000000000000" pitchFamily="2" charset="0"/>
              </a:rPr>
              <a:t>mbps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EFA198-B717-B55A-9073-B99ADCD82A0B}"/>
              </a:ext>
            </a:extLst>
          </p:cNvPr>
          <p:cNvSpPr txBox="1"/>
          <p:nvPr/>
        </p:nvSpPr>
        <p:spPr>
          <a:xfrm>
            <a:off x="5110625" y="2395007"/>
            <a:ext cx="1968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cs typeface="Kalpurush" panose="02000600000000000000" pitchFamily="2" charset="0"/>
              </a:rPr>
              <a:t>Broad Band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FF695-699D-F3F1-470B-1EC625F1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44" y="3357867"/>
            <a:ext cx="3048000" cy="22860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98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8C6D5-0DEF-F4F6-8881-74DD36202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CBB4A-427F-3843-8957-9E9E3F1040A8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0D9F86-38AA-6533-A09F-847F3FB88476}"/>
              </a:ext>
            </a:extLst>
          </p:cNvPr>
          <p:cNvGrpSpPr/>
          <p:nvPr/>
        </p:nvGrpSpPr>
        <p:grpSpPr>
          <a:xfrm>
            <a:off x="4364822" y="95526"/>
            <a:ext cx="3084981" cy="1118196"/>
            <a:chOff x="4157979" y="495700"/>
            <a:chExt cx="3084981" cy="1118196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4E816C9D-8AC2-5BE9-757D-0DE7E042843A}"/>
                </a:ext>
              </a:extLst>
            </p:cNvPr>
            <p:cNvSpPr/>
            <p:nvPr/>
          </p:nvSpPr>
          <p:spPr>
            <a:xfrm>
              <a:off x="4949040" y="784850"/>
              <a:ext cx="2293920" cy="565387"/>
            </a:xfrm>
            <a:prstGeom prst="homePlate">
              <a:avLst>
                <a:gd name="adj" fmla="val 0"/>
              </a:avLst>
            </a:prstGeom>
            <a:solidFill>
              <a:srgbClr val="487FB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একক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2800" b="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15648B-026C-51BA-2FBE-F1D82452E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79" y="495700"/>
              <a:ext cx="1112144" cy="111819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731F22-9EDA-AF14-9357-5A4BC14F1701}"/>
              </a:ext>
            </a:extLst>
          </p:cNvPr>
          <p:cNvSpPr txBox="1"/>
          <p:nvPr/>
        </p:nvSpPr>
        <p:spPr>
          <a:xfrm>
            <a:off x="3247918" y="1393809"/>
            <a:ext cx="68830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ব্যান্ডউইথ কী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ক) ডেটা প্রবাহের মোড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ডেটা প্রবাহের মাধ্যম</a:t>
            </a:r>
            <a:endParaRPr lang="en-US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গ) ডেটা প্রবাহের হার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ঘ) ডেটা প্রবাহের দিক</a:t>
            </a:r>
            <a:endParaRPr lang="en-US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ব্রডব্যান্ডের  ব্যান্ডউইথ কত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1 </a:t>
            </a:r>
            <a:r>
              <a:rPr lang="en-US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mbps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 অধিক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9600 bps</a:t>
            </a: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গ)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45-300 bps    	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ঘ)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45 bps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 কম</a:t>
            </a:r>
            <a:endParaRPr lang="en-US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ডেটা ট্রান্সমিশন স্পিডকে কয় ভাগে ভাগ করা যায়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ক) ২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  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৩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   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গ) ৪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   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ঘ) ৫</a:t>
            </a:r>
            <a:endParaRPr lang="en-US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ন্যারো ব্যান্ডে সর্বনিম্ন স্পিড কত বিপিএস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35      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45     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গ)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200     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ঘ)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300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bps 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 পূর্ণরূপ কী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bit per second	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byte per second</a:t>
            </a: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গ)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binary per second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ঘ)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bit per system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ভয়েস ব্যান্ডে সর্বোচ্চ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 গতিতে ডেটা স্থানান্তর হয়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300 bps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1200 bps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গ)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9600 bps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ঘ)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1 Mbps</a:t>
            </a:r>
          </a:p>
          <a:p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ভয়েস ব্যান্ড কোথায় ব্যবহৃত হয়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ক) টেলিগ্রাফে  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টেলিফোন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   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গ) রাউটারে</a:t>
            </a:r>
            <a:r>
              <a:rPr lang="en-US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     	</a:t>
            </a:r>
            <a:r>
              <a:rPr lang="as-IN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ঘ) গেটওয়ে</a:t>
            </a:r>
            <a:endParaRPr lang="en-US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40D8E-D759-D2F4-5285-16C7B857B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7E289-6EFD-CD46-7E75-CC023A419D6A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C66FFE-A266-17FE-21A5-D5360E5D9CC1}"/>
              </a:ext>
            </a:extLst>
          </p:cNvPr>
          <p:cNvGrpSpPr/>
          <p:nvPr/>
        </p:nvGrpSpPr>
        <p:grpSpPr>
          <a:xfrm>
            <a:off x="4248567" y="654008"/>
            <a:ext cx="3114294" cy="1363198"/>
            <a:chOff x="4537029" y="756799"/>
            <a:chExt cx="3114294" cy="13631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C164DD-8C30-7AFB-8E38-A8F8935BC9E0}"/>
                </a:ext>
              </a:extLst>
            </p:cNvPr>
            <p:cNvSpPr/>
            <p:nvPr/>
          </p:nvSpPr>
          <p:spPr>
            <a:xfrm>
              <a:off x="5733888" y="1452912"/>
              <a:ext cx="1917435" cy="493363"/>
            </a:xfrm>
            <a:prstGeom prst="rect">
              <a:avLst/>
            </a:prstGeom>
            <a:solidFill>
              <a:srgbClr val="427A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বাড়ির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2800" b="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AE5B9A-0B20-3188-8D68-D49C805AC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029" y="756799"/>
              <a:ext cx="1455825" cy="136319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78C8E13-FEDE-4BD0-E4BF-5179FCED1C50}"/>
              </a:ext>
            </a:extLst>
          </p:cNvPr>
          <p:cNvSpPr txBox="1"/>
          <p:nvPr/>
        </p:nvSpPr>
        <p:spPr>
          <a:xfrm>
            <a:off x="4519181" y="2690336"/>
            <a:ext cx="3769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ডেটা কমিউনিকেশন কী?</a:t>
            </a:r>
          </a:p>
          <a:p>
            <a:pPr fontAlgn="base"/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ডেটা ট্রান্সমিশন স্পিড বা ব্যান্ডউইডথ কী?</a:t>
            </a:r>
          </a:p>
          <a:p>
            <a:pPr fontAlgn="base"/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ভয়েস ব্যান্ড কী?</a:t>
            </a:r>
          </a:p>
          <a:p>
            <a:pPr fontAlgn="base"/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ন্যারো ব্যান্ড কী?</a:t>
            </a:r>
          </a:p>
          <a:p>
            <a:pPr fontAlgn="base"/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ব্রড ব্যান্ড কী?</a:t>
            </a:r>
          </a:p>
        </p:txBody>
      </p:sp>
    </p:spTree>
    <p:extLst>
      <p:ext uri="{BB962C8B-B14F-4D97-AF65-F5344CB8AC3E}">
        <p14:creationId xmlns:p14="http://schemas.microsoft.com/office/powerpoint/2010/main" val="150848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F0B0161-6081-182E-43D0-6432C32E2070}"/>
              </a:ext>
            </a:extLst>
          </p:cNvPr>
          <p:cNvSpPr txBox="1"/>
          <p:nvPr/>
        </p:nvSpPr>
        <p:spPr>
          <a:xfrm>
            <a:off x="1944915" y="2327954"/>
            <a:ext cx="3722494" cy="2823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০১৭২৫-৯৪৫৪৭৬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rajibbakchi@gmail.com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269181-06CF-51BB-5FD8-46D7B9D5B6CC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3EFA9-00CA-6915-8442-4A0E6CB2E21A}"/>
              </a:ext>
            </a:extLst>
          </p:cNvPr>
          <p:cNvSpPr txBox="1"/>
          <p:nvPr/>
        </p:nvSpPr>
        <p:spPr>
          <a:xfrm>
            <a:off x="4573149" y="960312"/>
            <a:ext cx="3043001" cy="523220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3772A-1AFD-89B4-0170-2D158288201C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F4A58-7B0F-E617-26F2-E55AC3BEE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85" y="2408604"/>
            <a:ext cx="2743200" cy="2743200"/>
          </a:xfrm>
          <a:prstGeom prst="ellipse">
            <a:avLst/>
          </a:prstGeom>
          <a:ln w="762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28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95BC6-64FF-7624-F57F-287447C6D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A1283C3-D5C5-584E-159E-88ACD8D54AA7}"/>
              </a:ext>
            </a:extLst>
          </p:cNvPr>
          <p:cNvSpPr txBox="1"/>
          <p:nvPr/>
        </p:nvSpPr>
        <p:spPr>
          <a:xfrm>
            <a:off x="4486992" y="2767280"/>
            <a:ext cx="3217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896CAD"/>
                </a:solidFill>
                <a:latin typeface="Agency FB" panose="020B0804020202020204" pitchFamily="34" charset="0"/>
              </a:rPr>
              <a:t>THANKS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888129-D15A-75CD-E4F0-B412B321666D}"/>
              </a:ext>
            </a:extLst>
          </p:cNvPr>
          <p:cNvGrpSpPr/>
          <p:nvPr/>
        </p:nvGrpSpPr>
        <p:grpSpPr>
          <a:xfrm>
            <a:off x="3113637" y="156223"/>
            <a:ext cx="5964702" cy="2358017"/>
            <a:chOff x="3113649" y="736916"/>
            <a:chExt cx="5964702" cy="179527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480C5FD-6C64-07FF-961F-8A0906FC213C}"/>
                </a:ext>
              </a:extLst>
            </p:cNvPr>
            <p:cNvSpPr/>
            <p:nvPr/>
          </p:nvSpPr>
          <p:spPr>
            <a:xfrm>
              <a:off x="3113649" y="2481311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8F2E53-07F2-FC77-8765-1FD771879901}"/>
                </a:ext>
              </a:extLst>
            </p:cNvPr>
            <p:cNvSpPr/>
            <p:nvPr/>
          </p:nvSpPr>
          <p:spPr>
            <a:xfrm>
              <a:off x="3437205" y="736916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6A5672-A2A1-1FC0-7E4D-97ACEC7968C3}"/>
              </a:ext>
            </a:extLst>
          </p:cNvPr>
          <p:cNvGrpSpPr/>
          <p:nvPr/>
        </p:nvGrpSpPr>
        <p:grpSpPr>
          <a:xfrm rot="10800000">
            <a:off x="3113635" y="4343760"/>
            <a:ext cx="5964702" cy="2358017"/>
            <a:chOff x="3113649" y="736916"/>
            <a:chExt cx="5964702" cy="179527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E0B3865-8090-1554-D980-A9EB0D2A3F2C}"/>
                </a:ext>
              </a:extLst>
            </p:cNvPr>
            <p:cNvSpPr/>
            <p:nvPr/>
          </p:nvSpPr>
          <p:spPr>
            <a:xfrm>
              <a:off x="3113649" y="2481311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8FB53-302D-36B2-2AF3-9D069C803D15}"/>
                </a:ext>
              </a:extLst>
            </p:cNvPr>
            <p:cNvSpPr/>
            <p:nvPr/>
          </p:nvSpPr>
          <p:spPr>
            <a:xfrm>
              <a:off x="3437205" y="736916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65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4.07407E-6 L 0 0.137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-4.07407E-6 L 0 -0.13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D04C5-988A-05AB-A4A0-A0B0E8EE4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4232936-ABBD-7F1D-77F4-7540497E5D34}"/>
              </a:ext>
            </a:extLst>
          </p:cNvPr>
          <p:cNvSpPr txBox="1"/>
          <p:nvPr/>
        </p:nvSpPr>
        <p:spPr>
          <a:xfrm>
            <a:off x="3191450" y="2247907"/>
            <a:ext cx="5806398" cy="23621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endParaRPr lang="en-US" sz="2000" b="1" dirty="0">
              <a:solidFill>
                <a:srgbClr val="5089C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একাদশ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দ্বাদশ</a:t>
            </a:r>
            <a:endParaRPr lang="en-US" sz="2000" b="1" dirty="0">
              <a:solidFill>
                <a:srgbClr val="5089C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দ্বিতীয়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as-IN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কমিউনিকেশন সিস্টেমস ও নেটওয়ার্কিং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আলোচনার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as-IN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ডেটা কমিউনিকেশন সিস্টেম ও ব্যান্ডউইথ</a:t>
            </a:r>
            <a:endParaRPr lang="en-US" sz="2000" b="1" dirty="0">
              <a:solidFill>
                <a:srgbClr val="5089C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৪০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000" b="1" dirty="0">
              <a:solidFill>
                <a:srgbClr val="5089C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846FE-C6A3-D56C-CC63-D8E434F0D00D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24C6E-47DC-C2A1-2130-F954001AF70C}"/>
              </a:ext>
            </a:extLst>
          </p:cNvPr>
          <p:cNvSpPr txBox="1"/>
          <p:nvPr/>
        </p:nvSpPr>
        <p:spPr>
          <a:xfrm>
            <a:off x="4573147" y="639205"/>
            <a:ext cx="3043001" cy="523220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BC198-FD10-AA4B-3F96-402BAB3EE843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B03CA-AD27-7EC2-4CA9-2F47BC5A4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FD4F823-AD7D-36E4-C70A-423C8A4A0712}"/>
              </a:ext>
            </a:extLst>
          </p:cNvPr>
          <p:cNvSpPr txBox="1"/>
          <p:nvPr/>
        </p:nvSpPr>
        <p:spPr>
          <a:xfrm>
            <a:off x="2699328" y="2478740"/>
            <a:ext cx="6790642" cy="1900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s-IN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ডেটা কমিউনিকেশন সিস্টেম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s-IN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ডেটা কমিউনিকেশন সিস্টে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মের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as-IN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s-IN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ডেটা ট্রান্সমিশন স্পিড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as-IN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ব্যান্ডউইথ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ন্যারো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ব্যান্ড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ভয়েস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ব্যান্ড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ব্রডব্যান্ড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6535-1039-D97C-5AF9-555E32B71563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DD242-3D8D-048F-6BC1-CB355DFC4CDC}"/>
              </a:ext>
            </a:extLst>
          </p:cNvPr>
          <p:cNvSpPr txBox="1"/>
          <p:nvPr/>
        </p:nvSpPr>
        <p:spPr>
          <a:xfrm>
            <a:off x="3914465" y="764630"/>
            <a:ext cx="4360367" cy="523220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C2413D-80B1-8DF4-E34C-3E013135B287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Box 219">
            <a:extLst>
              <a:ext uri="{FF2B5EF4-FFF2-40B4-BE49-F238E27FC236}">
                <a16:creationId xmlns:a16="http://schemas.microsoft.com/office/drawing/2014/main" id="{BFA37E98-B701-65BC-4E30-FDD9437332C4}"/>
              </a:ext>
            </a:extLst>
          </p:cNvPr>
          <p:cNvSpPr txBox="1"/>
          <p:nvPr/>
        </p:nvSpPr>
        <p:spPr>
          <a:xfrm>
            <a:off x="763895" y="166977"/>
            <a:ext cx="10661510" cy="523220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পাচ্ছো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C8E92-97EB-56FE-5752-940E16D22F80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A9C10-5D6F-8125-5A2E-792AF1DA48C1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3C73B-848A-8B2E-782B-E13123AD8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26" y="3807028"/>
            <a:ext cx="2126069" cy="2009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C03CD6-ED46-09A5-5CF7-52A4D910D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8" t="26901" r="12533" b="26547"/>
          <a:stretch>
            <a:fillRect/>
          </a:stretch>
        </p:blipFill>
        <p:spPr>
          <a:xfrm>
            <a:off x="724364" y="3846409"/>
            <a:ext cx="3298860" cy="2074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88A9F8-0819-E09C-8D58-C34A40C87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3" b="8053"/>
          <a:stretch>
            <a:fillRect/>
          </a:stretch>
        </p:blipFill>
        <p:spPr>
          <a:xfrm>
            <a:off x="724364" y="969732"/>
            <a:ext cx="2782539" cy="2283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73DC15-A132-6FBB-F857-AA696D65C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r="8199"/>
          <a:stretch>
            <a:fillRect/>
          </a:stretch>
        </p:blipFill>
        <p:spPr>
          <a:xfrm>
            <a:off x="9078967" y="4051185"/>
            <a:ext cx="2306907" cy="1556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0DC628-4FC1-76E4-F47A-9810CA62E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92" y="1300844"/>
            <a:ext cx="2204480" cy="16533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BBD7A0-74AD-8820-DF52-C432FCAF7E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03" y="1046941"/>
            <a:ext cx="2470433" cy="20363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368547-FAA0-EA97-D3E5-02B74AAFC1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80" y="1074004"/>
            <a:ext cx="2470433" cy="20092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ACBC8E-7DD9-DF45-713C-4DD4B4C359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5" t="10525" r="17953" b="9527"/>
          <a:stretch>
            <a:fillRect/>
          </a:stretch>
        </p:blipFill>
        <p:spPr>
          <a:xfrm>
            <a:off x="4367588" y="3861232"/>
            <a:ext cx="1651074" cy="20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5CF28-41F5-8A83-F3FD-1B1C457A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261A307-885D-9FCB-D3DB-B95639113961}"/>
              </a:ext>
            </a:extLst>
          </p:cNvPr>
          <p:cNvSpPr/>
          <p:nvPr/>
        </p:nvSpPr>
        <p:spPr>
          <a:xfrm>
            <a:off x="1130761" y="1293122"/>
            <a:ext cx="9927772" cy="1203159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ডেটা কমিউনিকেশন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হলো দুটি ডিভাইসের মধ্যে কোনো মাধ্যম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ব্যবহার করে তথ্যের আদান-প্রদান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করা।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সহজ কথায়, এক স্থান থেকে অন্য স্থানে বা এক কম্পিউটার থেকে অন্য কম্পিউটারে ডেটা স্থানান্তরের প্রক্রিয়াকেই ডেটা কমিউনিকেশন বলা হয়।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Emails, SMS, Phone calls, Chatting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ইত্যাদি হলো ডেটা কমিউনিকেশনের উদাহরণ।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4CBB812-5630-DD5C-F706-A02A44001E06}"/>
              </a:ext>
            </a:extLst>
          </p:cNvPr>
          <p:cNvSpPr/>
          <p:nvPr/>
        </p:nvSpPr>
        <p:spPr>
          <a:xfrm>
            <a:off x="4708534" y="330809"/>
            <a:ext cx="2772229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কমিউনিকেশন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3B7D7-F6B4-1557-4B5E-9FE80E7E7AB7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75570-C505-1F4D-BD30-4E1FB1F1BBFC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6101C-0FF3-AFEC-B6F7-16FC02B30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44" y="2884386"/>
            <a:ext cx="8792807" cy="313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6B334-46C6-6474-EE69-4A6FE993A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94D3B371-833A-7017-49FA-F1B24C9D5AC3}"/>
              </a:ext>
            </a:extLst>
          </p:cNvPr>
          <p:cNvSpPr/>
          <p:nvPr/>
        </p:nvSpPr>
        <p:spPr>
          <a:xfrm>
            <a:off x="1130763" y="1238838"/>
            <a:ext cx="9927772" cy="824435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ডেটা কমিউনিকেশন সিস্টেমে ৫ টি মৌলিক উপাদান বা অংশ রয়েছে। যথাঃ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D0E3A62-2F68-70BD-08B0-94E1B54C3DCB}"/>
              </a:ext>
            </a:extLst>
          </p:cNvPr>
          <p:cNvSpPr/>
          <p:nvPr/>
        </p:nvSpPr>
        <p:spPr>
          <a:xfrm>
            <a:off x="2560699" y="258152"/>
            <a:ext cx="7067901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কমিউনিকেশন সিস্টেমের মৌলিক উপাদানসমূহ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2EC24-9673-9C94-7208-35BAE7F1FF8D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ACC77-424E-053F-56D9-9F6212AE1707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A9DA8-ADFA-AE93-D155-B30B3EDB7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43" y="3053287"/>
            <a:ext cx="5611392" cy="2000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18BE7-FD9A-3AC3-74EC-FEE9CE0FFCDC}"/>
              </a:ext>
            </a:extLst>
          </p:cNvPr>
          <p:cNvSpPr txBox="1"/>
          <p:nvPr/>
        </p:nvSpPr>
        <p:spPr>
          <a:xfrm>
            <a:off x="1364426" y="3053287"/>
            <a:ext cx="33038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as-IN" b="1" i="0" dirty="0">
                <a:solidFill>
                  <a:srgbClr val="146278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উৎস (</a:t>
            </a:r>
            <a:r>
              <a:rPr lang="en-US" b="1" i="0" dirty="0">
                <a:solidFill>
                  <a:srgbClr val="146278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Source)</a:t>
            </a:r>
          </a:p>
          <a:p>
            <a:pPr marL="285750" indent="-285750" algn="just" fontAlgn="base"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as-IN" b="1" i="0" dirty="0">
                <a:solidFill>
                  <a:srgbClr val="146278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প্রেরক (</a:t>
            </a:r>
            <a:r>
              <a:rPr lang="en-US" b="1" i="0" dirty="0">
                <a:solidFill>
                  <a:srgbClr val="146278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Transmitter)</a:t>
            </a:r>
          </a:p>
          <a:p>
            <a:pPr marL="285750" indent="-285750" algn="just" fontAlgn="base"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as-IN" b="1" i="0" dirty="0">
                <a:solidFill>
                  <a:srgbClr val="146278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মাধ্যম (</a:t>
            </a:r>
            <a:r>
              <a:rPr lang="en-US" b="1" i="0" dirty="0">
                <a:solidFill>
                  <a:srgbClr val="146278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Medium)</a:t>
            </a:r>
          </a:p>
          <a:p>
            <a:pPr marL="285750" indent="-285750" algn="just" fontAlgn="base"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as-IN" b="1" i="0" dirty="0">
                <a:solidFill>
                  <a:srgbClr val="146278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প্রাপক (</a:t>
            </a:r>
            <a:r>
              <a:rPr lang="en-US" b="1" i="0" dirty="0">
                <a:solidFill>
                  <a:srgbClr val="146278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Receiver)</a:t>
            </a:r>
          </a:p>
          <a:p>
            <a:pPr marL="285750" indent="-285750" algn="just" fontAlgn="base"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as-IN" b="1" i="0" dirty="0">
                <a:solidFill>
                  <a:srgbClr val="146278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গন্তব্য (</a:t>
            </a:r>
            <a:r>
              <a:rPr lang="en-US" b="1" i="0" dirty="0">
                <a:solidFill>
                  <a:srgbClr val="146278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Destination)</a:t>
            </a:r>
          </a:p>
        </p:txBody>
      </p:sp>
    </p:spTree>
    <p:extLst>
      <p:ext uri="{BB962C8B-B14F-4D97-AF65-F5344CB8AC3E}">
        <p14:creationId xmlns:p14="http://schemas.microsoft.com/office/powerpoint/2010/main" val="61162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FE0AC-F447-4993-8A9E-10D2F185B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266685A-60FC-0116-D3C5-F21FCD56084E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DB0E3-DD58-DD86-FFDE-3C3B2B00372E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C5EB76-7BB1-3D12-E4E0-DEAA25C3E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68" y="2029555"/>
            <a:ext cx="2330288" cy="2330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F03748-C1CB-15E6-107F-9CF17D8A6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97" y="2194567"/>
            <a:ext cx="2134243" cy="1707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520DB4-3B39-E3B9-01D8-ED9664F38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00" y="4600559"/>
            <a:ext cx="1741674" cy="14165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6CD752-92D4-FE80-AB70-4276656CA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9" t="9030" r="15100" b="8377"/>
          <a:stretch>
            <a:fillRect/>
          </a:stretch>
        </p:blipFill>
        <p:spPr>
          <a:xfrm>
            <a:off x="6743662" y="4258052"/>
            <a:ext cx="1621637" cy="19410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D33A21-4EBA-C5AF-DFC4-98AFB2302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05" y="2375764"/>
            <a:ext cx="2813462" cy="1528648"/>
          </a:xfrm>
          <a:prstGeom prst="rect">
            <a:avLst/>
          </a:prstGeom>
        </p:spPr>
      </p:pic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43C79E42-6D8E-1418-142D-7E502284DB9F}"/>
              </a:ext>
            </a:extLst>
          </p:cNvPr>
          <p:cNvSpPr/>
          <p:nvPr/>
        </p:nvSpPr>
        <p:spPr>
          <a:xfrm>
            <a:off x="2560699" y="258152"/>
            <a:ext cx="7067901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কমিউনিকেশন সিস্টেমের মৌলিক উপাদানসমূহ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B55D9C71-40B2-43F4-ABCB-451B05A259A6}"/>
              </a:ext>
            </a:extLst>
          </p:cNvPr>
          <p:cNvSpPr/>
          <p:nvPr/>
        </p:nvSpPr>
        <p:spPr>
          <a:xfrm>
            <a:off x="1130763" y="1142649"/>
            <a:ext cx="9927772" cy="933096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উৎস(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Source):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যে ডিভাইস হতে ডেটা পাঠানো হয় তাকে উৎস বলে। যেমন: ক্যামেরা, মাইক্রোফোন, কী-বোর্ড, টেলিফোন ও মোবাইল ফোন ইত্যাদি।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9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05A6B-6368-082F-8AAD-DDE2488DD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265DBCC-E00C-136A-6EFB-6E172CBB5918}"/>
              </a:ext>
            </a:extLst>
          </p:cNvPr>
          <p:cNvSpPr/>
          <p:nvPr/>
        </p:nvSpPr>
        <p:spPr>
          <a:xfrm>
            <a:off x="1130763" y="1126606"/>
            <a:ext cx="9927772" cy="1270679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প্রেরক(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Transmitter):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ডেটাকে উৎস থেকে একটি মাধ্যমের মধ্য দিয়ে প্রাপকের কাছে প্রেরণ করতে হয়। এক্ষেত্রে উৎস ও মাধ্যমের মাঝে একটি প্রেরক থাকতে হয়। যে যন্ত্র উৎসের ডেটাকে মাধ্যমের মধ্য দিয়ে প্রেরণের উপযোগী করে রুপান্তর করে এবং ডেটার নিরাপত্তা বিধানে প্রয়োজনে একে এনকোড করে তাকে প্রেরক বলে। যেমন: মডেম, রাউটার, টিভি ষ্টেশন, রেডিও ষ্টেশন, টেলিফোন ও মোবাইল ফোন কম্পানির এক্সচেঞ্জার ইত্যাদি।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C9D7FF-05E6-00C7-5DA0-1570EF89C5A7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D6E74-3B7D-FA68-053F-4AA6CF73CFE7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6426E8-9123-ED84-48F4-DBDCC952ADF9}"/>
              </a:ext>
            </a:extLst>
          </p:cNvPr>
          <p:cNvSpPr/>
          <p:nvPr/>
        </p:nvSpPr>
        <p:spPr>
          <a:xfrm>
            <a:off x="2560699" y="258152"/>
            <a:ext cx="7067901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ডেটা কমিউনিকেশন সিস্টেমের মৌলিক উপাদানসমূহ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96971-759C-08B7-5599-07C9D9C91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" b="7038"/>
          <a:stretch>
            <a:fillRect/>
          </a:stretch>
        </p:blipFill>
        <p:spPr>
          <a:xfrm>
            <a:off x="1556083" y="2603745"/>
            <a:ext cx="4125683" cy="3654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BA481B-FC2A-CC11-FEDB-CF7EDEE9D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05" y="2545057"/>
            <a:ext cx="4725117" cy="36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6880</TotalTime>
  <Words>1695</Words>
  <Application>Microsoft Office PowerPoint</Application>
  <PresentationFormat>Widescreen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Agency FB</vt:lpstr>
      <vt:lpstr>Arial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Rajib Bakchi</dc:creator>
  <cp:lastModifiedBy>Rajib Bakchi</cp:lastModifiedBy>
  <cp:revision>690</cp:revision>
  <dcterms:created xsi:type="dcterms:W3CDTF">2025-05-13T02:54:20Z</dcterms:created>
  <dcterms:modified xsi:type="dcterms:W3CDTF">2025-12-08T15:40:53Z</dcterms:modified>
</cp:coreProperties>
</file>