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69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>
      <p:cViewPr varScale="1">
        <p:scale>
          <a:sx n="75" d="100"/>
          <a:sy n="75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73A4B62-B4BB-421D-BD32-C8500AC2ECD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8D5DA21-7263-4A1F-A1D7-C90B3861135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95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4B62-B4BB-421D-BD32-C8500AC2ECD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DA21-7263-4A1F-A1D7-C90B38611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2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4B62-B4BB-421D-BD32-C8500AC2ECD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DA21-7263-4A1F-A1D7-C90B3861135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441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4B62-B4BB-421D-BD32-C8500AC2ECD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DA21-7263-4A1F-A1D7-C90B3861135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298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4B62-B4BB-421D-BD32-C8500AC2ECD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DA21-7263-4A1F-A1D7-C90B38611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28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4B62-B4BB-421D-BD32-C8500AC2ECD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DA21-7263-4A1F-A1D7-C90B3861135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409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4B62-B4BB-421D-BD32-C8500AC2ECD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DA21-7263-4A1F-A1D7-C90B3861135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180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4B62-B4BB-421D-BD32-C8500AC2ECD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DA21-7263-4A1F-A1D7-C90B3861135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970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4B62-B4BB-421D-BD32-C8500AC2ECD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DA21-7263-4A1F-A1D7-C90B3861135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33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4B62-B4BB-421D-BD32-C8500AC2ECD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DA21-7263-4A1F-A1D7-C90B38611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4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4B62-B4BB-421D-BD32-C8500AC2ECD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DA21-7263-4A1F-A1D7-C90B3861135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72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4B62-B4BB-421D-BD32-C8500AC2ECD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DA21-7263-4A1F-A1D7-C90B38611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0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4B62-B4BB-421D-BD32-C8500AC2ECD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DA21-7263-4A1F-A1D7-C90B3861135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78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4B62-B4BB-421D-BD32-C8500AC2ECD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DA21-7263-4A1F-A1D7-C90B3861135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44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4B62-B4BB-421D-BD32-C8500AC2ECD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DA21-7263-4A1F-A1D7-C90B38611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9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4B62-B4BB-421D-BD32-C8500AC2ECD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DA21-7263-4A1F-A1D7-C90B3861135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91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4B62-B4BB-421D-BD32-C8500AC2ECD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5DA21-7263-4A1F-A1D7-C90B38611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5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3A4B62-B4BB-421D-BD32-C8500AC2ECD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D5DA21-7263-4A1F-A1D7-C90B38611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3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99460" y="1911927"/>
            <a:ext cx="4536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solidFill>
                  <a:srgbClr val="00B050"/>
                </a:solidFill>
              </a:rPr>
              <a:t>আসসালামু</a:t>
            </a:r>
            <a:r>
              <a:rPr lang="en-US" sz="4800" b="1" i="1" dirty="0" smtClean="0">
                <a:solidFill>
                  <a:srgbClr val="00B050"/>
                </a:solidFill>
              </a:rPr>
              <a:t> </a:t>
            </a:r>
            <a:r>
              <a:rPr lang="en-US" sz="4800" b="1" i="1" dirty="0" err="1" smtClean="0">
                <a:solidFill>
                  <a:srgbClr val="00B050"/>
                </a:solidFill>
              </a:rPr>
              <a:t>আলাইকুম</a:t>
            </a:r>
            <a:endParaRPr lang="en-US" sz="4800" b="1" i="1" dirty="0" smtClean="0">
              <a:solidFill>
                <a:srgbClr val="00B050"/>
              </a:solidFill>
            </a:endParaRPr>
          </a:p>
          <a:p>
            <a:pPr algn="ctr"/>
            <a:r>
              <a:rPr lang="en-US" sz="4800" b="1" i="1" dirty="0" err="1" smtClean="0">
                <a:solidFill>
                  <a:srgbClr val="00B050"/>
                </a:solidFill>
              </a:rPr>
              <a:t>স্বাগতম</a:t>
            </a:r>
            <a:endParaRPr lang="en-US" sz="4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9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6300" y="1282700"/>
            <a:ext cx="391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</a:rPr>
              <a:t>একক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কাজ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2400" y="2387600"/>
            <a:ext cx="574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গ্রুপ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-১ 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জাকাতের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আভিধানিক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অর্থ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কি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গ্রুপ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- ২ 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জা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কাতের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পারিভাষিক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অর্থ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কি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গ্রুপ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৩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জাকাতের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নেসাব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কত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5735" y="1255923"/>
            <a:ext cx="217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দলীয়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কাজ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390" y="2203373"/>
            <a:ext cx="5634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গ্রুপ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-১ 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জাকাত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বণ্টনের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খাত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বর্ণনা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করো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গ্রুপ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- ২ 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কার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উপর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জাকাত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ওয়াজিব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বর্ণনা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করো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গ্রুপ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- ৩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জাকাত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আদায়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হওয়ার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শর্ত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সমুহ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বর্ণনা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করো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1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2858" y="947451"/>
            <a:ext cx="3503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</a:rPr>
              <a:t>মূল্যায়ন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2173" y="2467778"/>
            <a:ext cx="291947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১)</a:t>
            </a:r>
            <a:r>
              <a:rPr lang="en-US" b="1" dirty="0" err="1" smtClean="0"/>
              <a:t>জাকাতের</a:t>
            </a:r>
            <a:r>
              <a:rPr lang="en-US" b="1" dirty="0" smtClean="0"/>
              <a:t> </a:t>
            </a:r>
            <a:r>
              <a:rPr lang="en-US" b="1" dirty="0" err="1" smtClean="0"/>
              <a:t>হুকুম</a:t>
            </a:r>
            <a:r>
              <a:rPr lang="en-US" b="1" dirty="0" smtClean="0"/>
              <a:t> </a:t>
            </a:r>
            <a:r>
              <a:rPr lang="en-US" b="1" dirty="0" err="1" smtClean="0"/>
              <a:t>আলোচনা</a:t>
            </a:r>
            <a:r>
              <a:rPr lang="en-US" b="1" dirty="0" smtClean="0"/>
              <a:t> </a:t>
            </a:r>
            <a:r>
              <a:rPr lang="en-US" b="1" dirty="0" err="1" smtClean="0"/>
              <a:t>কর</a:t>
            </a:r>
            <a:r>
              <a:rPr lang="en-US" b="1" dirty="0" smtClean="0"/>
              <a:t>?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২)</a:t>
            </a:r>
            <a:r>
              <a:rPr lang="en-US" b="1" dirty="0" err="1" smtClean="0"/>
              <a:t>জাকাত</a:t>
            </a:r>
            <a:r>
              <a:rPr lang="en-US" b="1" dirty="0" smtClean="0"/>
              <a:t> </a:t>
            </a:r>
            <a:r>
              <a:rPr lang="en-US" b="1" dirty="0" err="1" smtClean="0"/>
              <a:t>সম্পর্কে</a:t>
            </a:r>
            <a:r>
              <a:rPr lang="en-US" b="1" dirty="0" smtClean="0"/>
              <a:t> ২ </a:t>
            </a:r>
            <a:r>
              <a:rPr lang="en-US" b="1" dirty="0" err="1" smtClean="0"/>
              <a:t>টি</a:t>
            </a:r>
            <a:r>
              <a:rPr lang="en-US" b="1" dirty="0" smtClean="0"/>
              <a:t> </a:t>
            </a:r>
            <a:r>
              <a:rPr lang="en-US" b="1" dirty="0" err="1" smtClean="0"/>
              <a:t>আয়াত</a:t>
            </a:r>
            <a:r>
              <a:rPr lang="en-US" b="1" dirty="0" smtClean="0"/>
              <a:t> </a:t>
            </a:r>
            <a:r>
              <a:rPr lang="en-US" b="1" dirty="0" err="1" smtClean="0"/>
              <a:t>অর্থসহ</a:t>
            </a:r>
            <a:r>
              <a:rPr lang="en-US" b="1" dirty="0" smtClean="0"/>
              <a:t> </a:t>
            </a:r>
            <a:r>
              <a:rPr lang="en-US" b="1" dirty="0" err="1" smtClean="0"/>
              <a:t>আলোচনা</a:t>
            </a:r>
            <a:r>
              <a:rPr lang="en-US" b="1" dirty="0" smtClean="0"/>
              <a:t> </a:t>
            </a:r>
            <a:r>
              <a:rPr lang="en-US" b="1" dirty="0" err="1" smtClean="0"/>
              <a:t>কর</a:t>
            </a:r>
            <a:r>
              <a:rPr lang="en-US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849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1840" y="826265"/>
            <a:ext cx="41092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বাড়ির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কাজ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479" y="2456761"/>
            <a:ext cx="832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</a:rPr>
              <a:t>আল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কুরানের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আলোকে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জাকাতের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গুরুত্ব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আলোচনা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কর</a:t>
            </a:r>
            <a:r>
              <a:rPr lang="en-US" sz="3200" b="1" dirty="0" smtClean="0">
                <a:solidFill>
                  <a:srgbClr val="C00000"/>
                </a:solidFill>
              </a:rPr>
              <a:t>?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6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139807" y="1311007"/>
            <a:ext cx="3216925" cy="191693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সবাই ভালো থেকো 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আল্লাহ হাফেয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0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152" y="2470067"/>
            <a:ext cx="5569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মোঃ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আল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মামুন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সহকারি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শিক্ষক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হরিপুর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চলনাকাথি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ফাযিল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ডিগ্রি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মাদ্রাসা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মোকামতলা,শিবগঞ্জ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বগুড়া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।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মোবাইলঃ</a:t>
            </a:r>
            <a:r>
              <a:rPr lang="en-US" sz="3200" b="1" dirty="0" smtClean="0">
                <a:solidFill>
                  <a:srgbClr val="FF0000"/>
                </a:solidFill>
              </a:rPr>
              <a:t> ০১৭১০৩৩৫০৮৩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2597" y="617517"/>
            <a:ext cx="294508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accent6"/>
                </a:solidFill>
              </a:rPr>
              <a:t> </a:t>
            </a:r>
            <a:r>
              <a:rPr lang="en-US" sz="4000" b="1" dirty="0" err="1" smtClean="0">
                <a:solidFill>
                  <a:schemeClr val="accent6"/>
                </a:solidFill>
              </a:rPr>
              <a:t>পরিচিতি</a:t>
            </a:r>
            <a:endParaRPr lang="en-US" sz="4000" b="1" dirty="0" smtClean="0">
              <a:solidFill>
                <a:schemeClr val="accent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0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744" y="4357833"/>
            <a:ext cx="3784091" cy="2126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19" y="3060702"/>
            <a:ext cx="4645231" cy="30968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500" y="339884"/>
            <a:ext cx="4089400" cy="609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আজকের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পাঠ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9735" y="408226"/>
            <a:ext cx="4064000" cy="4729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2">
                    <a:lumMod val="50000"/>
                  </a:schemeClr>
                </a:solidFill>
              </a:rPr>
              <a:t>জাকাত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571" y="1673384"/>
            <a:ext cx="5705429" cy="2046730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941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026" y="1998902"/>
            <a:ext cx="5514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F0"/>
                </a:solidFill>
              </a:rPr>
              <a:t>এই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পাঠ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শেষে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শিক্ষার্থীরা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যা</a:t>
            </a:r>
            <a:r>
              <a:rPr lang="en-US" sz="3200" b="1" dirty="0" smtClean="0">
                <a:solidFill>
                  <a:srgbClr val="00B0F0"/>
                </a:solidFill>
              </a:rPr>
              <a:t>  </a:t>
            </a:r>
            <a:r>
              <a:rPr lang="en-US" sz="3200" b="1" dirty="0" err="1" smtClean="0">
                <a:solidFill>
                  <a:srgbClr val="00B0F0"/>
                </a:solidFill>
              </a:rPr>
              <a:t>যা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</a:rPr>
              <a:t>শিখবে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3808" y="3213539"/>
            <a:ext cx="6614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১।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জাকাতের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পরিচয়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দেওয়া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।</a:t>
            </a:r>
          </a:p>
          <a:p>
            <a:pPr algn="just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২।জাকাত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ফরজ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হওয়ার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শর্তাবলি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জানতে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পারবে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।</a:t>
            </a:r>
          </a:p>
          <a:p>
            <a:pPr algn="just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৩।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যে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সব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মালে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জাকাত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ফরজ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তা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ব্জানতে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পারবে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8196" y="624003"/>
            <a:ext cx="4037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accent5">
                    <a:lumMod val="75000"/>
                  </a:schemeClr>
                </a:solidFill>
              </a:rPr>
              <a:t>শিখনফল</a:t>
            </a:r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3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000" y="647700"/>
            <a:ext cx="2832100" cy="77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b="1">
                <a:solidFill>
                  <a:srgbClr val="FF0000"/>
                </a:solidFill>
                <a:latin typeface="Google Sans"/>
              </a:rPr>
              <a:t>যাকাতের পরিচয়</a:t>
            </a:r>
            <a:endParaRPr lang="en-US" b="1" dirty="0">
              <a:solidFill>
                <a:srgbClr val="FF0000"/>
              </a:solidFill>
              <a:latin typeface="Google Sans"/>
              <a:cs typeface="Vrinda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9650" y="1714500"/>
            <a:ext cx="4622800" cy="317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b="1" dirty="0"/>
              <a:t>আভিধানিক অর্থ </a:t>
            </a:r>
            <a:r>
              <a:rPr lang="as-IN" b="1" dirty="0" smtClean="0"/>
              <a:t>:</a:t>
            </a:r>
            <a:r>
              <a:rPr lang="en-US" b="1" dirty="0" smtClean="0"/>
              <a:t> </a:t>
            </a:r>
            <a:r>
              <a:rPr lang="en-US" b="1" dirty="0" err="1" smtClean="0"/>
              <a:t>জাকাত</a:t>
            </a:r>
            <a:r>
              <a:rPr lang="en-US" b="1" dirty="0" smtClean="0"/>
              <a:t> </a:t>
            </a:r>
            <a:r>
              <a:rPr lang="en-US" b="1" dirty="0" err="1" smtClean="0"/>
              <a:t>শব্দের</a:t>
            </a:r>
            <a:r>
              <a:rPr lang="en-US" b="1" dirty="0" smtClean="0"/>
              <a:t> </a:t>
            </a:r>
            <a:r>
              <a:rPr lang="en-US" b="1" dirty="0" err="1" smtClean="0"/>
              <a:t>আরবি</a:t>
            </a:r>
            <a:r>
              <a:rPr lang="en-US" b="1" dirty="0" smtClean="0"/>
              <a:t> </a:t>
            </a:r>
            <a:r>
              <a:rPr lang="en-US" b="1" dirty="0" err="1" smtClean="0"/>
              <a:t>হল</a:t>
            </a:r>
            <a:endParaRPr lang="en-US" b="1" dirty="0" smtClean="0"/>
          </a:p>
          <a:p>
            <a:r>
              <a:rPr lang="as-IN" dirty="0"/>
              <a:t> </a:t>
            </a:r>
            <a:r>
              <a:rPr lang="ar-AE" dirty="0"/>
              <a:t>الطهارة والنماء والبركة والمدح  </a:t>
            </a:r>
            <a:r>
              <a:rPr lang="as-IN" dirty="0"/>
              <a:t>অর্থাৎ পবিত্রতা, ক্রমবৃদ্ধি, আধিক্য ও প্রশংসা</a:t>
            </a:r>
            <a:r>
              <a:rPr lang="as-IN" dirty="0" smtClean="0"/>
              <a:t>।</a:t>
            </a:r>
            <a:endParaRPr lang="en-US" dirty="0" smtClean="0"/>
          </a:p>
          <a:p>
            <a:r>
              <a:rPr lang="as-IN" b="1" dirty="0" smtClean="0">
                <a:solidFill>
                  <a:schemeClr val="tx2">
                    <a:lumMod val="75000"/>
                  </a:schemeClr>
                </a:solidFill>
              </a:rPr>
              <a:t>পারিভাষিক </a:t>
            </a:r>
            <a:r>
              <a:rPr lang="as-IN" b="1" dirty="0">
                <a:solidFill>
                  <a:schemeClr val="tx2">
                    <a:lumMod val="75000"/>
                  </a:schemeClr>
                </a:solidFill>
              </a:rPr>
              <a:t>অর্থ </a:t>
            </a:r>
            <a:r>
              <a:rPr lang="as-IN" b="1" dirty="0"/>
              <a:t>:</a:t>
            </a:r>
            <a:r>
              <a:rPr lang="as-IN" dirty="0"/>
              <a:t> ইসলামী শরী‘আত কর্তৃক নির্ধারিত নিছাব পরিমাণ মালের নির্দিষ্ট অংশ নির্দিষ্ট খাতে ব্যয় করার নাম যাকাত।</a:t>
            </a:r>
          </a:p>
        </p:txBody>
      </p:sp>
    </p:spTree>
    <p:extLst>
      <p:ext uri="{BB962C8B-B14F-4D97-AF65-F5344CB8AC3E}">
        <p14:creationId xmlns:p14="http://schemas.microsoft.com/office/powerpoint/2010/main" val="307445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06555" y="2177044"/>
            <a:ext cx="65" cy="4933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71415" rIns="0" bIns="14283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7200" y="1612900"/>
            <a:ext cx="6362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dirty="0"/>
              <a:t> </a:t>
            </a:r>
          </a:p>
          <a:p>
            <a:r>
              <a:rPr lang="as-IN" sz="2400" b="1" dirty="0">
                <a:solidFill>
                  <a:schemeClr val="accent5">
                    <a:lumMod val="75000"/>
                  </a:schemeClr>
                </a:solidFill>
              </a:rPr>
              <a:t>মুসলিম, স্বাধীন, প্রাপ্তবয়স্ক ও সুস্থ মস্তিষ্কের হওয়া এবং নিসাব পরিমাণ সম্পদের মালিক হওয়া, যা মৌলিক চাহিদা পূরণের পর পূর্ণ এক বছর স্থায়ী থাকা প্রয়োজন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2648531" y="710288"/>
            <a:ext cx="6101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i="1" dirty="0">
                <a:solidFill>
                  <a:schemeClr val="accent5">
                    <a:lumMod val="50000"/>
                  </a:schemeClr>
                </a:solidFill>
              </a:rPr>
              <a:t>যাকাত ফরজ হওয়ার </a:t>
            </a:r>
            <a:r>
              <a:rPr lang="as-IN" sz="2800" i="1" dirty="0" smtClean="0">
                <a:solidFill>
                  <a:schemeClr val="accent5">
                    <a:lumMod val="50000"/>
                  </a:schemeClr>
                </a:solidFill>
              </a:rPr>
              <a:t>প্রধান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s-IN" sz="2800" i="1" dirty="0" smtClean="0">
                <a:solidFill>
                  <a:schemeClr val="accent5">
                    <a:lumMod val="50000"/>
                  </a:schemeClr>
                </a:solidFill>
              </a:rPr>
              <a:t>শর্ত</a:t>
            </a:r>
            <a:r>
              <a:rPr lang="en-US" sz="28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s-IN" sz="2800" i="1" dirty="0" smtClean="0">
                <a:solidFill>
                  <a:schemeClr val="accent5">
                    <a:lumMod val="50000"/>
                  </a:schemeClr>
                </a:solidFill>
              </a:rPr>
              <a:t>হলো</a:t>
            </a:r>
            <a:endParaRPr lang="en-US" sz="28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3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0371" y="1736577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b="0" i="0" dirty="0" smtClean="0">
                <a:solidFill>
                  <a:srgbClr val="111111"/>
                </a:solidFill>
                <a:effectLst/>
                <a:latin typeface="Kalpurush" panose="02000600000000000000" pitchFamily="2" charset="0"/>
              </a:rPr>
              <a:t>যাকাতের খাত হলো আটটি। আল্লাহ তা‘আলা এসব খাত সম্পর্কে বলেছেন,</a:t>
            </a:r>
          </a:p>
          <a:p>
            <a:pPr algn="r" rtl="1"/>
            <a:r>
              <a:rPr lang="as-IN" b="0" i="0" dirty="0" smtClean="0">
                <a:solidFill>
                  <a:srgbClr val="111111"/>
                </a:solidFill>
                <a:effectLst/>
                <a:latin typeface="indopak"/>
              </a:rPr>
              <a:t>﴿</a:t>
            </a:r>
            <a:r>
              <a:rPr lang="ar-AE" b="0" i="0" dirty="0" smtClean="0">
                <a:solidFill>
                  <a:srgbClr val="111111"/>
                </a:solidFill>
                <a:effectLst/>
                <a:latin typeface="indopak"/>
              </a:rPr>
              <a:t>إِنَّمَا ٱلصَّدَقَٰتُ لِلۡفُقَرَآءِ وَٱلۡمَسَٰكِينِ وَٱلۡعَٰمِلِينَ عَلَيۡهَا وَٱلۡمُؤَلَّفَةِ قُلُوبُهُمۡ وَفِي ٱلرِّقَابِ وَٱلۡغَٰرِمِينَ وَفِي سَبِيلِ ٱللَّهِ وَٱبۡنِ ٱلسَّبِيلِۖ فَرِيضَةٗ مِّنَ ٱللَّهِۗ وَٱللَّهُ عَلِيمٌ حَكِيمٞ ٦٠﴾ [التوبة: ٦٠]</a:t>
            </a:r>
          </a:p>
          <a:p>
            <a:r>
              <a:rPr lang="ar-AE" b="0" i="0" dirty="0" smtClean="0">
                <a:solidFill>
                  <a:srgbClr val="111111"/>
                </a:solidFill>
                <a:effectLst/>
                <a:latin typeface="Kalpurush" panose="02000600000000000000" pitchFamily="2" charset="0"/>
              </a:rPr>
              <a:t>“</a:t>
            </a:r>
            <a:r>
              <a:rPr lang="as-IN" b="0" i="0" dirty="0" smtClean="0">
                <a:solidFill>
                  <a:srgbClr val="111111"/>
                </a:solidFill>
                <a:effectLst/>
                <a:latin typeface="Kalpurush" panose="02000600000000000000" pitchFamily="2" charset="0"/>
              </a:rPr>
              <a:t>নিশ্চয় সদকা হচ্ছে ফকীর ও মিসকীনদের জন্য এবং এতে নিয়োজিত কর্মচারীদের জন্য, আর যাদের অন্তর আকৃষ্ট করতে হয় তাদের জন্য; (তা বণ্টন করা যায়) দাস ‘আযাদ করার ক্ষেত্রে, ঋণগ্রস্তদের মধ্যে, আল্লাহর রাস্তায় এবং মুসাফিরদের মধ্যে। এটি আল্লাহর পক্ষ থেকে নির্ধারিত, আর আল্লাহ মহাজ্ঞানী, প্রজ্ঞাময়”। [সূরা আত-তাওবাহ, আয়াত: ৬০]</a:t>
            </a:r>
          </a:p>
          <a:p>
            <a:r>
              <a:rPr lang="as-IN" dirty="0" smtClean="0"/>
              <a:t/>
            </a:r>
            <a:br>
              <a:rPr lang="as-IN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32393" y="952366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b="1" i="0" dirty="0" smtClean="0">
                <a:solidFill>
                  <a:srgbClr val="C00000"/>
                </a:solidFill>
                <a:effectLst/>
                <a:latin typeface="Kalpurush" panose="02000600000000000000" pitchFamily="2" charset="0"/>
              </a:rPr>
              <a:t> যাকাতের খাতসমূহ</a:t>
            </a:r>
            <a:r>
              <a:rPr lang="as-IN" b="1" i="0" dirty="0" smtClean="0">
                <a:solidFill>
                  <a:srgbClr val="222222"/>
                </a:solidFill>
                <a:effectLst/>
                <a:latin typeface="Kalpurush" panose="02000600000000000000" pitchFamily="2" charset="0"/>
              </a:rPr>
              <a:t>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336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158234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as-IN" b="1" i="0" dirty="0" smtClean="0">
                <a:solidFill>
                  <a:srgbClr val="4A0404"/>
                </a:solidFill>
                <a:effectLst/>
                <a:latin typeface="Noto Serif Bengali"/>
              </a:rPr>
              <a:t>যাকাতের গুরুত্ব:</a:t>
            </a:r>
            <a:endParaRPr lang="as-IN" b="0" i="0" dirty="0" smtClean="0">
              <a:solidFill>
                <a:srgbClr val="4A0404"/>
              </a:solidFill>
              <a:effectLst/>
              <a:latin typeface="Noto Serif Bengali"/>
            </a:endParaRPr>
          </a:p>
          <a:p>
            <a:pPr algn="just" fontAlgn="base"/>
            <a:r>
              <a:rPr lang="as-IN" b="0" i="0" dirty="0" smtClean="0">
                <a:solidFill>
                  <a:srgbClr val="4A0404"/>
                </a:solidFill>
                <a:effectLst/>
                <a:latin typeface="Noto Serif Bengali"/>
              </a:rPr>
              <a:t>আল্লাহ তায়ালা পবিত্র কুরআনে অনেক স্থানে সালাতের সাথে যাকাতের কথাও বলেছেন। যাকাত ইসলামের পঞ্চ স্তম্ভের মধ্যে তৃতীয়। যাকাতের সামাজিক, নৈতিক, অর্থনৈতিক ও ধর্মীয় গুরুত্ব রয়েছে। এসব কারণেই মহান আল্লাহ মুসলমানদের উপর যাকাত ফরজ করেছেন।</a:t>
            </a:r>
          </a:p>
          <a:p>
            <a:pPr algn="just" fontAlgn="base"/>
            <a:endParaRPr lang="as-IN" b="0" i="0" dirty="0" smtClean="0">
              <a:solidFill>
                <a:srgbClr val="4A0404"/>
              </a:solidFill>
              <a:effectLst/>
              <a:latin typeface="Noto Serif Bengali"/>
            </a:endParaRPr>
          </a:p>
          <a:p>
            <a:pPr algn="just" fontAlgn="base"/>
            <a:r>
              <a:rPr lang="as-IN" b="0" i="0" dirty="0" smtClean="0">
                <a:solidFill>
                  <a:srgbClr val="4A0404"/>
                </a:solidFill>
                <a:effectLst/>
                <a:latin typeface="Noto Serif Bengali"/>
              </a:rPr>
              <a:t>যাকাত সমাজ থেকে অস্থিতিশীলতা ও বিশৃঙ্খলা দূর করে পারস্পরিক সৌহার্দ স্থাপন করে। সামাজিক নিরাপত্তা দানের পাশাপাশি সমাজের মানুষের মাঝে সম্পদের বৈষম্য দূর করে। যেমন আল্লাহ তায়ালা বলেন- “যাতে সম্পদ শুধু তোমাদের অর্থশালীদের মধ্যেই আবর্তিত না হয়।”</a:t>
            </a:r>
          </a:p>
          <a:p>
            <a:pPr algn="just" fontAlgn="base"/>
            <a:r>
              <a:rPr lang="as-IN" b="0" i="0" dirty="0" smtClean="0">
                <a:solidFill>
                  <a:srgbClr val="4A0404"/>
                </a:solidFill>
                <a:effectLst/>
                <a:latin typeface="Noto Serif Bengali"/>
              </a:rPr>
              <a:t>(সুরা আল-হাশর, আয়াত-৭)</a:t>
            </a:r>
            <a:endParaRPr lang="as-IN" b="0" i="0" dirty="0">
              <a:solidFill>
                <a:srgbClr val="4A0404"/>
              </a:solidFill>
              <a:effectLst/>
              <a:latin typeface="Noto Serif Bengali"/>
            </a:endParaRPr>
          </a:p>
        </p:txBody>
      </p:sp>
    </p:spTree>
    <p:extLst>
      <p:ext uri="{BB962C8B-B14F-4D97-AF65-F5344CB8AC3E}">
        <p14:creationId xmlns:p14="http://schemas.microsoft.com/office/powerpoint/2010/main" val="340908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81200" y="1558273"/>
            <a:ext cx="4356100" cy="2801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1415" rIns="0" bIns="14283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  <a:sym typeface="Wingdings" panose="05000000000000000000" pitchFamily="2" charset="2"/>
              </a:rPr>
              <a:t></a:t>
            </a: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সোনা</a:t>
            </a:r>
            <a:r>
              <a:rPr lang="en-US" sz="2800" b="1" dirty="0">
                <a:solidFill>
                  <a:srgbClr val="0A0A0A"/>
                </a:solidFill>
                <a:cs typeface="Vrinda" panose="020B0502040204020203" pitchFamily="34" charset="0"/>
              </a:rPr>
              <a:t>ঃ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A0A0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সাড়ে সাত তোলা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(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প্রায় ৮৫ গ্রাম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)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।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A0A0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  <a:sym typeface="Wingdings" panose="05000000000000000000" pitchFamily="2" charset="2"/>
              </a:rPr>
              <a:t>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রুপাঃ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 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সাড়ে বায়ান্ন তোলা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(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প্রায় ৬১২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.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১৫ গ্রাম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)</a:t>
            </a: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।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A0A0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  <a:sym typeface="Wingdings" panose="05000000000000000000" pitchFamily="2" charset="2"/>
              </a:rPr>
              <a:t></a:t>
            </a:r>
            <a:r>
              <a:rPr kumimoji="0" lang="bn-IN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নগদ অর্থ বা অন্যান্য সম্পদ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সাড়ে বায়ান্ন তোলা রুপার সমপরিমাণ বা তার চেয়ে বেশি</a:t>
            </a:r>
            <a:r>
              <a:rPr kumimoji="0" lang="bn-IN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।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6000" y="6985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b="1" dirty="0">
                <a:solidFill>
                  <a:srgbClr val="0A0A0A"/>
                </a:solidFill>
                <a:latin typeface="Arial" panose="020B0604020202020204" pitchFamily="34" charset="0"/>
              </a:rPr>
              <a:t>নিসাব পরিমাণ সম্পদ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286</TotalTime>
  <Words>388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Garamond</vt:lpstr>
      <vt:lpstr>Google Sans</vt:lpstr>
      <vt:lpstr>indopak</vt:lpstr>
      <vt:lpstr>Kalpurush</vt:lpstr>
      <vt:lpstr>Noto Serif Bengali</vt:lpstr>
      <vt:lpstr>Times New Roman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BANBEIS</dc:creator>
  <cp:lastModifiedBy>BANBEIS</cp:lastModifiedBy>
  <cp:revision>61</cp:revision>
  <dcterms:created xsi:type="dcterms:W3CDTF">2025-12-09T08:06:32Z</dcterms:created>
  <dcterms:modified xsi:type="dcterms:W3CDTF">2025-12-11T09:32:20Z</dcterms:modified>
</cp:coreProperties>
</file>