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9" r:id="rId6"/>
    <p:sldId id="263" r:id="rId7"/>
    <p:sldId id="268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33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5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6B80B0-BACC-4BF6-98EF-F61E65D985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CE8C0A-E16B-4EB4-B171-51B0F2F80EE8}">
      <dgm:prSet/>
      <dgm:spPr/>
      <dgm:t>
        <a:bodyPr/>
        <a:lstStyle/>
        <a:p>
          <a:pPr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>
              <a:solidFill>
                <a:srgbClr val="0000CC"/>
              </a:solidFill>
            </a:rPr>
            <a:t>নিষ্ক্রিয়</a:t>
          </a:r>
          <a:r>
            <a:rPr lang="en-US" dirty="0" smtClean="0">
              <a:solidFill>
                <a:srgbClr val="0000CC"/>
              </a:solidFill>
            </a:rPr>
            <a:t> </a:t>
          </a:r>
          <a:r>
            <a:rPr lang="en-US" dirty="0" err="1" smtClean="0">
              <a:solidFill>
                <a:srgbClr val="0000CC"/>
              </a:solidFill>
            </a:rPr>
            <a:t>মৌল</a:t>
          </a:r>
          <a:r>
            <a:rPr lang="en-US" dirty="0" smtClean="0">
              <a:solidFill>
                <a:srgbClr val="0000CC"/>
              </a:solidFill>
            </a:rPr>
            <a:t> </a:t>
          </a:r>
          <a:r>
            <a:rPr lang="en-US" dirty="0" err="1" smtClean="0">
              <a:solidFill>
                <a:srgbClr val="0000CC"/>
              </a:solidFill>
            </a:rPr>
            <a:t>সমূহের</a:t>
          </a:r>
          <a:r>
            <a:rPr lang="en-US" dirty="0" smtClean="0">
              <a:solidFill>
                <a:srgbClr val="0000CC"/>
              </a:solidFill>
            </a:rPr>
            <a:t> </a:t>
          </a:r>
          <a:r>
            <a:rPr lang="en-US" dirty="0" err="1" smtClean="0">
              <a:solidFill>
                <a:srgbClr val="0000CC"/>
              </a:solidFill>
            </a:rPr>
            <a:t>ইলেকট্রন</a:t>
          </a:r>
          <a:r>
            <a:rPr lang="en-US" dirty="0" smtClean="0">
              <a:solidFill>
                <a:srgbClr val="0000CC"/>
              </a:solidFill>
            </a:rPr>
            <a:t> </a:t>
          </a:r>
          <a:r>
            <a:rPr lang="en-US" dirty="0" err="1" smtClean="0">
              <a:solidFill>
                <a:srgbClr val="0000CC"/>
              </a:solidFill>
            </a:rPr>
            <a:t>বিন্যাস</a:t>
          </a:r>
          <a:r>
            <a:rPr lang="en-US" dirty="0" smtClean="0">
              <a:solidFill>
                <a:srgbClr val="0000CC"/>
              </a:solidFill>
            </a:rPr>
            <a:t> </a:t>
          </a:r>
          <a:r>
            <a:rPr lang="en-US" dirty="0" err="1" smtClean="0">
              <a:solidFill>
                <a:srgbClr val="0000CC"/>
              </a:solidFill>
            </a:rPr>
            <a:t>করা</a:t>
          </a:r>
          <a:endParaRPr lang="en-US" dirty="0">
            <a:solidFill>
              <a:srgbClr val="0000CC"/>
            </a:solidFill>
          </a:endParaRPr>
        </a:p>
      </dgm:t>
    </dgm:pt>
    <dgm:pt modelId="{0A01D7D9-26F5-49CF-AA85-7379ED43AD97}" type="parTrans" cxnId="{7A652AF0-36D9-4B82-B1F0-4E6AE1758196}">
      <dgm:prSet/>
      <dgm:spPr/>
      <dgm:t>
        <a:bodyPr/>
        <a:lstStyle/>
        <a:p>
          <a:endParaRPr lang="en-US"/>
        </a:p>
      </dgm:t>
    </dgm:pt>
    <dgm:pt modelId="{AC703F62-C95A-412E-9545-C31EDD7F08BF}" type="sibTrans" cxnId="{7A652AF0-36D9-4B82-B1F0-4E6AE1758196}">
      <dgm:prSet/>
      <dgm:spPr/>
      <dgm:t>
        <a:bodyPr/>
        <a:lstStyle/>
        <a:p>
          <a:endParaRPr lang="en-US"/>
        </a:p>
      </dgm:t>
    </dgm:pt>
    <dgm:pt modelId="{36622F97-417E-4F09-858C-FDF12D70A50A}" type="pres">
      <dgm:prSet presAssocID="{A56B80B0-BACC-4BF6-98EF-F61E65D985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DEC763-515A-4BA2-BA77-0729E567161A}" type="pres">
      <dgm:prSet presAssocID="{21CE8C0A-E16B-4EB4-B171-51B0F2F80EE8}" presName="node" presStyleLbl="node1" presStyleIdx="0" presStyleCnt="1" custAng="0" custScaleX="122059" custRadScaleRad="97636" custRadScaleInc="-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652AF0-36D9-4B82-B1F0-4E6AE1758196}" srcId="{A56B80B0-BACC-4BF6-98EF-F61E65D9851D}" destId="{21CE8C0A-E16B-4EB4-B171-51B0F2F80EE8}" srcOrd="0" destOrd="0" parTransId="{0A01D7D9-26F5-49CF-AA85-7379ED43AD97}" sibTransId="{AC703F62-C95A-412E-9545-C31EDD7F08BF}"/>
    <dgm:cxn modelId="{366B6B63-B8E7-41DB-A995-5E3313AB309A}" type="presOf" srcId="{A56B80B0-BACC-4BF6-98EF-F61E65D9851D}" destId="{36622F97-417E-4F09-858C-FDF12D70A50A}" srcOrd="0" destOrd="0" presId="urn:microsoft.com/office/officeart/2005/8/layout/cycle2"/>
    <dgm:cxn modelId="{3EE86583-CBC6-4855-A6BB-C74E98C9E702}" type="presOf" srcId="{21CE8C0A-E16B-4EB4-B171-51B0F2F80EE8}" destId="{52DEC763-515A-4BA2-BA77-0729E567161A}" srcOrd="0" destOrd="0" presId="urn:microsoft.com/office/officeart/2005/8/layout/cycle2"/>
    <dgm:cxn modelId="{B77B9ECC-CFD4-48B0-B026-D08A571E42E7}" type="presParOf" srcId="{36622F97-417E-4F09-858C-FDF12D70A50A}" destId="{52DEC763-515A-4BA2-BA77-0729E567161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EC763-515A-4BA2-BA77-0729E567161A}">
      <dsp:nvSpPr>
        <dsp:cNvPr id="0" name=""/>
        <dsp:cNvSpPr/>
      </dsp:nvSpPr>
      <dsp:spPr>
        <a:xfrm>
          <a:off x="1098764" y="2216"/>
          <a:ext cx="3826697" cy="31351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>
              <a:solidFill>
                <a:srgbClr val="0000CC"/>
              </a:solidFill>
            </a:rPr>
            <a:t>নিষ্ক্রিয়</a:t>
          </a:r>
          <a:r>
            <a:rPr lang="en-US" sz="3400" kern="1200" dirty="0" smtClean="0">
              <a:solidFill>
                <a:srgbClr val="0000CC"/>
              </a:solidFill>
            </a:rPr>
            <a:t> </a:t>
          </a:r>
          <a:r>
            <a:rPr lang="en-US" sz="3400" kern="1200" dirty="0" err="1" smtClean="0">
              <a:solidFill>
                <a:srgbClr val="0000CC"/>
              </a:solidFill>
            </a:rPr>
            <a:t>মৌল</a:t>
          </a:r>
          <a:r>
            <a:rPr lang="en-US" sz="3400" kern="1200" dirty="0" smtClean="0">
              <a:solidFill>
                <a:srgbClr val="0000CC"/>
              </a:solidFill>
            </a:rPr>
            <a:t> </a:t>
          </a:r>
          <a:r>
            <a:rPr lang="en-US" sz="3400" kern="1200" dirty="0" err="1" smtClean="0">
              <a:solidFill>
                <a:srgbClr val="0000CC"/>
              </a:solidFill>
            </a:rPr>
            <a:t>সমূহের</a:t>
          </a:r>
          <a:r>
            <a:rPr lang="en-US" sz="3400" kern="1200" dirty="0" smtClean="0">
              <a:solidFill>
                <a:srgbClr val="0000CC"/>
              </a:solidFill>
            </a:rPr>
            <a:t> </a:t>
          </a:r>
          <a:r>
            <a:rPr lang="en-US" sz="3400" kern="1200" dirty="0" err="1" smtClean="0">
              <a:solidFill>
                <a:srgbClr val="0000CC"/>
              </a:solidFill>
            </a:rPr>
            <a:t>ইলেকট্রন</a:t>
          </a:r>
          <a:r>
            <a:rPr lang="en-US" sz="3400" kern="1200" dirty="0" smtClean="0">
              <a:solidFill>
                <a:srgbClr val="0000CC"/>
              </a:solidFill>
            </a:rPr>
            <a:t> </a:t>
          </a:r>
          <a:r>
            <a:rPr lang="en-US" sz="3400" kern="1200" dirty="0" err="1" smtClean="0">
              <a:solidFill>
                <a:srgbClr val="0000CC"/>
              </a:solidFill>
            </a:rPr>
            <a:t>বিন্যাস</a:t>
          </a:r>
          <a:r>
            <a:rPr lang="en-US" sz="3400" kern="1200" dirty="0" smtClean="0">
              <a:solidFill>
                <a:srgbClr val="0000CC"/>
              </a:solidFill>
            </a:rPr>
            <a:t> </a:t>
          </a:r>
          <a:r>
            <a:rPr lang="en-US" sz="3400" kern="1200" dirty="0" err="1" smtClean="0">
              <a:solidFill>
                <a:srgbClr val="0000CC"/>
              </a:solidFill>
            </a:rPr>
            <a:t>করা</a:t>
          </a:r>
          <a:endParaRPr lang="en-US" sz="3400" kern="1200" dirty="0">
            <a:solidFill>
              <a:srgbClr val="0000CC"/>
            </a:solidFill>
          </a:endParaRPr>
        </a:p>
      </dsp:txBody>
      <dsp:txXfrm>
        <a:off x="1659171" y="461344"/>
        <a:ext cx="2705883" cy="2216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4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2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4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5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0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0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3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4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7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5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6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3C042-BFD9-434C-BA0E-BB87EA469F0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40975-A991-404F-BB98-86E44E7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5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239620" y="519534"/>
            <a:ext cx="10631814" cy="5988996"/>
            <a:chOff x="1113496" y="488002"/>
            <a:chExt cx="10631814" cy="5988996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496" y="2207171"/>
              <a:ext cx="10631814" cy="4269827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3311758" y="488002"/>
              <a:ext cx="537504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WELCOME</a:t>
              </a:r>
              <a:endPara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978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1"/>
    </mc:Choice>
    <mc:Fallback xmlns="">
      <p:transition spd="slow" advTm="26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1641" y="977463"/>
            <a:ext cx="4177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মূল্যায়ন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88221" y="2163709"/>
            <a:ext cx="36156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পদার্থ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61641" y="2853558"/>
            <a:ext cx="5123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Mg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7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64372"/>
            <a:ext cx="12192000" cy="123522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67049" y="898635"/>
            <a:ext cx="5738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27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83324" y="567560"/>
            <a:ext cx="11098926" cy="4975962"/>
            <a:chOff x="1749286" y="861391"/>
            <a:chExt cx="5923721" cy="4625009"/>
          </a:xfrm>
        </p:grpSpPr>
        <p:sp>
          <p:nvSpPr>
            <p:cNvPr id="2" name="Rounded Rectangle 1"/>
            <p:cNvSpPr/>
            <p:nvPr/>
          </p:nvSpPr>
          <p:spPr>
            <a:xfrm>
              <a:off x="1749286" y="2120348"/>
              <a:ext cx="5923721" cy="336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রেখা</a:t>
              </a:r>
              <a:r>
                <a:rPr lang="en-US" sz="36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36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আকতার</a:t>
              </a:r>
              <a:endParaRPr lang="en-US" sz="36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/>
              <a:r>
                <a:rPr lang="en-US" sz="36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সহকারি </a:t>
              </a:r>
              <a:r>
                <a:rPr lang="en-US" sz="36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শিক্ষক</a:t>
              </a:r>
              <a:r>
                <a:rPr lang="en-US" sz="36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</a:p>
            <a:p>
              <a:pPr algn="ctr"/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দিগর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পান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খালি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দারুল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উলুম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মহিলা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দাখিল</a:t>
              </a:r>
              <a:r>
                <a:rPr lang="en-US" sz="2400" b="1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2400" b="1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মাদ্রাসা</a:t>
              </a:r>
              <a:endParaRPr lang="en-US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" name="Flowchart: Alternate Process 2"/>
            <p:cNvSpPr/>
            <p:nvPr/>
          </p:nvSpPr>
          <p:spPr>
            <a:xfrm>
              <a:off x="1842050" y="861391"/>
              <a:ext cx="5830957" cy="834887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শিক্ষক</a:t>
              </a:r>
              <a:r>
                <a:rPr lang="en-US" sz="4400" dirty="0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 </a:t>
              </a:r>
              <a:r>
                <a:rPr lang="en-US" sz="4400" dirty="0" err="1" smtClean="0">
                  <a:ln>
                    <a:solidFill>
                      <a:schemeClr val="accent1">
                        <a:lumMod val="75000"/>
                      </a:schemeClr>
                    </a:solidFill>
                  </a:ln>
                  <a:solidFill>
                    <a:schemeClr val="tx2">
                      <a:lumMod val="50000"/>
                    </a:schemeClr>
                  </a:solidFill>
                </a:rPr>
                <a:t>পরিচিতি</a:t>
              </a:r>
              <a:endParaRPr lang="en-US" sz="4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703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/>
          <p:cNvSpPr/>
          <p:nvPr/>
        </p:nvSpPr>
        <p:spPr>
          <a:xfrm>
            <a:off x="2384531" y="1560785"/>
            <a:ext cx="512380" cy="14188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252248"/>
            <a:ext cx="10357944" cy="5912860"/>
            <a:chOff x="630621" y="362607"/>
            <a:chExt cx="10357944" cy="5912860"/>
          </a:xfrm>
        </p:grpSpPr>
        <p:sp>
          <p:nvSpPr>
            <p:cNvPr id="6" name="Rounded Rectangle 5"/>
            <p:cNvSpPr/>
            <p:nvPr/>
          </p:nvSpPr>
          <p:spPr>
            <a:xfrm>
              <a:off x="630621" y="362607"/>
              <a:ext cx="4650827" cy="8355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 smtClean="0">
                  <a:solidFill>
                    <a:srgbClr val="7030A0"/>
                  </a:solidFill>
                </a:rPr>
                <a:t>পাঠ</a:t>
              </a:r>
              <a:r>
                <a:rPr lang="en-US" sz="3200" b="1" dirty="0" smtClean="0">
                  <a:solidFill>
                    <a:srgbClr val="7030A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7030A0"/>
                  </a:solidFill>
                </a:rPr>
                <a:t>পরিচিতি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30621" y="3137337"/>
              <a:ext cx="5108027" cy="31058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 smtClean="0">
                  <a:solidFill>
                    <a:srgbClr val="7030A0"/>
                  </a:solidFill>
                </a:rPr>
                <a:t>বিষয়ঃবিজ্ঞান</a:t>
              </a:r>
              <a:endParaRPr lang="en-US" sz="3200" b="1" dirty="0" smtClean="0">
                <a:solidFill>
                  <a:srgbClr val="7030A0"/>
                </a:solidFill>
              </a:endParaRPr>
            </a:p>
            <a:p>
              <a:pPr algn="ctr"/>
              <a:r>
                <a:rPr lang="en-US" sz="3200" b="1" dirty="0" smtClean="0">
                  <a:solidFill>
                    <a:srgbClr val="7030A0"/>
                  </a:solidFill>
                </a:rPr>
                <a:t>শ্রেণিঃ৮ম</a:t>
              </a:r>
            </a:p>
            <a:p>
              <a:pPr algn="ctr"/>
              <a:r>
                <a:rPr lang="en-US" sz="3200" b="1" dirty="0" smtClean="0">
                  <a:solidFill>
                    <a:srgbClr val="7030A0"/>
                  </a:solidFill>
                </a:rPr>
                <a:t>সময়ঃ৪০ </a:t>
              </a:r>
              <a:r>
                <a:rPr lang="en-US" sz="3200" b="1" dirty="0" err="1" smtClean="0">
                  <a:solidFill>
                    <a:srgbClr val="7030A0"/>
                  </a:solidFill>
                </a:rPr>
                <a:t>মিনিট</a:t>
              </a:r>
              <a:endParaRPr lang="en-US" sz="3200" b="1" dirty="0" smtClean="0">
                <a:solidFill>
                  <a:srgbClr val="7030A0"/>
                </a:solidFill>
              </a:endParaRPr>
            </a:p>
            <a:p>
              <a:pPr algn="ctr"/>
              <a:r>
                <a:rPr lang="en-US" sz="3200" b="1" dirty="0" err="1" smtClean="0">
                  <a:solidFill>
                    <a:srgbClr val="7030A0"/>
                  </a:solidFill>
                </a:rPr>
                <a:t>পাঠঃপর্যায়</a:t>
              </a:r>
              <a:r>
                <a:rPr lang="en-US" sz="3200" b="1" dirty="0" smtClean="0">
                  <a:solidFill>
                    <a:srgbClr val="7030A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7030A0"/>
                  </a:solidFill>
                </a:rPr>
                <a:t>সারণি</a:t>
              </a:r>
              <a:endParaRPr lang="en-US" sz="3200" b="1" dirty="0">
                <a:solidFill>
                  <a:srgbClr val="7030A0"/>
                </a:solidFill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7738" y="362607"/>
              <a:ext cx="4650827" cy="59128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731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72966" y="515007"/>
            <a:ext cx="11719034" cy="4593100"/>
            <a:chOff x="-551792" y="562303"/>
            <a:chExt cx="11719034" cy="4593100"/>
          </a:xfrm>
        </p:grpSpPr>
        <p:sp>
          <p:nvSpPr>
            <p:cNvPr id="2" name="Snip Single Corner Rectangle 1"/>
            <p:cNvSpPr/>
            <p:nvPr/>
          </p:nvSpPr>
          <p:spPr>
            <a:xfrm>
              <a:off x="-394137" y="562303"/>
              <a:ext cx="8130438" cy="927652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n>
                    <a:solidFill>
                      <a:srgbClr val="92D050"/>
                    </a:solidFill>
                  </a:ln>
                </a:rPr>
                <a:t>শিখনফল</a:t>
              </a:r>
              <a:endParaRPr lang="en-US" sz="3200" dirty="0">
                <a:ln>
                  <a:solidFill>
                    <a:srgbClr val="92D050"/>
                  </a:solidFill>
                </a:ln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-551792" y="2293081"/>
              <a:ext cx="1171903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১।পর্যায়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সারণি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সম্পর্কে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জানতে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পারবে</a:t>
              </a:r>
              <a:endParaRPr lang="en-US" sz="5400" dirty="0" smtClean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২।গ্রুপ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এবং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পর্যায়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বুঝতে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পারবে</a:t>
              </a:r>
              <a:endParaRPr lang="en-US" sz="5400" dirty="0" smtClean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৩।ইলেকট্রন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বিন্যাস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সম্পর্কে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ধারণা</a:t>
              </a:r>
              <a:r>
                <a:rPr lang="en-US" sz="5400" dirty="0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n>
                    <a:solidFill>
                      <a:srgbClr val="92D050"/>
                    </a:solidFill>
                  </a:ln>
                  <a:solidFill>
                    <a:srgbClr val="92D05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পাবে</a:t>
              </a:r>
              <a:endParaRPr lang="en-US" sz="5400" dirty="0" smtClean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endParaRPr lang="en-US" dirty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344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"/>
                <a:lumOff val="9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37745" y="361044"/>
            <a:ext cx="9065172" cy="6002135"/>
            <a:chOff x="1563414" y="707886"/>
            <a:chExt cx="9065172" cy="600213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3414" y="707886"/>
              <a:ext cx="9065172" cy="6002135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1563414" y="707886"/>
              <a:ext cx="9065172" cy="707886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পর্যায়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সারণি</a:t>
              </a:r>
              <a:endParaRPr lang="en-US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285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52" y="283780"/>
            <a:ext cx="7157545" cy="6621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পাঠ</a:t>
            </a:r>
            <a:r>
              <a:rPr lang="en-US" sz="3200" dirty="0" smtClean="0"/>
              <a:t> </a:t>
            </a:r>
            <a:r>
              <a:rPr lang="en-US" sz="3200" dirty="0" err="1" smtClean="0"/>
              <a:t>উপস্থাপন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576552" y="1481958"/>
            <a:ext cx="104367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সারনিতে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১৮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৭টি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রয়েছে.১১৮টি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পদার্থ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রয়েছ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তম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গ্রুপকে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নিষ্ক্রিয়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মৌল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প্রত্যেক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মৌলের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অষ্টক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তাদেরকে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নিষ্ক্রিয়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মৌল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সারণির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ভিত্তি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জানার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s ,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p,d,f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ধারণা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প্রয়োজন।যেমন-s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সর্বোচ্চ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২টি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থাকতে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পারে।এইভাবে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৬,১০,১৪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থাকতে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_-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সোডিয়ামের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২,৮,১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66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586" y="297412"/>
            <a:ext cx="6164318" cy="55453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412125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সোডিয়াম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ক্লোরিনের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47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82814" y="488731"/>
            <a:ext cx="748861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 err="1" smtClean="0"/>
              <a:t>একক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/>
          </a:p>
        </p:txBody>
      </p:sp>
      <p:sp>
        <p:nvSpPr>
          <p:cNvPr id="4" name="Flowchart: Connector 3"/>
          <p:cNvSpPr/>
          <p:nvPr/>
        </p:nvSpPr>
        <p:spPr>
          <a:xfrm>
            <a:off x="3657600" y="1497724"/>
            <a:ext cx="4256689" cy="364183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</a:rPr>
              <a:t>O</a:t>
            </a:r>
            <a:r>
              <a:rPr lang="en-US" sz="3200" dirty="0" smtClean="0"/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ইলেকট্রন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বিন্যাস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নিয়ে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আসা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57578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72455" y="1040525"/>
            <a:ext cx="3894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</a:rPr>
              <a:t>দলীয়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কাজ</a:t>
            </a:r>
            <a:endParaRPr lang="en-US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81136726"/>
              </p:ext>
            </p:extLst>
          </p:nvPr>
        </p:nvGraphicFramePr>
        <p:xfrm>
          <a:off x="2695904" y="2222938"/>
          <a:ext cx="5612525" cy="313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511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163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26</cp:revision>
  <dcterms:created xsi:type="dcterms:W3CDTF">2025-12-18T04:33:34Z</dcterms:created>
  <dcterms:modified xsi:type="dcterms:W3CDTF">2025-12-22T04:41:30Z</dcterms:modified>
</cp:coreProperties>
</file>