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70" r:id="rId2"/>
    <p:sldId id="281" r:id="rId3"/>
    <p:sldId id="282" r:id="rId4"/>
    <p:sldId id="269" r:id="rId5"/>
    <p:sldId id="257" r:id="rId6"/>
    <p:sldId id="304" r:id="rId7"/>
    <p:sldId id="316" r:id="rId8"/>
    <p:sldId id="280" r:id="rId9"/>
    <p:sldId id="317" r:id="rId10"/>
    <p:sldId id="318" r:id="rId11"/>
    <p:sldId id="319" r:id="rId12"/>
    <p:sldId id="278" r:id="rId13"/>
    <p:sldId id="291" r:id="rId14"/>
    <p:sldId id="27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nEqlPLEM5c/YX/OaIPVujw==" hashData="xZmGYH3F91itJpAk4c9Ph6Ir7xap6wRA5e6+QvCpsJUXSLU0FOPHdf6GCxR6EuwI4iD+oOE/P5bLzjmNwRyX4A=="/>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jib Bakchi" initials="RB" lastIdx="1" clrIdx="0">
    <p:extLst>
      <p:ext uri="{19B8F6BF-5375-455C-9EA6-DF929625EA0E}">
        <p15:presenceInfo xmlns:p15="http://schemas.microsoft.com/office/powerpoint/2012/main" userId="09f320e0ab20b6c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E83BB"/>
    <a:srgbClr val="8368A7"/>
    <a:srgbClr val="8BAA4F"/>
    <a:srgbClr val="146278"/>
    <a:srgbClr val="E18D56"/>
    <a:srgbClr val="4C7EB5"/>
    <a:srgbClr val="D98752"/>
    <a:srgbClr val="E5782E"/>
    <a:srgbClr val="896CAD"/>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p:scale>
          <a:sx n="60" d="100"/>
          <a:sy n="60" d="100"/>
        </p:scale>
        <p:origin x="576"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D80C1-1F42-79E6-D3B1-C9E6EFBB42C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ADCA63-2E5C-DBF3-1682-A4C844F9FE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305B4BC-8900-30A8-5C26-D72379309F64}"/>
              </a:ext>
            </a:extLst>
          </p:cNvPr>
          <p:cNvSpPr>
            <a:spLocks noGrp="1"/>
          </p:cNvSpPr>
          <p:nvPr>
            <p:ph type="dt" sz="half" idx="10"/>
          </p:nvPr>
        </p:nvSpPr>
        <p:spPr/>
        <p:txBody>
          <a:bodyPr/>
          <a:lstStyle/>
          <a:p>
            <a:fld id="{85858DC1-D27D-4B8D-9708-CF50AFDBBB77}" type="datetimeFigureOut">
              <a:rPr lang="en-US" smtClean="0"/>
              <a:t>26-Dec-25</a:t>
            </a:fld>
            <a:endParaRPr lang="en-US"/>
          </a:p>
        </p:txBody>
      </p:sp>
      <p:sp>
        <p:nvSpPr>
          <p:cNvPr id="5" name="Footer Placeholder 4">
            <a:extLst>
              <a:ext uri="{FF2B5EF4-FFF2-40B4-BE49-F238E27FC236}">
                <a16:creationId xmlns:a16="http://schemas.microsoft.com/office/drawing/2014/main" id="{D9A6387E-A6B0-CD76-BDC5-7D318B00F8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8EC907-3A83-6EC2-EDA4-B9D0F40F6532}"/>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3171308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FF1B6-40EA-4002-25B3-15FD54C8FE5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D100BC-CB1A-0469-56D5-85F92E682E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32E712-395C-5E0A-E99E-77B4D2BE7320}"/>
              </a:ext>
            </a:extLst>
          </p:cNvPr>
          <p:cNvSpPr>
            <a:spLocks noGrp="1"/>
          </p:cNvSpPr>
          <p:nvPr>
            <p:ph type="dt" sz="half" idx="10"/>
          </p:nvPr>
        </p:nvSpPr>
        <p:spPr/>
        <p:txBody>
          <a:bodyPr/>
          <a:lstStyle/>
          <a:p>
            <a:fld id="{85858DC1-D27D-4B8D-9708-CF50AFDBBB77}" type="datetimeFigureOut">
              <a:rPr lang="en-US" smtClean="0"/>
              <a:t>26-Dec-25</a:t>
            </a:fld>
            <a:endParaRPr lang="en-US"/>
          </a:p>
        </p:txBody>
      </p:sp>
      <p:sp>
        <p:nvSpPr>
          <p:cNvPr id="5" name="Footer Placeholder 4">
            <a:extLst>
              <a:ext uri="{FF2B5EF4-FFF2-40B4-BE49-F238E27FC236}">
                <a16:creationId xmlns:a16="http://schemas.microsoft.com/office/drawing/2014/main" id="{9B54CE1B-642D-B76B-40DA-41969B1539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9C96D4-A092-B053-3586-95AB820DBDE1}"/>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1278245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533F8F-C61E-580B-AA7D-344741E63FA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2F49BB2-23BD-2179-303A-9062B925AA4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0887E2-8CD5-6742-477E-A079A3113B06}"/>
              </a:ext>
            </a:extLst>
          </p:cNvPr>
          <p:cNvSpPr>
            <a:spLocks noGrp="1"/>
          </p:cNvSpPr>
          <p:nvPr>
            <p:ph type="dt" sz="half" idx="10"/>
          </p:nvPr>
        </p:nvSpPr>
        <p:spPr/>
        <p:txBody>
          <a:bodyPr/>
          <a:lstStyle/>
          <a:p>
            <a:fld id="{85858DC1-D27D-4B8D-9708-CF50AFDBBB77}" type="datetimeFigureOut">
              <a:rPr lang="en-US" smtClean="0"/>
              <a:t>26-Dec-25</a:t>
            </a:fld>
            <a:endParaRPr lang="en-US"/>
          </a:p>
        </p:txBody>
      </p:sp>
      <p:sp>
        <p:nvSpPr>
          <p:cNvPr id="5" name="Footer Placeholder 4">
            <a:extLst>
              <a:ext uri="{FF2B5EF4-FFF2-40B4-BE49-F238E27FC236}">
                <a16:creationId xmlns:a16="http://schemas.microsoft.com/office/drawing/2014/main" id="{8974FD1D-5174-5339-902C-1CE66D3AA5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443503-445C-F0F6-ACA4-04BEFCE3C465}"/>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3083057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EA16A-FF65-B99E-3B13-C968A612F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087A11-9E57-3DC5-F2D2-FEB1E19D85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E9F01B-77C5-B29B-0F0D-3DAE2E56DEB6}"/>
              </a:ext>
            </a:extLst>
          </p:cNvPr>
          <p:cNvSpPr>
            <a:spLocks noGrp="1"/>
          </p:cNvSpPr>
          <p:nvPr>
            <p:ph type="dt" sz="half" idx="10"/>
          </p:nvPr>
        </p:nvSpPr>
        <p:spPr/>
        <p:txBody>
          <a:bodyPr/>
          <a:lstStyle/>
          <a:p>
            <a:fld id="{85858DC1-D27D-4B8D-9708-CF50AFDBBB77}" type="datetimeFigureOut">
              <a:rPr lang="en-US" smtClean="0"/>
              <a:t>26-Dec-25</a:t>
            </a:fld>
            <a:endParaRPr lang="en-US"/>
          </a:p>
        </p:txBody>
      </p:sp>
      <p:sp>
        <p:nvSpPr>
          <p:cNvPr id="5" name="Footer Placeholder 4">
            <a:extLst>
              <a:ext uri="{FF2B5EF4-FFF2-40B4-BE49-F238E27FC236}">
                <a16:creationId xmlns:a16="http://schemas.microsoft.com/office/drawing/2014/main" id="{F864AA2A-8135-C9C2-37F1-40D16080D6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B4C31C-C87D-F527-37FD-B1B30C501F80}"/>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171692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E10E4-E3BA-DC0A-21A2-2CE7303516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1BCAD8-DAE2-D229-1765-5F2868D097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1123B1-093C-0134-64C9-00D4DB6E4F76}"/>
              </a:ext>
            </a:extLst>
          </p:cNvPr>
          <p:cNvSpPr>
            <a:spLocks noGrp="1"/>
          </p:cNvSpPr>
          <p:nvPr>
            <p:ph type="dt" sz="half" idx="10"/>
          </p:nvPr>
        </p:nvSpPr>
        <p:spPr/>
        <p:txBody>
          <a:bodyPr/>
          <a:lstStyle/>
          <a:p>
            <a:fld id="{85858DC1-D27D-4B8D-9708-CF50AFDBBB77}" type="datetimeFigureOut">
              <a:rPr lang="en-US" smtClean="0"/>
              <a:t>26-Dec-25</a:t>
            </a:fld>
            <a:endParaRPr lang="en-US"/>
          </a:p>
        </p:txBody>
      </p:sp>
      <p:sp>
        <p:nvSpPr>
          <p:cNvPr id="5" name="Footer Placeholder 4">
            <a:extLst>
              <a:ext uri="{FF2B5EF4-FFF2-40B4-BE49-F238E27FC236}">
                <a16:creationId xmlns:a16="http://schemas.microsoft.com/office/drawing/2014/main" id="{1F97FCD7-1BFD-68A3-3BA2-06419E5B1D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10ECEB-4E72-FB85-B97B-B10A0D267AB2}"/>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2227937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EA870-F71C-D5D8-7C44-4224EE59B1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5D45BE-B60A-CB40-FB3C-D5D147DC93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D6A72D-FE18-F31A-80D5-F3D76DB1525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12C4E7F-82F8-579B-23A4-852927261971}"/>
              </a:ext>
            </a:extLst>
          </p:cNvPr>
          <p:cNvSpPr>
            <a:spLocks noGrp="1"/>
          </p:cNvSpPr>
          <p:nvPr>
            <p:ph type="dt" sz="half" idx="10"/>
          </p:nvPr>
        </p:nvSpPr>
        <p:spPr/>
        <p:txBody>
          <a:bodyPr/>
          <a:lstStyle/>
          <a:p>
            <a:fld id="{85858DC1-D27D-4B8D-9708-CF50AFDBBB77}" type="datetimeFigureOut">
              <a:rPr lang="en-US" smtClean="0"/>
              <a:t>26-Dec-25</a:t>
            </a:fld>
            <a:endParaRPr lang="en-US"/>
          </a:p>
        </p:txBody>
      </p:sp>
      <p:sp>
        <p:nvSpPr>
          <p:cNvPr id="6" name="Footer Placeholder 5">
            <a:extLst>
              <a:ext uri="{FF2B5EF4-FFF2-40B4-BE49-F238E27FC236}">
                <a16:creationId xmlns:a16="http://schemas.microsoft.com/office/drawing/2014/main" id="{6E9D1185-6464-51C0-9A72-B0008D975B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83ED0D-9E58-C1AF-367B-528DE682C832}"/>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1929736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87997-88C6-4C0B-FD80-B947CB8A773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29BDDD-DA6F-530B-F7C6-627C39BCDF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40C5A36-DF67-B61A-C33F-1A8DDC6657C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C550B8-FA10-C4EF-6C0F-3281C1321D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5E0B52-5258-883E-0DD5-D44560FC6A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ABAD227-913E-6BFA-A70E-F6774CF6ADA1}"/>
              </a:ext>
            </a:extLst>
          </p:cNvPr>
          <p:cNvSpPr>
            <a:spLocks noGrp="1"/>
          </p:cNvSpPr>
          <p:nvPr>
            <p:ph type="dt" sz="half" idx="10"/>
          </p:nvPr>
        </p:nvSpPr>
        <p:spPr/>
        <p:txBody>
          <a:bodyPr/>
          <a:lstStyle/>
          <a:p>
            <a:fld id="{85858DC1-D27D-4B8D-9708-CF50AFDBBB77}" type="datetimeFigureOut">
              <a:rPr lang="en-US" smtClean="0"/>
              <a:t>26-Dec-25</a:t>
            </a:fld>
            <a:endParaRPr lang="en-US"/>
          </a:p>
        </p:txBody>
      </p:sp>
      <p:sp>
        <p:nvSpPr>
          <p:cNvPr id="8" name="Footer Placeholder 7">
            <a:extLst>
              <a:ext uri="{FF2B5EF4-FFF2-40B4-BE49-F238E27FC236}">
                <a16:creationId xmlns:a16="http://schemas.microsoft.com/office/drawing/2014/main" id="{C6CDB791-8C84-D341-B84D-3F9C18206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2E1DA9-8599-3341-EE59-02E856EDC390}"/>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3895861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63B50-C78F-BBF6-2185-603CF09F43A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5595FA8-99AE-46DA-C598-7EEDDDE8A305}"/>
              </a:ext>
            </a:extLst>
          </p:cNvPr>
          <p:cNvSpPr>
            <a:spLocks noGrp="1"/>
          </p:cNvSpPr>
          <p:nvPr>
            <p:ph type="dt" sz="half" idx="10"/>
          </p:nvPr>
        </p:nvSpPr>
        <p:spPr/>
        <p:txBody>
          <a:bodyPr/>
          <a:lstStyle/>
          <a:p>
            <a:fld id="{85858DC1-D27D-4B8D-9708-CF50AFDBBB77}" type="datetimeFigureOut">
              <a:rPr lang="en-US" smtClean="0"/>
              <a:t>26-Dec-25</a:t>
            </a:fld>
            <a:endParaRPr lang="en-US"/>
          </a:p>
        </p:txBody>
      </p:sp>
      <p:sp>
        <p:nvSpPr>
          <p:cNvPr id="4" name="Footer Placeholder 3">
            <a:extLst>
              <a:ext uri="{FF2B5EF4-FFF2-40B4-BE49-F238E27FC236}">
                <a16:creationId xmlns:a16="http://schemas.microsoft.com/office/drawing/2014/main" id="{1C998901-A1B6-89C7-A525-661D679AF6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C26B69E-4D87-4D29-E15D-07AB49E48F87}"/>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1130256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789C68-0B1D-7007-BD97-67621E80C2D2}"/>
              </a:ext>
            </a:extLst>
          </p:cNvPr>
          <p:cNvSpPr>
            <a:spLocks noGrp="1"/>
          </p:cNvSpPr>
          <p:nvPr>
            <p:ph type="dt" sz="half" idx="10"/>
          </p:nvPr>
        </p:nvSpPr>
        <p:spPr/>
        <p:txBody>
          <a:bodyPr/>
          <a:lstStyle/>
          <a:p>
            <a:fld id="{85858DC1-D27D-4B8D-9708-CF50AFDBBB77}" type="datetimeFigureOut">
              <a:rPr lang="en-US" smtClean="0"/>
              <a:t>26-Dec-25</a:t>
            </a:fld>
            <a:endParaRPr lang="en-US"/>
          </a:p>
        </p:txBody>
      </p:sp>
      <p:sp>
        <p:nvSpPr>
          <p:cNvPr id="3" name="Footer Placeholder 2">
            <a:extLst>
              <a:ext uri="{FF2B5EF4-FFF2-40B4-BE49-F238E27FC236}">
                <a16:creationId xmlns:a16="http://schemas.microsoft.com/office/drawing/2014/main" id="{EE73A0E7-72D9-2340-3B80-C797D9F0654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AC7513C-1E55-1387-7C86-F8A59C78A61B}"/>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3569687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E0697-EDDF-DCD1-CE64-2B740274DD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60D7E80-6608-A72C-F506-E10180A37F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E6BAB38-1F40-2733-AA2D-AE1CA7E8BF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70431D-A30E-032E-2D33-19CC0CE97B2D}"/>
              </a:ext>
            </a:extLst>
          </p:cNvPr>
          <p:cNvSpPr>
            <a:spLocks noGrp="1"/>
          </p:cNvSpPr>
          <p:nvPr>
            <p:ph type="dt" sz="half" idx="10"/>
          </p:nvPr>
        </p:nvSpPr>
        <p:spPr/>
        <p:txBody>
          <a:bodyPr/>
          <a:lstStyle/>
          <a:p>
            <a:fld id="{85858DC1-D27D-4B8D-9708-CF50AFDBBB77}" type="datetimeFigureOut">
              <a:rPr lang="en-US" smtClean="0"/>
              <a:t>26-Dec-25</a:t>
            </a:fld>
            <a:endParaRPr lang="en-US"/>
          </a:p>
        </p:txBody>
      </p:sp>
      <p:sp>
        <p:nvSpPr>
          <p:cNvPr id="6" name="Footer Placeholder 5">
            <a:extLst>
              <a:ext uri="{FF2B5EF4-FFF2-40B4-BE49-F238E27FC236}">
                <a16:creationId xmlns:a16="http://schemas.microsoft.com/office/drawing/2014/main" id="{19083BB1-5695-920A-EC85-78C20FCC7A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C2A81B-EDDB-FF35-C252-0899EF7819E3}"/>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1108855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79A80-C1CD-870C-F41D-C10F3C7C93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C94FE47-9C70-47C3-F372-2F8D57F42C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1715E56-7A38-6CCA-52D3-97615AF9E8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659392-C01C-AF47-8B33-C6BC05279495}"/>
              </a:ext>
            </a:extLst>
          </p:cNvPr>
          <p:cNvSpPr>
            <a:spLocks noGrp="1"/>
          </p:cNvSpPr>
          <p:nvPr>
            <p:ph type="dt" sz="half" idx="10"/>
          </p:nvPr>
        </p:nvSpPr>
        <p:spPr/>
        <p:txBody>
          <a:bodyPr/>
          <a:lstStyle/>
          <a:p>
            <a:fld id="{85858DC1-D27D-4B8D-9708-CF50AFDBBB77}" type="datetimeFigureOut">
              <a:rPr lang="en-US" smtClean="0"/>
              <a:t>26-Dec-25</a:t>
            </a:fld>
            <a:endParaRPr lang="en-US"/>
          </a:p>
        </p:txBody>
      </p:sp>
      <p:sp>
        <p:nvSpPr>
          <p:cNvPr id="6" name="Footer Placeholder 5">
            <a:extLst>
              <a:ext uri="{FF2B5EF4-FFF2-40B4-BE49-F238E27FC236}">
                <a16:creationId xmlns:a16="http://schemas.microsoft.com/office/drawing/2014/main" id="{2A9DA899-7C90-D6C2-9C77-E51981896E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B64010-48E8-F2B9-38CE-F49F35FF6233}"/>
              </a:ext>
            </a:extLst>
          </p:cNvPr>
          <p:cNvSpPr>
            <a:spLocks noGrp="1"/>
          </p:cNvSpPr>
          <p:nvPr>
            <p:ph type="sldNum" sz="quarter" idx="12"/>
          </p:nvPr>
        </p:nvSpPr>
        <p:spPr/>
        <p:txBody>
          <a:bodyPr/>
          <a:lstStyle/>
          <a:p>
            <a:fld id="{7717B033-6BC3-4405-905D-8037D5A6284C}" type="slidenum">
              <a:rPr lang="en-US" smtClean="0"/>
              <a:t>‹#›</a:t>
            </a:fld>
            <a:endParaRPr lang="en-US"/>
          </a:p>
        </p:txBody>
      </p:sp>
    </p:spTree>
    <p:extLst>
      <p:ext uri="{BB962C8B-B14F-4D97-AF65-F5344CB8AC3E}">
        <p14:creationId xmlns:p14="http://schemas.microsoft.com/office/powerpoint/2010/main" val="1573821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6B1280-3519-72F6-1D30-A10AB3ABBA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9873F9-E1B8-50B1-9B1E-C76DF6CE42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1F4CA-4467-B51B-2541-38C34395EB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858DC1-D27D-4B8D-9708-CF50AFDBBB77}" type="datetimeFigureOut">
              <a:rPr lang="en-US" smtClean="0"/>
              <a:t>26-Dec-25</a:t>
            </a:fld>
            <a:endParaRPr lang="en-US"/>
          </a:p>
        </p:txBody>
      </p:sp>
      <p:sp>
        <p:nvSpPr>
          <p:cNvPr id="5" name="Footer Placeholder 4">
            <a:extLst>
              <a:ext uri="{FF2B5EF4-FFF2-40B4-BE49-F238E27FC236}">
                <a16:creationId xmlns:a16="http://schemas.microsoft.com/office/drawing/2014/main" id="{B5D5977E-BD72-7A93-95D4-5E9F476693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9C4AE4E-8D09-C5CC-9611-5F557B5911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17B033-6BC3-4405-905D-8037D5A6284C}" type="slidenum">
              <a:rPr lang="en-US" smtClean="0"/>
              <a:t>‹#›</a:t>
            </a:fld>
            <a:endParaRPr lang="en-US"/>
          </a:p>
        </p:txBody>
      </p:sp>
    </p:spTree>
    <p:extLst>
      <p:ext uri="{BB962C8B-B14F-4D97-AF65-F5344CB8AC3E}">
        <p14:creationId xmlns:p14="http://schemas.microsoft.com/office/powerpoint/2010/main" val="269413631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E0FF5ECE-A562-D1B7-0E4F-490834B43473}"/>
              </a:ext>
            </a:extLst>
          </p:cNvPr>
          <p:cNvSpPr txBox="1"/>
          <p:nvPr/>
        </p:nvSpPr>
        <p:spPr>
          <a:xfrm>
            <a:off x="4119185" y="2767280"/>
            <a:ext cx="3953611" cy="1323439"/>
          </a:xfrm>
          <a:prstGeom prst="rect">
            <a:avLst/>
          </a:prstGeom>
          <a:noFill/>
        </p:spPr>
        <p:txBody>
          <a:bodyPr wrap="square" rtlCol="0">
            <a:spAutoFit/>
          </a:bodyPr>
          <a:lstStyle/>
          <a:p>
            <a:pPr algn="ctr"/>
            <a:r>
              <a:rPr lang="en-US" sz="8000" dirty="0">
                <a:solidFill>
                  <a:srgbClr val="896CAD"/>
                </a:solidFill>
                <a:latin typeface="Agency FB" panose="020B0804020202020204" pitchFamily="34" charset="0"/>
              </a:rPr>
              <a:t>WELCOME</a:t>
            </a:r>
          </a:p>
        </p:txBody>
      </p:sp>
      <p:grpSp>
        <p:nvGrpSpPr>
          <p:cNvPr id="4" name="Group 3">
            <a:extLst>
              <a:ext uri="{FF2B5EF4-FFF2-40B4-BE49-F238E27FC236}">
                <a16:creationId xmlns:a16="http://schemas.microsoft.com/office/drawing/2014/main" id="{2795EBBA-BC4C-9EEE-F249-12FF5E3631D4}"/>
              </a:ext>
            </a:extLst>
          </p:cNvPr>
          <p:cNvGrpSpPr/>
          <p:nvPr/>
        </p:nvGrpSpPr>
        <p:grpSpPr>
          <a:xfrm>
            <a:off x="3113643" y="1114405"/>
            <a:ext cx="5964702" cy="2359380"/>
            <a:chOff x="3113649" y="740714"/>
            <a:chExt cx="5964702" cy="1796308"/>
          </a:xfrm>
        </p:grpSpPr>
        <p:sp>
          <p:nvSpPr>
            <p:cNvPr id="2" name="Rectangle: Rounded Corners 1">
              <a:extLst>
                <a:ext uri="{FF2B5EF4-FFF2-40B4-BE49-F238E27FC236}">
                  <a16:creationId xmlns:a16="http://schemas.microsoft.com/office/drawing/2014/main" id="{86C4E1E3-58A5-366D-772E-CC528CCA3BF4}"/>
                </a:ext>
              </a:extLst>
            </p:cNvPr>
            <p:cNvSpPr/>
            <p:nvPr/>
          </p:nvSpPr>
          <p:spPr>
            <a:xfrm>
              <a:off x="3113649" y="2486147"/>
              <a:ext cx="5964702" cy="50875"/>
            </a:xfrm>
            <a:prstGeom prst="roundRect">
              <a:avLst>
                <a:gd name="adj" fmla="val 50000"/>
              </a:avLst>
            </a:prstGeom>
            <a:solidFill>
              <a:srgbClr val="896CA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3A52A41E-09DF-291A-50F1-B038D47E7087}"/>
                </a:ext>
              </a:extLst>
            </p:cNvPr>
            <p:cNvSpPr/>
            <p:nvPr/>
          </p:nvSpPr>
          <p:spPr>
            <a:xfrm>
              <a:off x="3437205" y="740714"/>
              <a:ext cx="5317587" cy="174439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 name="Group 7">
            <a:extLst>
              <a:ext uri="{FF2B5EF4-FFF2-40B4-BE49-F238E27FC236}">
                <a16:creationId xmlns:a16="http://schemas.microsoft.com/office/drawing/2014/main" id="{DA0C5953-6E2E-FF29-CA0F-808E9B0B4724}"/>
              </a:ext>
            </a:extLst>
          </p:cNvPr>
          <p:cNvGrpSpPr/>
          <p:nvPr/>
        </p:nvGrpSpPr>
        <p:grpSpPr>
          <a:xfrm rot="10800000">
            <a:off x="3113643" y="3475187"/>
            <a:ext cx="5964702" cy="2361188"/>
            <a:chOff x="3113649" y="736917"/>
            <a:chExt cx="5964702" cy="1797686"/>
          </a:xfrm>
        </p:grpSpPr>
        <p:sp>
          <p:nvSpPr>
            <p:cNvPr id="9" name="Rectangle: Rounded Corners 8">
              <a:extLst>
                <a:ext uri="{FF2B5EF4-FFF2-40B4-BE49-F238E27FC236}">
                  <a16:creationId xmlns:a16="http://schemas.microsoft.com/office/drawing/2014/main" id="{97DB4D27-D4F9-221C-A3E8-415B85480CE7}"/>
                </a:ext>
              </a:extLst>
            </p:cNvPr>
            <p:cNvSpPr/>
            <p:nvPr/>
          </p:nvSpPr>
          <p:spPr>
            <a:xfrm>
              <a:off x="3113649" y="2483728"/>
              <a:ext cx="5964702" cy="50875"/>
            </a:xfrm>
            <a:prstGeom prst="roundRect">
              <a:avLst>
                <a:gd name="adj" fmla="val 50000"/>
              </a:avLst>
            </a:prstGeom>
            <a:solidFill>
              <a:srgbClr val="896CA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1E2ED36-4866-4809-BC9C-36C1E839E520}"/>
                </a:ext>
              </a:extLst>
            </p:cNvPr>
            <p:cNvSpPr/>
            <p:nvPr/>
          </p:nvSpPr>
          <p:spPr>
            <a:xfrm>
              <a:off x="3437207" y="736917"/>
              <a:ext cx="5317587" cy="174439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767598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par>
                                <p:cTn id="9" presetID="2" presetClass="exit" presetSubtype="1" accel="100000" fill="hold" nodeType="withEffect">
                                  <p:stCondLst>
                                    <p:cond delay="2000"/>
                                  </p:stCondLst>
                                  <p:childTnLst>
                                    <p:anim calcmode="lin" valueType="num">
                                      <p:cBhvr additive="base">
                                        <p:cTn id="10" dur="1500"/>
                                        <p:tgtEl>
                                          <p:spTgt spid="4"/>
                                        </p:tgtEl>
                                        <p:attrNameLst>
                                          <p:attrName>ppt_x</p:attrName>
                                        </p:attrNameLst>
                                      </p:cBhvr>
                                      <p:tavLst>
                                        <p:tav tm="0">
                                          <p:val>
                                            <p:strVal val="ppt_x"/>
                                          </p:val>
                                        </p:tav>
                                        <p:tav tm="100000">
                                          <p:val>
                                            <p:strVal val="ppt_x"/>
                                          </p:val>
                                        </p:tav>
                                      </p:tavLst>
                                    </p:anim>
                                    <p:anim calcmode="lin" valueType="num">
                                      <p:cBhvr additive="base">
                                        <p:cTn id="11" dur="1500"/>
                                        <p:tgtEl>
                                          <p:spTgt spid="4"/>
                                        </p:tgtEl>
                                        <p:attrNameLst>
                                          <p:attrName>ppt_y</p:attrName>
                                        </p:attrNameLst>
                                      </p:cBhvr>
                                      <p:tavLst>
                                        <p:tav tm="0">
                                          <p:val>
                                            <p:strVal val="ppt_y"/>
                                          </p:val>
                                        </p:tav>
                                        <p:tav tm="100000">
                                          <p:val>
                                            <p:strVal val="0-ppt_h/2"/>
                                          </p:val>
                                        </p:tav>
                                      </p:tavLst>
                                    </p:anim>
                                    <p:set>
                                      <p:cBhvr>
                                        <p:cTn id="12" dur="1" fill="hold">
                                          <p:stCondLst>
                                            <p:cond delay="1499"/>
                                          </p:stCondLst>
                                        </p:cTn>
                                        <p:tgtEl>
                                          <p:spTgt spid="4"/>
                                        </p:tgtEl>
                                        <p:attrNameLst>
                                          <p:attrName>style.visibility</p:attrName>
                                        </p:attrNameLst>
                                      </p:cBhvr>
                                      <p:to>
                                        <p:strVal val="hidden"/>
                                      </p:to>
                                    </p:set>
                                  </p:childTnLst>
                                </p:cTn>
                              </p:par>
                              <p:par>
                                <p:cTn id="13" presetID="2" presetClass="entr" presetSubtype="2" decel="10000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1500" fill="hold"/>
                                        <p:tgtEl>
                                          <p:spTgt spid="8"/>
                                        </p:tgtEl>
                                        <p:attrNameLst>
                                          <p:attrName>ppt_x</p:attrName>
                                        </p:attrNameLst>
                                      </p:cBhvr>
                                      <p:tavLst>
                                        <p:tav tm="0">
                                          <p:val>
                                            <p:strVal val="1+#ppt_w/2"/>
                                          </p:val>
                                        </p:tav>
                                        <p:tav tm="100000">
                                          <p:val>
                                            <p:strVal val="#ppt_x"/>
                                          </p:val>
                                        </p:tav>
                                      </p:tavLst>
                                    </p:anim>
                                    <p:anim calcmode="lin" valueType="num">
                                      <p:cBhvr additive="base">
                                        <p:cTn id="16" dur="1500" fill="hold"/>
                                        <p:tgtEl>
                                          <p:spTgt spid="8"/>
                                        </p:tgtEl>
                                        <p:attrNameLst>
                                          <p:attrName>ppt_y</p:attrName>
                                        </p:attrNameLst>
                                      </p:cBhvr>
                                      <p:tavLst>
                                        <p:tav tm="0">
                                          <p:val>
                                            <p:strVal val="#ppt_y"/>
                                          </p:val>
                                        </p:tav>
                                        <p:tav tm="100000">
                                          <p:val>
                                            <p:strVal val="#ppt_y"/>
                                          </p:val>
                                        </p:tav>
                                      </p:tavLst>
                                    </p:anim>
                                  </p:childTnLst>
                                </p:cTn>
                              </p:par>
                              <p:par>
                                <p:cTn id="17" presetID="2" presetClass="exit" presetSubtype="4" accel="100000" fill="hold" nodeType="withEffect">
                                  <p:stCondLst>
                                    <p:cond delay="2000"/>
                                  </p:stCondLst>
                                  <p:childTnLst>
                                    <p:anim calcmode="lin" valueType="num">
                                      <p:cBhvr additive="base">
                                        <p:cTn id="18" dur="1500"/>
                                        <p:tgtEl>
                                          <p:spTgt spid="8"/>
                                        </p:tgtEl>
                                        <p:attrNameLst>
                                          <p:attrName>ppt_x</p:attrName>
                                        </p:attrNameLst>
                                      </p:cBhvr>
                                      <p:tavLst>
                                        <p:tav tm="0">
                                          <p:val>
                                            <p:strVal val="ppt_x"/>
                                          </p:val>
                                        </p:tav>
                                        <p:tav tm="100000">
                                          <p:val>
                                            <p:strVal val="ppt_x"/>
                                          </p:val>
                                        </p:tav>
                                      </p:tavLst>
                                    </p:anim>
                                    <p:anim calcmode="lin" valueType="num">
                                      <p:cBhvr additive="base">
                                        <p:cTn id="19" dur="1500"/>
                                        <p:tgtEl>
                                          <p:spTgt spid="8"/>
                                        </p:tgtEl>
                                        <p:attrNameLst>
                                          <p:attrName>ppt_y</p:attrName>
                                        </p:attrNameLst>
                                      </p:cBhvr>
                                      <p:tavLst>
                                        <p:tav tm="0">
                                          <p:val>
                                            <p:strVal val="ppt_y"/>
                                          </p:val>
                                        </p:tav>
                                        <p:tav tm="100000">
                                          <p:val>
                                            <p:strVal val="1+ppt_h/2"/>
                                          </p:val>
                                        </p:tav>
                                      </p:tavLst>
                                    </p:anim>
                                    <p:set>
                                      <p:cBhvr>
                                        <p:cTn id="20" dur="1" fill="hold">
                                          <p:stCondLst>
                                            <p:cond delay="1499"/>
                                          </p:stCondLst>
                                        </p:cTn>
                                        <p:tgtEl>
                                          <p:spTgt spid="8"/>
                                        </p:tgtEl>
                                        <p:attrNameLst>
                                          <p:attrName>style.visibility</p:attrName>
                                        </p:attrNameLst>
                                      </p:cBhvr>
                                      <p:to>
                                        <p:strVal val="hidden"/>
                                      </p:to>
                                    </p:set>
                                  </p:childTnLst>
                                </p:cTn>
                              </p:par>
                              <p:par>
                                <p:cTn id="21" presetID="10" presetClass="entr" presetSubtype="0" fill="hold" grpId="0" nodeType="withEffect">
                                  <p:stCondLst>
                                    <p:cond delay="175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childTnLst>
                                </p:cTn>
                              </p:par>
                              <p:par>
                                <p:cTn id="24" presetID="10" presetClass="exit" presetSubtype="0" fill="hold" grpId="1" nodeType="withEffect">
                                  <p:stCondLst>
                                    <p:cond delay="3600"/>
                                  </p:stCondLst>
                                  <p:childTnLst>
                                    <p:animEffect transition="out" filter="fade">
                                      <p:cBhvr>
                                        <p:cTn id="25" dur="2000"/>
                                        <p:tgtEl>
                                          <p:spTgt spid="11"/>
                                        </p:tgtEl>
                                      </p:cBhvr>
                                    </p:animEffect>
                                    <p:set>
                                      <p:cBhvr>
                                        <p:cTn id="26" dur="1" fill="hold">
                                          <p:stCondLst>
                                            <p:cond delay="19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0B83F-CE63-DAA2-21A7-84BF013B4C53}"/>
            </a:ext>
          </a:extLst>
        </p:cNvPr>
        <p:cNvGrpSpPr/>
        <p:nvPr/>
      </p:nvGrpSpPr>
      <p:grpSpPr>
        <a:xfrm>
          <a:off x="0" y="0"/>
          <a:ext cx="0" cy="0"/>
          <a:chOff x="0" y="0"/>
          <a:chExt cx="0" cy="0"/>
        </a:xfrm>
      </p:grpSpPr>
      <p:sp>
        <p:nvSpPr>
          <p:cNvPr id="20" name="TextBox 19">
            <a:extLst>
              <a:ext uri="{FF2B5EF4-FFF2-40B4-BE49-F238E27FC236}">
                <a16:creationId xmlns:a16="http://schemas.microsoft.com/office/drawing/2014/main" id="{78353A78-D0EF-8E70-DA24-D1B7E5DC1B63}"/>
              </a:ext>
            </a:extLst>
          </p:cNvPr>
          <p:cNvSpPr txBox="1"/>
          <p:nvPr/>
        </p:nvSpPr>
        <p:spPr>
          <a:xfrm>
            <a:off x="32084" y="6375211"/>
            <a:ext cx="12125132" cy="461665"/>
          </a:xfrm>
          <a:prstGeom prst="rect">
            <a:avLst/>
          </a:prstGeom>
          <a:solidFill>
            <a:srgbClr val="6D91D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pSp>
        <p:nvGrpSpPr>
          <p:cNvPr id="15" name="Group 14">
            <a:extLst>
              <a:ext uri="{FF2B5EF4-FFF2-40B4-BE49-F238E27FC236}">
                <a16:creationId xmlns:a16="http://schemas.microsoft.com/office/drawing/2014/main" id="{16BCACB4-123E-E84E-EC48-38EA49B15732}"/>
              </a:ext>
            </a:extLst>
          </p:cNvPr>
          <p:cNvGrpSpPr/>
          <p:nvPr/>
        </p:nvGrpSpPr>
        <p:grpSpPr>
          <a:xfrm>
            <a:off x="2450901" y="725322"/>
            <a:ext cx="9071617" cy="1479123"/>
            <a:chOff x="2450901" y="460371"/>
            <a:chExt cx="9071617" cy="1479123"/>
          </a:xfrm>
        </p:grpSpPr>
        <p:grpSp>
          <p:nvGrpSpPr>
            <p:cNvPr id="4" name="Group 3">
              <a:extLst>
                <a:ext uri="{FF2B5EF4-FFF2-40B4-BE49-F238E27FC236}">
                  <a16:creationId xmlns:a16="http://schemas.microsoft.com/office/drawing/2014/main" id="{1EC0BCAC-9609-A043-27C4-2A4F841C4A80}"/>
                </a:ext>
              </a:extLst>
            </p:cNvPr>
            <p:cNvGrpSpPr/>
            <p:nvPr/>
          </p:nvGrpSpPr>
          <p:grpSpPr>
            <a:xfrm>
              <a:off x="2450901" y="460371"/>
              <a:ext cx="9071617" cy="1479123"/>
              <a:chOff x="2450900" y="1365424"/>
              <a:chExt cx="9071617" cy="1479123"/>
            </a:xfrm>
          </p:grpSpPr>
          <p:sp>
            <p:nvSpPr>
              <p:cNvPr id="50" name="Rounded Rectangle 15">
                <a:extLst>
                  <a:ext uri="{FF2B5EF4-FFF2-40B4-BE49-F238E27FC236}">
                    <a16:creationId xmlns:a16="http://schemas.microsoft.com/office/drawing/2014/main" id="{92C385FC-8CE3-C670-6937-74BCBFCB1419}"/>
                  </a:ext>
                </a:extLst>
              </p:cNvPr>
              <p:cNvSpPr/>
              <p:nvPr/>
            </p:nvSpPr>
            <p:spPr>
              <a:xfrm>
                <a:off x="2944355" y="1524278"/>
                <a:ext cx="8578162" cy="1161415"/>
              </a:xfrm>
              <a:prstGeom prst="roundRect">
                <a:avLst>
                  <a:gd name="adj" fmla="val 16264"/>
                </a:avLst>
              </a:prstGeom>
              <a:solidFill>
                <a:srgbClr val="8368A7"/>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en-US" sz="2000" dirty="0">
                    <a:solidFill>
                      <a:schemeClr val="bg1"/>
                    </a:solidFill>
                    <a:latin typeface="Kalpurush" panose="02000600000000000000" pitchFamily="2" charset="0"/>
                    <a:cs typeface="Kalpurush" panose="02000600000000000000" pitchFamily="2" charset="0"/>
                  </a:rPr>
                  <a:t>            </a:t>
                </a:r>
              </a:p>
            </p:txBody>
          </p:sp>
          <p:sp>
            <p:nvSpPr>
              <p:cNvPr id="51" name="Oval 50">
                <a:extLst>
                  <a:ext uri="{FF2B5EF4-FFF2-40B4-BE49-F238E27FC236}">
                    <a16:creationId xmlns:a16="http://schemas.microsoft.com/office/drawing/2014/main" id="{86AF658F-D462-2CD6-2BB8-18E4795A2943}"/>
                  </a:ext>
                </a:extLst>
              </p:cNvPr>
              <p:cNvSpPr/>
              <p:nvPr/>
            </p:nvSpPr>
            <p:spPr>
              <a:xfrm flipH="1">
                <a:off x="2450900" y="1365424"/>
                <a:ext cx="1555481" cy="1479123"/>
              </a:xfrm>
              <a:prstGeom prst="ellipse">
                <a:avLst/>
              </a:prstGeom>
              <a:solidFill>
                <a:srgbClr val="8368A7"/>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00" dirty="0">
                    <a:solidFill>
                      <a:schemeClr val="bg1"/>
                    </a:solidFill>
                    <a:latin typeface="Kalpurush" panose="02000600000000000000" pitchFamily="2" charset="0"/>
                    <a:cs typeface="Kalpurush" panose="02000600000000000000" pitchFamily="2" charset="0"/>
                  </a:rPr>
                  <a:t>১</a:t>
                </a:r>
              </a:p>
            </p:txBody>
          </p:sp>
        </p:grpSp>
        <p:sp>
          <p:nvSpPr>
            <p:cNvPr id="11" name="TextBox 10">
              <a:extLst>
                <a:ext uri="{FF2B5EF4-FFF2-40B4-BE49-F238E27FC236}">
                  <a16:creationId xmlns:a16="http://schemas.microsoft.com/office/drawing/2014/main" id="{2F6EA8A2-7935-2223-DBB5-F13A26810C2F}"/>
                </a:ext>
              </a:extLst>
            </p:cNvPr>
            <p:cNvSpPr txBox="1"/>
            <p:nvPr/>
          </p:nvSpPr>
          <p:spPr>
            <a:xfrm>
              <a:off x="4122820" y="889067"/>
              <a:ext cx="7294965" cy="646331"/>
            </a:xfrm>
            <a:prstGeom prst="rect">
              <a:avLst/>
            </a:prstGeom>
            <a:noFill/>
          </p:spPr>
          <p:txBody>
            <a:bodyPr wrap="square" rtlCol="0">
              <a:spAutoFit/>
            </a:bodyPr>
            <a:lstStyle/>
            <a:p>
              <a:pPr algn="just"/>
              <a:r>
                <a:rPr lang="as-IN" dirty="0">
                  <a:solidFill>
                    <a:schemeClr val="bg1"/>
                  </a:solidFill>
                  <a:latin typeface="Kalpurush" panose="02000600000000000000" pitchFamily="2" charset="0"/>
                  <a:cs typeface="Kalpurush" panose="02000600000000000000" pitchFamily="2" charset="0"/>
                </a:rPr>
                <a:t>যদি একাধিক ফিল্ডের উপর ইনডেক্সিং করা থাকে তাহলে কোনো ডেটা এডিট করলে ইনডেক্স ফাইল আপডেট করার জন্য দীর্ঘ সময় অপেক্ষা করতে হয়।</a:t>
              </a:r>
              <a:endParaRPr lang="en-US" dirty="0">
                <a:solidFill>
                  <a:schemeClr val="bg1"/>
                </a:solidFill>
                <a:latin typeface="Kalpurush" panose="02000600000000000000" pitchFamily="2" charset="0"/>
                <a:cs typeface="Kalpurush" panose="02000600000000000000" pitchFamily="2" charset="0"/>
              </a:endParaRPr>
            </a:p>
          </p:txBody>
        </p:sp>
      </p:grpSp>
      <p:grpSp>
        <p:nvGrpSpPr>
          <p:cNvPr id="16" name="Group 15">
            <a:extLst>
              <a:ext uri="{FF2B5EF4-FFF2-40B4-BE49-F238E27FC236}">
                <a16:creationId xmlns:a16="http://schemas.microsoft.com/office/drawing/2014/main" id="{ED69EA81-6E89-484E-25C0-E8F7DFB3F8FE}"/>
              </a:ext>
            </a:extLst>
          </p:cNvPr>
          <p:cNvGrpSpPr/>
          <p:nvPr/>
        </p:nvGrpSpPr>
        <p:grpSpPr>
          <a:xfrm>
            <a:off x="2705650" y="2454988"/>
            <a:ext cx="8816868" cy="1479123"/>
            <a:chOff x="2842354" y="2482328"/>
            <a:chExt cx="8816868" cy="1479123"/>
          </a:xfrm>
        </p:grpSpPr>
        <p:grpSp>
          <p:nvGrpSpPr>
            <p:cNvPr id="5" name="Group 4">
              <a:extLst>
                <a:ext uri="{FF2B5EF4-FFF2-40B4-BE49-F238E27FC236}">
                  <a16:creationId xmlns:a16="http://schemas.microsoft.com/office/drawing/2014/main" id="{C92A258A-EE56-6E4F-1D0B-45B762053987}"/>
                </a:ext>
              </a:extLst>
            </p:cNvPr>
            <p:cNvGrpSpPr/>
            <p:nvPr/>
          </p:nvGrpSpPr>
          <p:grpSpPr>
            <a:xfrm>
              <a:off x="2842354" y="2482328"/>
              <a:ext cx="8816868" cy="1479123"/>
              <a:chOff x="2450900" y="1365424"/>
              <a:chExt cx="8816868" cy="1479123"/>
            </a:xfrm>
            <a:solidFill>
              <a:srgbClr val="8FAF52"/>
            </a:solidFill>
          </p:grpSpPr>
          <p:sp>
            <p:nvSpPr>
              <p:cNvPr id="6" name="Rounded Rectangle 15">
                <a:extLst>
                  <a:ext uri="{FF2B5EF4-FFF2-40B4-BE49-F238E27FC236}">
                    <a16:creationId xmlns:a16="http://schemas.microsoft.com/office/drawing/2014/main" id="{C07CFD78-A83E-53D8-7352-30EC1D261C45}"/>
                  </a:ext>
                </a:extLst>
              </p:cNvPr>
              <p:cNvSpPr/>
              <p:nvPr/>
            </p:nvSpPr>
            <p:spPr>
              <a:xfrm>
                <a:off x="2960397" y="1524278"/>
                <a:ext cx="8307371" cy="1161415"/>
              </a:xfrm>
              <a:prstGeom prst="roundRect">
                <a:avLst>
                  <a:gd name="adj" fmla="val 16264"/>
                </a:avLst>
              </a:prstGeom>
              <a:gr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en-US" sz="2000" dirty="0">
                    <a:solidFill>
                      <a:schemeClr val="bg1"/>
                    </a:solidFill>
                    <a:latin typeface="Kalpurush" panose="02000600000000000000" pitchFamily="2" charset="0"/>
                    <a:cs typeface="Kalpurush" panose="02000600000000000000" pitchFamily="2" charset="0"/>
                  </a:rPr>
                  <a:t>              </a:t>
                </a:r>
              </a:p>
            </p:txBody>
          </p:sp>
          <p:sp>
            <p:nvSpPr>
              <p:cNvPr id="7" name="Oval 6">
                <a:extLst>
                  <a:ext uri="{FF2B5EF4-FFF2-40B4-BE49-F238E27FC236}">
                    <a16:creationId xmlns:a16="http://schemas.microsoft.com/office/drawing/2014/main" id="{F50E8606-14E6-265F-4C70-8C389785B18C}"/>
                  </a:ext>
                </a:extLst>
              </p:cNvPr>
              <p:cNvSpPr/>
              <p:nvPr/>
            </p:nvSpPr>
            <p:spPr>
              <a:xfrm flipH="1">
                <a:off x="2450900" y="1365424"/>
                <a:ext cx="1555481" cy="1479123"/>
              </a:xfrm>
              <a:prstGeom prst="ellipse">
                <a:avLst/>
              </a:prstGeom>
              <a:gr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00" dirty="0">
                    <a:solidFill>
                      <a:schemeClr val="bg1"/>
                    </a:solidFill>
                    <a:latin typeface="Kalpurush" panose="02000600000000000000" pitchFamily="2" charset="0"/>
                    <a:cs typeface="Kalpurush" panose="02000600000000000000" pitchFamily="2" charset="0"/>
                  </a:rPr>
                  <a:t>২</a:t>
                </a:r>
              </a:p>
            </p:txBody>
          </p:sp>
        </p:grpSp>
        <p:sp>
          <p:nvSpPr>
            <p:cNvPr id="12" name="TextBox 11">
              <a:extLst>
                <a:ext uri="{FF2B5EF4-FFF2-40B4-BE49-F238E27FC236}">
                  <a16:creationId xmlns:a16="http://schemas.microsoft.com/office/drawing/2014/main" id="{DD449CD6-7373-86A2-B746-5C172AA54232}"/>
                </a:ext>
              </a:extLst>
            </p:cNvPr>
            <p:cNvSpPr txBox="1"/>
            <p:nvPr/>
          </p:nvSpPr>
          <p:spPr>
            <a:xfrm>
              <a:off x="4413877" y="2924675"/>
              <a:ext cx="7140612" cy="646331"/>
            </a:xfrm>
            <a:prstGeom prst="rect">
              <a:avLst/>
            </a:prstGeom>
            <a:noFill/>
          </p:spPr>
          <p:txBody>
            <a:bodyPr wrap="square" rtlCol="0">
              <a:spAutoFit/>
            </a:bodyPr>
            <a:lstStyle/>
            <a:p>
              <a:pPr algn="just"/>
              <a:r>
                <a:rPr lang="as-IN" dirty="0">
                  <a:solidFill>
                    <a:schemeClr val="bg1"/>
                  </a:solidFill>
                  <a:latin typeface="Kalpurush" panose="02000600000000000000" pitchFamily="2" charset="0"/>
                  <a:cs typeface="Kalpurush" panose="02000600000000000000" pitchFamily="2" charset="0"/>
                </a:rPr>
                <a:t>অনেক রেকর্ডের জন্য ইন্ডেক্স করা হলে অপেক্ষাকৃত বেশি মেমোরির প্রয়োজন হয়। তাছাড়া ইনডেক্স সংরক্ষণের জন্যও কিছু জায়গা লাগে।</a:t>
              </a:r>
              <a:endParaRPr lang="en-US" dirty="0">
                <a:solidFill>
                  <a:schemeClr val="bg1"/>
                </a:solidFill>
                <a:latin typeface="Kalpurush" panose="02000600000000000000" pitchFamily="2" charset="0"/>
                <a:cs typeface="Kalpurush" panose="02000600000000000000" pitchFamily="2" charset="0"/>
              </a:endParaRPr>
            </a:p>
          </p:txBody>
        </p:sp>
      </p:grpSp>
      <p:grpSp>
        <p:nvGrpSpPr>
          <p:cNvPr id="17" name="Group 16">
            <a:extLst>
              <a:ext uri="{FF2B5EF4-FFF2-40B4-BE49-F238E27FC236}">
                <a16:creationId xmlns:a16="http://schemas.microsoft.com/office/drawing/2014/main" id="{279A6054-A114-5638-0228-2ED0E5FE7D5D}"/>
              </a:ext>
            </a:extLst>
          </p:cNvPr>
          <p:cNvGrpSpPr/>
          <p:nvPr/>
        </p:nvGrpSpPr>
        <p:grpSpPr>
          <a:xfrm>
            <a:off x="2450901" y="4186780"/>
            <a:ext cx="9071617" cy="1479123"/>
            <a:chOff x="2450900" y="4504285"/>
            <a:chExt cx="9071617" cy="1479123"/>
          </a:xfrm>
        </p:grpSpPr>
        <p:grpSp>
          <p:nvGrpSpPr>
            <p:cNvPr id="8" name="Group 7">
              <a:extLst>
                <a:ext uri="{FF2B5EF4-FFF2-40B4-BE49-F238E27FC236}">
                  <a16:creationId xmlns:a16="http://schemas.microsoft.com/office/drawing/2014/main" id="{CA598B53-C532-2E0B-9AC2-E7CC7AA93A49}"/>
                </a:ext>
              </a:extLst>
            </p:cNvPr>
            <p:cNvGrpSpPr/>
            <p:nvPr/>
          </p:nvGrpSpPr>
          <p:grpSpPr>
            <a:xfrm>
              <a:off x="2450900" y="4504285"/>
              <a:ext cx="9071617" cy="1479123"/>
              <a:chOff x="2450899" y="1365424"/>
              <a:chExt cx="9071617" cy="1479123"/>
            </a:xfrm>
            <a:solidFill>
              <a:srgbClr val="E9935A"/>
            </a:solidFill>
          </p:grpSpPr>
          <p:sp>
            <p:nvSpPr>
              <p:cNvPr id="9" name="Rounded Rectangle 15">
                <a:extLst>
                  <a:ext uri="{FF2B5EF4-FFF2-40B4-BE49-F238E27FC236}">
                    <a16:creationId xmlns:a16="http://schemas.microsoft.com/office/drawing/2014/main" id="{DB9331FF-3652-921A-6E9F-B2D0E01DCE8F}"/>
                  </a:ext>
                </a:extLst>
              </p:cNvPr>
              <p:cNvSpPr/>
              <p:nvPr/>
            </p:nvSpPr>
            <p:spPr>
              <a:xfrm>
                <a:off x="2960397" y="1524278"/>
                <a:ext cx="8562119" cy="1161415"/>
              </a:xfrm>
              <a:prstGeom prst="roundRect">
                <a:avLst>
                  <a:gd name="adj" fmla="val 16264"/>
                </a:avLst>
              </a:prstGeom>
              <a:solidFill>
                <a:srgbClr val="F76A6A"/>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endParaRPr lang="en-US" sz="2000" dirty="0">
                  <a:solidFill>
                    <a:schemeClr val="bg1"/>
                  </a:solidFill>
                  <a:latin typeface="Kalpurush" panose="02000600000000000000" pitchFamily="2" charset="0"/>
                  <a:cs typeface="Kalpurush" panose="02000600000000000000" pitchFamily="2" charset="0"/>
                </a:endParaRPr>
              </a:p>
            </p:txBody>
          </p:sp>
          <p:sp>
            <p:nvSpPr>
              <p:cNvPr id="10" name="Oval 9">
                <a:extLst>
                  <a:ext uri="{FF2B5EF4-FFF2-40B4-BE49-F238E27FC236}">
                    <a16:creationId xmlns:a16="http://schemas.microsoft.com/office/drawing/2014/main" id="{D5E72FB4-B858-5821-83F2-CFC35D1782C6}"/>
                  </a:ext>
                </a:extLst>
              </p:cNvPr>
              <p:cNvSpPr/>
              <p:nvPr/>
            </p:nvSpPr>
            <p:spPr>
              <a:xfrm flipH="1">
                <a:off x="2450899" y="1365424"/>
                <a:ext cx="1473399" cy="1479123"/>
              </a:xfrm>
              <a:prstGeom prst="ellipse">
                <a:avLst/>
              </a:prstGeom>
              <a:solidFill>
                <a:srgbClr val="F76A6A"/>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00" dirty="0">
                    <a:solidFill>
                      <a:schemeClr val="bg1"/>
                    </a:solidFill>
                    <a:latin typeface="Kalpurush" panose="02000600000000000000" pitchFamily="2" charset="0"/>
                    <a:cs typeface="Kalpurush" panose="02000600000000000000" pitchFamily="2" charset="0"/>
                  </a:rPr>
                  <a:t>৩</a:t>
                </a:r>
              </a:p>
            </p:txBody>
          </p:sp>
        </p:grpSp>
        <p:sp>
          <p:nvSpPr>
            <p:cNvPr id="13" name="TextBox 12">
              <a:extLst>
                <a:ext uri="{FF2B5EF4-FFF2-40B4-BE49-F238E27FC236}">
                  <a16:creationId xmlns:a16="http://schemas.microsoft.com/office/drawing/2014/main" id="{1B0FBEEB-1BDA-2AD3-8BB3-FB842D8653E0}"/>
                </a:ext>
              </a:extLst>
            </p:cNvPr>
            <p:cNvSpPr txBox="1"/>
            <p:nvPr/>
          </p:nvSpPr>
          <p:spPr>
            <a:xfrm>
              <a:off x="4006381" y="4920680"/>
              <a:ext cx="7411403" cy="646331"/>
            </a:xfrm>
            <a:prstGeom prst="rect">
              <a:avLst/>
            </a:prstGeom>
            <a:noFill/>
          </p:spPr>
          <p:txBody>
            <a:bodyPr wrap="square" rtlCol="0">
              <a:spAutoFit/>
            </a:bodyPr>
            <a:lstStyle/>
            <a:p>
              <a:pPr algn="just"/>
              <a:r>
                <a:rPr lang="as-IN" dirty="0">
                  <a:solidFill>
                    <a:schemeClr val="bg1"/>
                  </a:solidFill>
                  <a:latin typeface="Kalpurush" panose="02000600000000000000" pitchFamily="2" charset="0"/>
                  <a:cs typeface="Kalpurush" panose="02000600000000000000" pitchFamily="2" charset="0"/>
                </a:rPr>
                <a:t>ডেটা এন্ট্রির ক্ষেত্রে ইনডেক্স ফাইলের রেফারেন্সসমূহ আপডেট হতে বেশ সময়ের প্রয়োজন হয়। সেজন্য ডেটা এন্ট্রি করতেও বেশি সময় লাগে।</a:t>
              </a:r>
              <a:endParaRPr lang="en-US" dirty="0">
                <a:solidFill>
                  <a:schemeClr val="bg1"/>
                </a:solidFill>
                <a:latin typeface="Kalpurush" panose="02000600000000000000" pitchFamily="2" charset="0"/>
                <a:cs typeface="Kalpurush" panose="02000600000000000000" pitchFamily="2" charset="0"/>
              </a:endParaRPr>
            </a:p>
          </p:txBody>
        </p:sp>
      </p:grpSp>
      <p:grpSp>
        <p:nvGrpSpPr>
          <p:cNvPr id="14" name="Group 13">
            <a:extLst>
              <a:ext uri="{FF2B5EF4-FFF2-40B4-BE49-F238E27FC236}">
                <a16:creationId xmlns:a16="http://schemas.microsoft.com/office/drawing/2014/main" id="{1F6E4AEA-3529-EA34-8C6A-EB12E54CB91F}"/>
              </a:ext>
            </a:extLst>
          </p:cNvPr>
          <p:cNvGrpSpPr/>
          <p:nvPr/>
        </p:nvGrpSpPr>
        <p:grpSpPr>
          <a:xfrm>
            <a:off x="-2386734" y="0"/>
            <a:ext cx="4837635" cy="6354087"/>
            <a:chOff x="-2703195" y="0"/>
            <a:chExt cx="5406390" cy="6858000"/>
          </a:xfrm>
          <a:solidFill>
            <a:srgbClr val="6D91D1"/>
          </a:solidFill>
        </p:grpSpPr>
        <p:sp>
          <p:nvSpPr>
            <p:cNvPr id="2" name="Pie 1">
              <a:extLst>
                <a:ext uri="{FF2B5EF4-FFF2-40B4-BE49-F238E27FC236}">
                  <a16:creationId xmlns:a16="http://schemas.microsoft.com/office/drawing/2014/main" id="{8AD8B2F9-4984-0762-B4D2-A65C80134B54}"/>
                </a:ext>
              </a:extLst>
            </p:cNvPr>
            <p:cNvSpPr/>
            <p:nvPr/>
          </p:nvSpPr>
          <p:spPr>
            <a:xfrm>
              <a:off x="-2703195" y="0"/>
              <a:ext cx="5406390" cy="6858000"/>
            </a:xfrm>
            <a:prstGeom prst="pie">
              <a:avLst>
                <a:gd name="adj1" fmla="val 16189570"/>
                <a:gd name="adj2" fmla="val 5402728"/>
              </a:avLst>
            </a:prstGeom>
            <a:gr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 name="TextBox 2">
              <a:extLst>
                <a:ext uri="{FF2B5EF4-FFF2-40B4-BE49-F238E27FC236}">
                  <a16:creationId xmlns:a16="http://schemas.microsoft.com/office/drawing/2014/main" id="{12152619-9DC2-3F47-2FF5-8273EB0F27B7}"/>
                </a:ext>
              </a:extLst>
            </p:cNvPr>
            <p:cNvSpPr txBox="1"/>
            <p:nvPr/>
          </p:nvSpPr>
          <p:spPr>
            <a:xfrm>
              <a:off x="144835" y="2077038"/>
              <a:ext cx="1802574" cy="2757134"/>
            </a:xfrm>
            <a:prstGeom prst="rect">
              <a:avLst/>
            </a:prstGeom>
            <a:noFill/>
          </p:spPr>
          <p:txBody>
            <a:bodyPr wrap="none" rtlCol="0">
              <a:spAutoFit/>
            </a:bodyPr>
            <a:lstStyle/>
            <a:p>
              <a:pPr algn="ctr" fontAlgn="base"/>
              <a:r>
                <a:rPr lang="as-IN" sz="4000" b="1" dirty="0">
                  <a:solidFill>
                    <a:schemeClr val="bg1"/>
                  </a:solidFill>
                  <a:latin typeface="Kalpurush" panose="02000600000000000000" pitchFamily="2" charset="0"/>
                  <a:cs typeface="Kalpurush" panose="02000600000000000000" pitchFamily="2" charset="0"/>
                </a:rPr>
                <a:t>ইনডেক্স</a:t>
              </a:r>
              <a:endParaRPr lang="en-US" sz="4000" b="1" dirty="0">
                <a:solidFill>
                  <a:schemeClr val="bg1"/>
                </a:solidFill>
                <a:latin typeface="Kalpurush" panose="02000600000000000000" pitchFamily="2" charset="0"/>
                <a:cs typeface="Kalpurush" panose="02000600000000000000" pitchFamily="2" charset="0"/>
              </a:endParaRPr>
            </a:p>
            <a:p>
              <a:pPr algn="ctr" fontAlgn="base"/>
              <a:r>
                <a:rPr lang="en-US" sz="4000" b="1" dirty="0" err="1">
                  <a:solidFill>
                    <a:schemeClr val="bg1"/>
                  </a:solidFill>
                  <a:latin typeface="Kalpurush" panose="02000600000000000000" pitchFamily="2" charset="0"/>
                  <a:cs typeface="Kalpurush" panose="02000600000000000000" pitchFamily="2" charset="0"/>
                </a:rPr>
                <a:t>এর</a:t>
              </a:r>
              <a:endParaRPr lang="en-US" sz="4000" b="1" dirty="0">
                <a:solidFill>
                  <a:schemeClr val="bg1"/>
                </a:solidFill>
                <a:latin typeface="Kalpurush" panose="02000600000000000000" pitchFamily="2" charset="0"/>
                <a:cs typeface="Kalpurush" panose="02000600000000000000" pitchFamily="2" charset="0"/>
              </a:endParaRPr>
            </a:p>
            <a:p>
              <a:pPr algn="ctr" fontAlgn="base"/>
              <a:r>
                <a:rPr lang="en-US" sz="4000" b="1" dirty="0" err="1">
                  <a:solidFill>
                    <a:schemeClr val="bg1"/>
                  </a:solidFill>
                  <a:latin typeface="Kalpurush" panose="02000600000000000000" pitchFamily="2" charset="0"/>
                  <a:cs typeface="Kalpurush" panose="02000600000000000000" pitchFamily="2" charset="0"/>
                </a:rPr>
                <a:t>অসুবিধা</a:t>
              </a:r>
              <a:endParaRPr lang="en-US" sz="4000" b="1" dirty="0">
                <a:solidFill>
                  <a:schemeClr val="bg1"/>
                </a:solidFill>
                <a:latin typeface="Kalpurush" panose="02000600000000000000" pitchFamily="2" charset="0"/>
                <a:cs typeface="Kalpurush" panose="02000600000000000000" pitchFamily="2" charset="0"/>
              </a:endParaRPr>
            </a:p>
            <a:p>
              <a:pPr algn="ctr" fontAlgn="base"/>
              <a:r>
                <a:rPr lang="en-US" sz="4000" b="1" dirty="0" err="1">
                  <a:solidFill>
                    <a:schemeClr val="bg1"/>
                  </a:solidFill>
                  <a:latin typeface="Kalpurush" panose="02000600000000000000" pitchFamily="2" charset="0"/>
                  <a:cs typeface="Kalpurush" panose="02000600000000000000" pitchFamily="2" charset="0"/>
                </a:rPr>
                <a:t>সমূহ</a:t>
              </a:r>
              <a:endParaRPr lang="en-US" sz="4000" b="1" dirty="0">
                <a:solidFill>
                  <a:schemeClr val="bg1"/>
                </a:solidFill>
                <a:latin typeface="Kalpurush" panose="02000600000000000000" pitchFamily="2" charset="0"/>
                <a:cs typeface="Kalpurush" panose="02000600000000000000" pitchFamily="2" charset="0"/>
              </a:endParaRPr>
            </a:p>
          </p:txBody>
        </p:sp>
      </p:grpSp>
    </p:spTree>
    <p:extLst>
      <p:ext uri="{BB962C8B-B14F-4D97-AF65-F5344CB8AC3E}">
        <p14:creationId xmlns:p14="http://schemas.microsoft.com/office/powerpoint/2010/main" val="597625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1500" fill="hold"/>
                                        <p:tgtEl>
                                          <p:spTgt spid="14"/>
                                        </p:tgtEl>
                                        <p:attrNameLst>
                                          <p:attrName>ppt_x</p:attrName>
                                        </p:attrNameLst>
                                      </p:cBhvr>
                                      <p:tavLst>
                                        <p:tav tm="0">
                                          <p:val>
                                            <p:strVal val="0-#ppt_w/2"/>
                                          </p:val>
                                        </p:tav>
                                        <p:tav tm="100000">
                                          <p:val>
                                            <p:strVal val="#ppt_x"/>
                                          </p:val>
                                        </p:tav>
                                      </p:tavLst>
                                    </p:anim>
                                    <p:anim calcmode="lin" valueType="num">
                                      <p:cBhvr additive="base">
                                        <p:cTn id="8" dur="1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decel="100000"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2000" fill="hold"/>
                                        <p:tgtEl>
                                          <p:spTgt spid="15"/>
                                        </p:tgtEl>
                                        <p:attrNameLst>
                                          <p:attrName>ppt_x</p:attrName>
                                        </p:attrNameLst>
                                      </p:cBhvr>
                                      <p:tavLst>
                                        <p:tav tm="0">
                                          <p:val>
                                            <p:strVal val="0-#ppt_w/2"/>
                                          </p:val>
                                        </p:tav>
                                        <p:tav tm="100000">
                                          <p:val>
                                            <p:strVal val="#ppt_x"/>
                                          </p:val>
                                        </p:tav>
                                      </p:tavLst>
                                    </p:anim>
                                    <p:anim calcmode="lin" valueType="num">
                                      <p:cBhvr additive="base">
                                        <p:cTn id="14" dur="20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decel="10000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2000" fill="hold"/>
                                        <p:tgtEl>
                                          <p:spTgt spid="16"/>
                                        </p:tgtEl>
                                        <p:attrNameLst>
                                          <p:attrName>ppt_x</p:attrName>
                                        </p:attrNameLst>
                                      </p:cBhvr>
                                      <p:tavLst>
                                        <p:tav tm="0">
                                          <p:val>
                                            <p:strVal val="0-#ppt_w/2"/>
                                          </p:val>
                                        </p:tav>
                                        <p:tav tm="100000">
                                          <p:val>
                                            <p:strVal val="#ppt_x"/>
                                          </p:val>
                                        </p:tav>
                                      </p:tavLst>
                                    </p:anim>
                                    <p:anim calcmode="lin" valueType="num">
                                      <p:cBhvr additive="base">
                                        <p:cTn id="20" dur="20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decel="100000"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2000" fill="hold"/>
                                        <p:tgtEl>
                                          <p:spTgt spid="17"/>
                                        </p:tgtEl>
                                        <p:attrNameLst>
                                          <p:attrName>ppt_x</p:attrName>
                                        </p:attrNameLst>
                                      </p:cBhvr>
                                      <p:tavLst>
                                        <p:tav tm="0">
                                          <p:val>
                                            <p:strVal val="0-#ppt_w/2"/>
                                          </p:val>
                                        </p:tav>
                                        <p:tav tm="100000">
                                          <p:val>
                                            <p:strVal val="#ppt_x"/>
                                          </p:val>
                                        </p:tav>
                                      </p:tavLst>
                                    </p:anim>
                                    <p:anim calcmode="lin" valueType="num">
                                      <p:cBhvr additive="base">
                                        <p:cTn id="26" dur="20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D61AD-3D13-524F-E3AA-E1163E32D8B8}"/>
            </a:ext>
          </a:extLst>
        </p:cNvPr>
        <p:cNvGrpSpPr/>
        <p:nvPr/>
      </p:nvGrpSpPr>
      <p:grpSpPr>
        <a:xfrm>
          <a:off x="0" y="0"/>
          <a:ext cx="0" cy="0"/>
          <a:chOff x="0" y="0"/>
          <a:chExt cx="0" cy="0"/>
        </a:xfrm>
      </p:grpSpPr>
      <p:sp>
        <p:nvSpPr>
          <p:cNvPr id="5" name="Arrow: Pentagon 4">
            <a:extLst>
              <a:ext uri="{FF2B5EF4-FFF2-40B4-BE49-F238E27FC236}">
                <a16:creationId xmlns:a16="http://schemas.microsoft.com/office/drawing/2014/main" id="{8C3710F3-E4E4-27C6-1733-F11CBA26512A}"/>
              </a:ext>
            </a:extLst>
          </p:cNvPr>
          <p:cNvSpPr/>
          <p:nvPr/>
        </p:nvSpPr>
        <p:spPr>
          <a:xfrm>
            <a:off x="800753" y="134496"/>
            <a:ext cx="10587788" cy="574209"/>
          </a:xfrm>
          <a:prstGeom prst="homePlate">
            <a:avLst>
              <a:gd name="adj" fmla="val 0"/>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s-IN" sz="2800" b="1" dirty="0">
                <a:latin typeface="Kalpurush" panose="02000600000000000000" pitchFamily="2" charset="0"/>
                <a:cs typeface="Kalpurush" panose="02000600000000000000" pitchFamily="2" charset="0"/>
              </a:rPr>
              <a:t>সর্টিং এবং ইনডেক্সিং এর মধ্যে পার্থক্য আলোচনা</a:t>
            </a:r>
            <a:endParaRPr lang="en-US" sz="2800" b="1" dirty="0">
              <a:solidFill>
                <a:schemeClr val="bg1"/>
              </a:solidFill>
              <a:latin typeface="Kalpurush" panose="02000600000000000000" pitchFamily="2" charset="0"/>
              <a:cs typeface="Kalpurush" panose="02000600000000000000" pitchFamily="2" charset="0"/>
            </a:endParaRPr>
          </a:p>
        </p:txBody>
      </p:sp>
      <p:sp>
        <p:nvSpPr>
          <p:cNvPr id="9" name="TextBox 8">
            <a:extLst>
              <a:ext uri="{FF2B5EF4-FFF2-40B4-BE49-F238E27FC236}">
                <a16:creationId xmlns:a16="http://schemas.microsoft.com/office/drawing/2014/main" id="{B656941D-53E2-E75B-F64B-56091412CAEB}"/>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3CAFA620-61EB-2568-1920-1A538DD06483}"/>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1" name="TextBox 10">
            <a:extLst>
              <a:ext uri="{FF2B5EF4-FFF2-40B4-BE49-F238E27FC236}">
                <a16:creationId xmlns:a16="http://schemas.microsoft.com/office/drawing/2014/main" id="{53210B3A-393E-8DDB-4EE7-4E740EE6CC7C}"/>
              </a:ext>
            </a:extLst>
          </p:cNvPr>
          <p:cNvSpPr txBox="1"/>
          <p:nvPr/>
        </p:nvSpPr>
        <p:spPr>
          <a:xfrm>
            <a:off x="800752" y="813684"/>
            <a:ext cx="10587788" cy="646331"/>
          </a:xfrm>
          <a:prstGeom prst="rect">
            <a:avLst/>
          </a:prstGeom>
          <a:noFill/>
        </p:spPr>
        <p:txBody>
          <a:bodyPr wrap="square">
            <a:spAutoFit/>
          </a:bodyPr>
          <a:lstStyle/>
          <a:p>
            <a:pPr algn="just"/>
            <a:r>
              <a:rPr lang="as-IN" dirty="0">
                <a:solidFill>
                  <a:srgbClr val="8368A7"/>
                </a:solidFill>
                <a:latin typeface="Kalpurush" panose="02000600000000000000" pitchFamily="2" charset="0"/>
                <a:cs typeface="Kalpurush" panose="02000600000000000000" pitchFamily="2" charset="0"/>
              </a:rPr>
              <a:t>ডেটাবেজ ম্যানেজমেন্ট সিস্টেমে ডেটা খুঁজে বের করা বা সাজানোর জন্য </a:t>
            </a:r>
            <a:r>
              <a:rPr lang="as-IN" b="1" dirty="0">
                <a:solidFill>
                  <a:srgbClr val="8368A7"/>
                </a:solidFill>
                <a:latin typeface="Kalpurush" panose="02000600000000000000" pitchFamily="2" charset="0"/>
                <a:cs typeface="Kalpurush" panose="02000600000000000000" pitchFamily="2" charset="0"/>
              </a:rPr>
              <a:t>সর্টিং (</a:t>
            </a:r>
            <a:r>
              <a:rPr lang="en-US" b="1" dirty="0">
                <a:solidFill>
                  <a:srgbClr val="8368A7"/>
                </a:solidFill>
                <a:latin typeface="Kalpurush" panose="02000600000000000000" pitchFamily="2" charset="0"/>
                <a:cs typeface="Kalpurush" panose="02000600000000000000" pitchFamily="2" charset="0"/>
              </a:rPr>
              <a:t>Sorting)</a:t>
            </a:r>
            <a:r>
              <a:rPr lang="en-US" dirty="0">
                <a:solidFill>
                  <a:srgbClr val="8368A7"/>
                </a:solidFill>
                <a:latin typeface="Kalpurush" panose="02000600000000000000" pitchFamily="2" charset="0"/>
                <a:cs typeface="Kalpurush" panose="02000600000000000000" pitchFamily="2" charset="0"/>
              </a:rPr>
              <a:t> </a:t>
            </a:r>
            <a:r>
              <a:rPr lang="as-IN" dirty="0">
                <a:solidFill>
                  <a:srgbClr val="8368A7"/>
                </a:solidFill>
                <a:latin typeface="Kalpurush" panose="02000600000000000000" pitchFamily="2" charset="0"/>
                <a:cs typeface="Kalpurush" panose="02000600000000000000" pitchFamily="2" charset="0"/>
              </a:rPr>
              <a:t>এবং </a:t>
            </a:r>
            <a:r>
              <a:rPr lang="as-IN" b="1" dirty="0">
                <a:solidFill>
                  <a:srgbClr val="8368A7"/>
                </a:solidFill>
                <a:latin typeface="Kalpurush" panose="02000600000000000000" pitchFamily="2" charset="0"/>
                <a:cs typeface="Kalpurush" panose="02000600000000000000" pitchFamily="2" charset="0"/>
              </a:rPr>
              <a:t>ইনডেক্সিং (</a:t>
            </a:r>
            <a:r>
              <a:rPr lang="en-US" b="1" dirty="0">
                <a:solidFill>
                  <a:srgbClr val="8368A7"/>
                </a:solidFill>
                <a:latin typeface="Kalpurush" panose="02000600000000000000" pitchFamily="2" charset="0"/>
                <a:cs typeface="Kalpurush" panose="02000600000000000000" pitchFamily="2" charset="0"/>
              </a:rPr>
              <a:t>Indexing)</a:t>
            </a:r>
            <a:r>
              <a:rPr lang="en-US" dirty="0">
                <a:solidFill>
                  <a:srgbClr val="8368A7"/>
                </a:solidFill>
                <a:latin typeface="Kalpurush" panose="02000600000000000000" pitchFamily="2" charset="0"/>
                <a:cs typeface="Kalpurush" panose="02000600000000000000" pitchFamily="2" charset="0"/>
              </a:rPr>
              <a:t> </a:t>
            </a:r>
            <a:r>
              <a:rPr lang="as-IN" dirty="0">
                <a:solidFill>
                  <a:srgbClr val="8368A7"/>
                </a:solidFill>
                <a:latin typeface="Kalpurush" panose="02000600000000000000" pitchFamily="2" charset="0"/>
                <a:cs typeface="Kalpurush" panose="02000600000000000000" pitchFamily="2" charset="0"/>
              </a:rPr>
              <a:t>দুটি ভিন্ন পদ্ধতি। এদের মধ্যে মূল পার্থক্যগুলো নিচে আলোচনা করা হলো:</a:t>
            </a:r>
            <a:endParaRPr lang="en-US" dirty="0">
              <a:solidFill>
                <a:srgbClr val="8368A7"/>
              </a:solidFill>
              <a:latin typeface="Kalpurush" panose="02000600000000000000" pitchFamily="2" charset="0"/>
              <a:cs typeface="Kalpurush" panose="02000600000000000000" pitchFamily="2" charset="0"/>
            </a:endParaRPr>
          </a:p>
        </p:txBody>
      </p:sp>
      <p:graphicFrame>
        <p:nvGraphicFramePr>
          <p:cNvPr id="12" name="Table 11">
            <a:extLst>
              <a:ext uri="{FF2B5EF4-FFF2-40B4-BE49-F238E27FC236}">
                <a16:creationId xmlns:a16="http://schemas.microsoft.com/office/drawing/2014/main" id="{39053085-D77A-C772-BE23-6B600C9F1584}"/>
              </a:ext>
            </a:extLst>
          </p:cNvPr>
          <p:cNvGraphicFramePr>
            <a:graphicFrameLocks noGrp="1"/>
          </p:cNvGraphicFramePr>
          <p:nvPr>
            <p:extLst>
              <p:ext uri="{D42A27DB-BD31-4B8C-83A1-F6EECF244321}">
                <p14:modId xmlns:p14="http://schemas.microsoft.com/office/powerpoint/2010/main" val="2878246112"/>
              </p:ext>
            </p:extLst>
          </p:nvPr>
        </p:nvGraphicFramePr>
        <p:xfrm>
          <a:off x="800754" y="1524183"/>
          <a:ext cx="10587786" cy="4663440"/>
        </p:xfrm>
        <a:graphic>
          <a:graphicData uri="http://schemas.openxmlformats.org/drawingml/2006/table">
            <a:tbl>
              <a:tblPr firstRow="1" bandRow="1">
                <a:tableStyleId>{5C22544A-7EE6-4342-B048-85BDC9FD1C3A}</a:tableStyleId>
              </a:tblPr>
              <a:tblGrid>
                <a:gridCol w="1782025">
                  <a:extLst>
                    <a:ext uri="{9D8B030D-6E8A-4147-A177-3AD203B41FA5}">
                      <a16:colId xmlns:a16="http://schemas.microsoft.com/office/drawing/2014/main" val="1527590989"/>
                    </a:ext>
                  </a:extLst>
                </a:gridCol>
                <a:gridCol w="4523874">
                  <a:extLst>
                    <a:ext uri="{9D8B030D-6E8A-4147-A177-3AD203B41FA5}">
                      <a16:colId xmlns:a16="http://schemas.microsoft.com/office/drawing/2014/main" val="1778442529"/>
                    </a:ext>
                  </a:extLst>
                </a:gridCol>
                <a:gridCol w="4281887">
                  <a:extLst>
                    <a:ext uri="{9D8B030D-6E8A-4147-A177-3AD203B41FA5}">
                      <a16:colId xmlns:a16="http://schemas.microsoft.com/office/drawing/2014/main" val="1668581853"/>
                    </a:ext>
                  </a:extLst>
                </a:gridCol>
              </a:tblGrid>
              <a:tr h="370840">
                <a:tc>
                  <a:txBody>
                    <a:bodyPr/>
                    <a:lstStyle/>
                    <a:p>
                      <a:pPr rtl="0" fontAlgn="b">
                        <a:buNone/>
                      </a:pPr>
                      <a:r>
                        <a:rPr lang="as-IN" dirty="0">
                          <a:effectLst/>
                          <a:latin typeface="Kalpurush" panose="02000600000000000000" pitchFamily="2" charset="0"/>
                          <a:cs typeface="Kalpurush" panose="02000600000000000000" pitchFamily="2" charset="0"/>
                        </a:rPr>
                        <a:t>পার্থক্যের বিষয়</a:t>
                      </a:r>
                    </a:p>
                  </a:txBody>
                  <a:tcPr marL="137160" marR="137160" marT="137160" marB="137160" anchor="ctr"/>
                </a:tc>
                <a:tc>
                  <a:txBody>
                    <a:bodyPr/>
                    <a:lstStyle/>
                    <a:p>
                      <a:pPr algn="ctr" rtl="0" fontAlgn="b">
                        <a:buNone/>
                      </a:pPr>
                      <a:r>
                        <a:rPr lang="as-IN">
                          <a:effectLst/>
                          <a:latin typeface="Kalpurush" panose="02000600000000000000" pitchFamily="2" charset="0"/>
                          <a:cs typeface="Kalpurush" panose="02000600000000000000" pitchFamily="2" charset="0"/>
                        </a:rPr>
                        <a:t>সর্টিং (</a:t>
                      </a:r>
                      <a:r>
                        <a:rPr lang="en-US">
                          <a:effectLst/>
                          <a:latin typeface="Kalpurush" panose="02000600000000000000" pitchFamily="2" charset="0"/>
                          <a:cs typeface="Kalpurush" panose="02000600000000000000" pitchFamily="2" charset="0"/>
                        </a:rPr>
                        <a:t>Sorting)</a:t>
                      </a:r>
                    </a:p>
                  </a:txBody>
                  <a:tcPr marL="137160" marR="137160" marT="137160" marB="137160" anchor="ctr"/>
                </a:tc>
                <a:tc>
                  <a:txBody>
                    <a:bodyPr/>
                    <a:lstStyle/>
                    <a:p>
                      <a:pPr algn="ctr" rtl="0" fontAlgn="b">
                        <a:buNone/>
                      </a:pPr>
                      <a:r>
                        <a:rPr lang="as-IN" dirty="0">
                          <a:effectLst/>
                          <a:latin typeface="Kalpurush" panose="02000600000000000000" pitchFamily="2" charset="0"/>
                          <a:cs typeface="Kalpurush" panose="02000600000000000000" pitchFamily="2" charset="0"/>
                        </a:rPr>
                        <a:t>ইনডেক্সিং (</a:t>
                      </a:r>
                      <a:r>
                        <a:rPr lang="en-US" dirty="0">
                          <a:effectLst/>
                          <a:latin typeface="Kalpurush" panose="02000600000000000000" pitchFamily="2" charset="0"/>
                          <a:cs typeface="Kalpurush" panose="02000600000000000000" pitchFamily="2" charset="0"/>
                        </a:rPr>
                        <a:t>Indexing)</a:t>
                      </a:r>
                    </a:p>
                  </a:txBody>
                  <a:tcPr marL="137160" marR="137160" marT="137160" marB="137160" anchor="ctr"/>
                </a:tc>
                <a:extLst>
                  <a:ext uri="{0D108BD9-81ED-4DB2-BD59-A6C34878D82A}">
                    <a16:rowId xmlns:a16="http://schemas.microsoft.com/office/drawing/2014/main" val="1954559109"/>
                  </a:ext>
                </a:extLst>
              </a:tr>
              <a:tr h="370840">
                <a:tc>
                  <a:txBody>
                    <a:bodyPr/>
                    <a:lstStyle/>
                    <a:p>
                      <a:pPr rtl="0" fontAlgn="b">
                        <a:buNone/>
                      </a:pPr>
                      <a:r>
                        <a:rPr lang="as-IN" b="1">
                          <a:effectLst/>
                          <a:latin typeface="Kalpurush" panose="02000600000000000000" pitchFamily="2" charset="0"/>
                          <a:cs typeface="Kalpurush" panose="02000600000000000000" pitchFamily="2" charset="0"/>
                        </a:rPr>
                        <a:t>মূল কাজ</a:t>
                      </a:r>
                    </a:p>
                  </a:txBody>
                  <a:tcPr marL="137160" marR="137160" marT="137160" marB="137160" anchor="ctr"/>
                </a:tc>
                <a:tc>
                  <a:txBody>
                    <a:bodyPr/>
                    <a:lstStyle/>
                    <a:p>
                      <a:pPr algn="just" rtl="0" fontAlgn="b">
                        <a:buNone/>
                      </a:pPr>
                      <a:r>
                        <a:rPr lang="as-IN" dirty="0">
                          <a:effectLst/>
                          <a:latin typeface="Kalpurush" panose="02000600000000000000" pitchFamily="2" charset="0"/>
                          <a:cs typeface="Kalpurush" panose="02000600000000000000" pitchFamily="2" charset="0"/>
                        </a:rPr>
                        <a:t>ডেটাকে উর্ধ্বক্রম বা নিম্নক্রমে সাজানো।</a:t>
                      </a:r>
                    </a:p>
                  </a:txBody>
                  <a:tcPr marL="137160" marR="137160" marT="137160" marB="137160" anchor="ctr"/>
                </a:tc>
                <a:tc>
                  <a:txBody>
                    <a:bodyPr/>
                    <a:lstStyle/>
                    <a:p>
                      <a:pPr algn="just" rtl="0" fontAlgn="b">
                        <a:buNone/>
                      </a:pPr>
                      <a:r>
                        <a:rPr lang="as-IN">
                          <a:effectLst/>
                          <a:latin typeface="Kalpurush" panose="02000600000000000000" pitchFamily="2" charset="0"/>
                          <a:cs typeface="Kalpurush" panose="02000600000000000000" pitchFamily="2" charset="0"/>
                        </a:rPr>
                        <a:t>দ্রুত তথ্য খোঁজার জন্য সূচি তৈরি করা।</a:t>
                      </a:r>
                    </a:p>
                  </a:txBody>
                  <a:tcPr marL="137160" marR="137160" marT="137160" marB="137160" anchor="ctr"/>
                </a:tc>
                <a:extLst>
                  <a:ext uri="{0D108BD9-81ED-4DB2-BD59-A6C34878D82A}">
                    <a16:rowId xmlns:a16="http://schemas.microsoft.com/office/drawing/2014/main" val="3855216415"/>
                  </a:ext>
                </a:extLst>
              </a:tr>
              <a:tr h="370840">
                <a:tc>
                  <a:txBody>
                    <a:bodyPr/>
                    <a:lstStyle/>
                    <a:p>
                      <a:pPr rtl="0" fontAlgn="b">
                        <a:buNone/>
                      </a:pPr>
                      <a:r>
                        <a:rPr lang="as-IN" b="1" dirty="0">
                          <a:effectLst/>
                          <a:latin typeface="Kalpurush" panose="02000600000000000000" pitchFamily="2" charset="0"/>
                          <a:cs typeface="Kalpurush" panose="02000600000000000000" pitchFamily="2" charset="0"/>
                        </a:rPr>
                        <a:t>মূল ফাইল</a:t>
                      </a:r>
                    </a:p>
                  </a:txBody>
                  <a:tcPr marL="137160" marR="137160" marT="137160" marB="137160" anchor="ctr"/>
                </a:tc>
                <a:tc>
                  <a:txBody>
                    <a:bodyPr/>
                    <a:lstStyle/>
                    <a:p>
                      <a:pPr algn="just" rtl="0" fontAlgn="b">
                        <a:buNone/>
                      </a:pPr>
                      <a:r>
                        <a:rPr lang="as-IN" dirty="0">
                          <a:effectLst/>
                          <a:latin typeface="Kalpurush" panose="02000600000000000000" pitchFamily="2" charset="0"/>
                          <a:cs typeface="Kalpurush" panose="02000600000000000000" pitchFamily="2" charset="0"/>
                        </a:rPr>
                        <a:t>মূল ফাইলের ডেটা বা রেকর্ডের অবস্থান পরিবর্তন হয়।</a:t>
                      </a:r>
                    </a:p>
                  </a:txBody>
                  <a:tcPr marL="137160" marR="137160" marT="137160" marB="137160" anchor="ctr"/>
                </a:tc>
                <a:tc>
                  <a:txBody>
                    <a:bodyPr/>
                    <a:lstStyle/>
                    <a:p>
                      <a:pPr algn="just" rtl="0" fontAlgn="b">
                        <a:buNone/>
                      </a:pPr>
                      <a:r>
                        <a:rPr lang="as-IN">
                          <a:effectLst/>
                          <a:latin typeface="Kalpurush" panose="02000600000000000000" pitchFamily="2" charset="0"/>
                          <a:cs typeface="Kalpurush" panose="02000600000000000000" pitchFamily="2" charset="0"/>
                        </a:rPr>
                        <a:t>মূল ফাইলের রেকর্ডের অবস্থান ঠিক থাকে।</a:t>
                      </a:r>
                    </a:p>
                  </a:txBody>
                  <a:tcPr marL="137160" marR="137160" marT="137160" marB="137160" anchor="ctr"/>
                </a:tc>
                <a:extLst>
                  <a:ext uri="{0D108BD9-81ED-4DB2-BD59-A6C34878D82A}">
                    <a16:rowId xmlns:a16="http://schemas.microsoft.com/office/drawing/2014/main" val="3937436286"/>
                  </a:ext>
                </a:extLst>
              </a:tr>
              <a:tr h="370840">
                <a:tc>
                  <a:txBody>
                    <a:bodyPr/>
                    <a:lstStyle/>
                    <a:p>
                      <a:pPr rtl="0" fontAlgn="b">
                        <a:buNone/>
                      </a:pPr>
                      <a:r>
                        <a:rPr lang="as-IN" b="1">
                          <a:effectLst/>
                          <a:latin typeface="Kalpurush" panose="02000600000000000000" pitchFamily="2" charset="0"/>
                          <a:cs typeface="Kalpurush" panose="02000600000000000000" pitchFamily="2" charset="0"/>
                        </a:rPr>
                        <a:t>নতুন ফাইল</a:t>
                      </a:r>
                    </a:p>
                  </a:txBody>
                  <a:tcPr marL="137160" marR="137160" marT="137160" marB="137160" anchor="ctr"/>
                </a:tc>
                <a:tc>
                  <a:txBody>
                    <a:bodyPr/>
                    <a:lstStyle/>
                    <a:p>
                      <a:pPr algn="just" rtl="0" fontAlgn="b">
                        <a:buNone/>
                      </a:pPr>
                      <a:r>
                        <a:rPr lang="as-IN" dirty="0">
                          <a:effectLst/>
                          <a:latin typeface="Kalpurush" panose="02000600000000000000" pitchFamily="2" charset="0"/>
                          <a:cs typeface="Kalpurush" panose="02000600000000000000" pitchFamily="2" charset="0"/>
                        </a:rPr>
                        <a:t>সর্টিং করলে অনেক ক্ষেত্রে সাজানো ডেটার একটি নতুন কপি তৈরি হয়।</a:t>
                      </a:r>
                    </a:p>
                  </a:txBody>
                  <a:tcPr marL="137160" marR="137160" marT="137160" marB="137160" anchor="ctr"/>
                </a:tc>
                <a:tc>
                  <a:txBody>
                    <a:bodyPr/>
                    <a:lstStyle/>
                    <a:p>
                      <a:pPr algn="just" rtl="0" fontAlgn="b">
                        <a:buNone/>
                      </a:pPr>
                      <a:r>
                        <a:rPr lang="as-IN">
                          <a:effectLst/>
                          <a:latin typeface="Kalpurush" panose="02000600000000000000" pitchFamily="2" charset="0"/>
                          <a:cs typeface="Kalpurush" panose="02000600000000000000" pitchFamily="2" charset="0"/>
                        </a:rPr>
                        <a:t>মূল টেবিলের সাথে একটি পৃথক সূচি (</a:t>
                      </a:r>
                      <a:r>
                        <a:rPr lang="en-US">
                          <a:effectLst/>
                          <a:latin typeface="Kalpurush" panose="02000600000000000000" pitchFamily="2" charset="0"/>
                          <a:cs typeface="Kalpurush" panose="02000600000000000000" pitchFamily="2" charset="0"/>
                        </a:rPr>
                        <a:t>Index File) </a:t>
                      </a:r>
                      <a:r>
                        <a:rPr lang="as-IN">
                          <a:effectLst/>
                          <a:latin typeface="Kalpurush" panose="02000600000000000000" pitchFamily="2" charset="0"/>
                          <a:cs typeface="Kalpurush" panose="02000600000000000000" pitchFamily="2" charset="0"/>
                        </a:rPr>
                        <a:t>তৈরি হয়।</a:t>
                      </a:r>
                    </a:p>
                  </a:txBody>
                  <a:tcPr marL="137160" marR="137160" marT="137160" marB="137160" anchor="ctr"/>
                </a:tc>
                <a:extLst>
                  <a:ext uri="{0D108BD9-81ED-4DB2-BD59-A6C34878D82A}">
                    <a16:rowId xmlns:a16="http://schemas.microsoft.com/office/drawing/2014/main" val="4070151064"/>
                  </a:ext>
                </a:extLst>
              </a:tr>
              <a:tr h="370840">
                <a:tc>
                  <a:txBody>
                    <a:bodyPr/>
                    <a:lstStyle/>
                    <a:p>
                      <a:pPr rtl="0" fontAlgn="b">
                        <a:buNone/>
                      </a:pPr>
                      <a:r>
                        <a:rPr lang="as-IN" b="1">
                          <a:effectLst/>
                          <a:latin typeface="Kalpurush" panose="02000600000000000000" pitchFamily="2" charset="0"/>
                          <a:cs typeface="Kalpurush" panose="02000600000000000000" pitchFamily="2" charset="0"/>
                        </a:rPr>
                        <a:t>মেমোরি</a:t>
                      </a:r>
                    </a:p>
                  </a:txBody>
                  <a:tcPr marL="137160" marR="137160" marT="137160" marB="137160" anchor="ctr"/>
                </a:tc>
                <a:tc>
                  <a:txBody>
                    <a:bodyPr/>
                    <a:lstStyle/>
                    <a:p>
                      <a:pPr algn="just" rtl="0" fontAlgn="b">
                        <a:buNone/>
                      </a:pPr>
                      <a:r>
                        <a:rPr lang="as-IN" dirty="0">
                          <a:effectLst/>
                          <a:latin typeface="Kalpurush" panose="02000600000000000000" pitchFamily="2" charset="0"/>
                          <a:cs typeface="Kalpurush" panose="02000600000000000000" pitchFamily="2" charset="0"/>
                        </a:rPr>
                        <a:t>সর্টিং-এ তুলনামূলক বেশি মেমোরি প্রয়োজন হয়।</a:t>
                      </a:r>
                    </a:p>
                  </a:txBody>
                  <a:tcPr marL="137160" marR="137160" marT="137160" marB="137160" anchor="ctr"/>
                </a:tc>
                <a:tc>
                  <a:txBody>
                    <a:bodyPr/>
                    <a:lstStyle/>
                    <a:p>
                      <a:pPr algn="just" rtl="0" fontAlgn="b">
                        <a:buNone/>
                      </a:pPr>
                      <a:r>
                        <a:rPr lang="as-IN" dirty="0">
                          <a:effectLst/>
                          <a:latin typeface="Kalpurush" panose="02000600000000000000" pitchFamily="2" charset="0"/>
                          <a:cs typeface="Kalpurush" panose="02000600000000000000" pitchFamily="2" charset="0"/>
                        </a:rPr>
                        <a:t>ইনডেক্স ফাইলে মেমোরি কম লাগে।</a:t>
                      </a:r>
                    </a:p>
                  </a:txBody>
                  <a:tcPr marL="137160" marR="137160" marT="137160" marB="137160" anchor="ctr"/>
                </a:tc>
                <a:extLst>
                  <a:ext uri="{0D108BD9-81ED-4DB2-BD59-A6C34878D82A}">
                    <a16:rowId xmlns:a16="http://schemas.microsoft.com/office/drawing/2014/main" val="3136278677"/>
                  </a:ext>
                </a:extLst>
              </a:tr>
              <a:tr h="370840">
                <a:tc>
                  <a:txBody>
                    <a:bodyPr/>
                    <a:lstStyle/>
                    <a:p>
                      <a:pPr rtl="0" fontAlgn="b">
                        <a:buNone/>
                      </a:pPr>
                      <a:r>
                        <a:rPr lang="as-IN" b="1">
                          <a:effectLst/>
                          <a:latin typeface="Kalpurush" panose="02000600000000000000" pitchFamily="2" charset="0"/>
                          <a:cs typeface="Kalpurush" panose="02000600000000000000" pitchFamily="2" charset="0"/>
                        </a:rPr>
                        <a:t>আপডেট</a:t>
                      </a:r>
                    </a:p>
                  </a:txBody>
                  <a:tcPr marL="137160" marR="137160" marT="137160" marB="137160" anchor="ctr"/>
                </a:tc>
                <a:tc>
                  <a:txBody>
                    <a:bodyPr/>
                    <a:lstStyle/>
                    <a:p>
                      <a:pPr algn="just" rtl="0" fontAlgn="b">
                        <a:buNone/>
                      </a:pPr>
                      <a:r>
                        <a:rPr lang="as-IN">
                          <a:effectLst/>
                          <a:latin typeface="Kalpurush" panose="02000600000000000000" pitchFamily="2" charset="0"/>
                          <a:cs typeface="Kalpurush" panose="02000600000000000000" pitchFamily="2" charset="0"/>
                        </a:rPr>
                        <a:t>নতুন ডেটা যোগ হলে পুনরায় সর্ট করতে হয়।</a:t>
                      </a:r>
                    </a:p>
                  </a:txBody>
                  <a:tcPr marL="137160" marR="137160" marT="137160" marB="137160" anchor="ctr"/>
                </a:tc>
                <a:tc>
                  <a:txBody>
                    <a:bodyPr/>
                    <a:lstStyle/>
                    <a:p>
                      <a:pPr algn="just" rtl="0" fontAlgn="b">
                        <a:buNone/>
                      </a:pPr>
                      <a:r>
                        <a:rPr lang="as-IN" dirty="0">
                          <a:effectLst/>
                          <a:latin typeface="Kalpurush" panose="02000600000000000000" pitchFamily="2" charset="0"/>
                          <a:cs typeface="Kalpurush" panose="02000600000000000000" pitchFamily="2" charset="0"/>
                        </a:rPr>
                        <a:t>নতুন ডেটা ইনসার্ট করলে ইনডেক্স ফাইল স্বয়ংক্রিয়ভাবে আপডেট হয়।</a:t>
                      </a:r>
                    </a:p>
                  </a:txBody>
                  <a:tcPr marL="137160" marR="137160" marT="137160" marB="137160" anchor="ctr"/>
                </a:tc>
                <a:extLst>
                  <a:ext uri="{0D108BD9-81ED-4DB2-BD59-A6C34878D82A}">
                    <a16:rowId xmlns:a16="http://schemas.microsoft.com/office/drawing/2014/main" val="308119081"/>
                  </a:ext>
                </a:extLst>
              </a:tr>
              <a:tr h="370840">
                <a:tc>
                  <a:txBody>
                    <a:bodyPr/>
                    <a:lstStyle/>
                    <a:p>
                      <a:pPr rtl="0" fontAlgn="b">
                        <a:buNone/>
                      </a:pPr>
                      <a:r>
                        <a:rPr lang="as-IN" b="1" dirty="0">
                          <a:effectLst/>
                          <a:latin typeface="Kalpurush" panose="02000600000000000000" pitchFamily="2" charset="0"/>
                          <a:cs typeface="Kalpurush" panose="02000600000000000000" pitchFamily="2" charset="0"/>
                        </a:rPr>
                        <a:t>ব্যবহার</a:t>
                      </a:r>
                    </a:p>
                  </a:txBody>
                  <a:tcPr marL="137160" marR="137160" marT="137160" marB="137160" anchor="ctr"/>
                </a:tc>
                <a:tc>
                  <a:txBody>
                    <a:bodyPr/>
                    <a:lstStyle/>
                    <a:p>
                      <a:pPr algn="just" rtl="0" fontAlgn="b">
                        <a:buNone/>
                      </a:pPr>
                      <a:r>
                        <a:rPr lang="as-IN">
                          <a:effectLst/>
                          <a:latin typeface="Kalpurush" panose="02000600000000000000" pitchFamily="2" charset="0"/>
                          <a:cs typeface="Kalpurush" panose="02000600000000000000" pitchFamily="2" charset="0"/>
                        </a:rPr>
                        <a:t>ছোট ডেটাবেজের ক্ষেত্রে বেশি উপযোগী।</a:t>
                      </a:r>
                    </a:p>
                  </a:txBody>
                  <a:tcPr marL="137160" marR="137160" marT="137160" marB="137160" anchor="ctr"/>
                </a:tc>
                <a:tc>
                  <a:txBody>
                    <a:bodyPr/>
                    <a:lstStyle/>
                    <a:p>
                      <a:pPr algn="just" rtl="0" fontAlgn="b">
                        <a:buNone/>
                      </a:pPr>
                      <a:r>
                        <a:rPr lang="as-IN" dirty="0">
                          <a:effectLst/>
                          <a:latin typeface="Kalpurush" panose="02000600000000000000" pitchFamily="2" charset="0"/>
                          <a:cs typeface="Kalpurush" panose="02000600000000000000" pitchFamily="2" charset="0"/>
                        </a:rPr>
                        <a:t>বড় এবং জটিল ডেটাবেজের জন্য অপরিহার্য।</a:t>
                      </a:r>
                    </a:p>
                  </a:txBody>
                  <a:tcPr marL="137160" marR="137160" marT="137160" marB="137160" anchor="ctr"/>
                </a:tc>
                <a:extLst>
                  <a:ext uri="{0D108BD9-81ED-4DB2-BD59-A6C34878D82A}">
                    <a16:rowId xmlns:a16="http://schemas.microsoft.com/office/drawing/2014/main" val="2333138106"/>
                  </a:ext>
                </a:extLst>
              </a:tr>
            </a:tbl>
          </a:graphicData>
        </a:graphic>
      </p:graphicFrame>
    </p:spTree>
    <p:extLst>
      <p:ext uri="{BB962C8B-B14F-4D97-AF65-F5344CB8AC3E}">
        <p14:creationId xmlns:p14="http://schemas.microsoft.com/office/powerpoint/2010/main" val="3443048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500" fill="hold"/>
                                        <p:tgtEl>
                                          <p:spTgt spid="5"/>
                                        </p:tgtEl>
                                        <p:attrNameLst>
                                          <p:attrName>ppt_x</p:attrName>
                                        </p:attrNameLst>
                                      </p:cBhvr>
                                      <p:tavLst>
                                        <p:tav tm="0">
                                          <p:val>
                                            <p:strVal val="0-#ppt_w/2"/>
                                          </p:val>
                                        </p:tav>
                                        <p:tav tm="100000">
                                          <p:val>
                                            <p:strVal val="#ppt_x"/>
                                          </p:val>
                                        </p:tav>
                                      </p:tavLst>
                                    </p:anim>
                                    <p:anim calcmode="lin" valueType="num">
                                      <p:cBhvr additive="base">
                                        <p:cTn id="8" dur="1500" fill="hold"/>
                                        <p:tgtEl>
                                          <p:spTgt spid="5"/>
                                        </p:tgtEl>
                                        <p:attrNameLst>
                                          <p:attrName>ppt_y</p:attrName>
                                        </p:attrNameLst>
                                      </p:cBhvr>
                                      <p:tavLst>
                                        <p:tav tm="0">
                                          <p:val>
                                            <p:strVal val="#ppt_y"/>
                                          </p:val>
                                        </p:tav>
                                        <p:tav tm="100000">
                                          <p:val>
                                            <p:strVal val="#ppt_y"/>
                                          </p:val>
                                        </p:tav>
                                      </p:tavLst>
                                    </p:anim>
                                  </p:childTnLst>
                                </p:cTn>
                              </p:par>
                              <p:par>
                                <p:cTn id="9" presetID="16" presetClass="entr" presetSubtype="21" fill="hold" grpId="0" nodeType="withEffect">
                                  <p:stCondLst>
                                    <p:cond delay="1000"/>
                                  </p:stCondLst>
                                  <p:childTnLst>
                                    <p:set>
                                      <p:cBhvr>
                                        <p:cTn id="10" dur="1" fill="hold">
                                          <p:stCondLst>
                                            <p:cond delay="0"/>
                                          </p:stCondLst>
                                        </p:cTn>
                                        <p:tgtEl>
                                          <p:spTgt spid="11"/>
                                        </p:tgtEl>
                                        <p:attrNameLst>
                                          <p:attrName>style.visibility</p:attrName>
                                        </p:attrNameLst>
                                      </p:cBhvr>
                                      <p:to>
                                        <p:strVal val="visible"/>
                                      </p:to>
                                    </p:set>
                                    <p:animEffect transition="in" filter="barn(inVertical)">
                                      <p:cBhvr>
                                        <p:cTn id="11" dur="1500"/>
                                        <p:tgtEl>
                                          <p:spTgt spid="11"/>
                                        </p:tgtEl>
                                      </p:cBhvr>
                                    </p:animEffect>
                                  </p:childTnLst>
                                </p:cTn>
                              </p:par>
                              <p:par>
                                <p:cTn id="12" presetID="14" presetClass="entr" presetSubtype="10" fill="hold" nodeType="withEffect">
                                  <p:stCondLst>
                                    <p:cond delay="2500"/>
                                  </p:stCondLst>
                                  <p:childTnLst>
                                    <p:set>
                                      <p:cBhvr>
                                        <p:cTn id="13" dur="1" fill="hold">
                                          <p:stCondLst>
                                            <p:cond delay="0"/>
                                          </p:stCondLst>
                                        </p:cTn>
                                        <p:tgtEl>
                                          <p:spTgt spid="12"/>
                                        </p:tgtEl>
                                        <p:attrNameLst>
                                          <p:attrName>style.visibility</p:attrName>
                                        </p:attrNameLst>
                                      </p:cBhvr>
                                      <p:to>
                                        <p:strVal val="visible"/>
                                      </p:to>
                                    </p:set>
                                    <p:animEffect transition="in" filter="randombar(horizontal)">
                                      <p:cBhvr>
                                        <p:cTn id="14"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8C6D5-0DEF-F4F6-8881-74DD36202D8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51CBB4A-427F-3843-8957-9E9E3F1040A8}"/>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pSp>
        <p:nvGrpSpPr>
          <p:cNvPr id="3" name="Group 2">
            <a:extLst>
              <a:ext uri="{FF2B5EF4-FFF2-40B4-BE49-F238E27FC236}">
                <a16:creationId xmlns:a16="http://schemas.microsoft.com/office/drawing/2014/main" id="{C60D9F86-38AA-6533-A09F-847F3FB88476}"/>
              </a:ext>
            </a:extLst>
          </p:cNvPr>
          <p:cNvGrpSpPr/>
          <p:nvPr/>
        </p:nvGrpSpPr>
        <p:grpSpPr>
          <a:xfrm>
            <a:off x="3933050" y="646526"/>
            <a:ext cx="3084981" cy="1118196"/>
            <a:chOff x="4157979" y="495700"/>
            <a:chExt cx="3084981" cy="1118196"/>
          </a:xfrm>
        </p:grpSpPr>
        <p:sp>
          <p:nvSpPr>
            <p:cNvPr id="6" name="Arrow: Pentagon 5">
              <a:extLst>
                <a:ext uri="{FF2B5EF4-FFF2-40B4-BE49-F238E27FC236}">
                  <a16:creationId xmlns:a16="http://schemas.microsoft.com/office/drawing/2014/main" id="{4E816C9D-8AC2-5BE9-757D-0DE7E042843A}"/>
                </a:ext>
              </a:extLst>
            </p:cNvPr>
            <p:cNvSpPr/>
            <p:nvPr/>
          </p:nvSpPr>
          <p:spPr>
            <a:xfrm>
              <a:off x="4949040" y="784850"/>
              <a:ext cx="2293920" cy="565387"/>
            </a:xfrm>
            <a:prstGeom prst="homePlate">
              <a:avLst>
                <a:gd name="adj" fmla="val 0"/>
              </a:avLst>
            </a:prstGeom>
            <a:solidFill>
              <a:srgbClr val="487FB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err="1">
                  <a:latin typeface="Kalpurush" panose="02000600000000000000" pitchFamily="2" charset="0"/>
                  <a:cs typeface="Kalpurush" panose="02000600000000000000" pitchFamily="2" charset="0"/>
                </a:rPr>
                <a:t>একক</a:t>
              </a:r>
              <a:r>
                <a:rPr lang="en-US" sz="2800" b="1" dirty="0">
                  <a:latin typeface="Kalpurush" panose="02000600000000000000" pitchFamily="2" charset="0"/>
                  <a:cs typeface="Kalpurush" panose="02000600000000000000" pitchFamily="2" charset="0"/>
                </a:rPr>
                <a:t> </a:t>
              </a:r>
              <a:r>
                <a:rPr lang="en-US" sz="2800" b="1" dirty="0" err="1">
                  <a:latin typeface="Kalpurush" panose="02000600000000000000" pitchFamily="2" charset="0"/>
                  <a:cs typeface="Kalpurush" panose="02000600000000000000" pitchFamily="2" charset="0"/>
                </a:rPr>
                <a:t>কাজ</a:t>
              </a:r>
              <a:endParaRPr lang="en-US" sz="2800" b="1" dirty="0"/>
            </a:p>
          </p:txBody>
        </p:sp>
        <p:pic>
          <p:nvPicPr>
            <p:cNvPr id="7" name="Picture 6">
              <a:extLst>
                <a:ext uri="{FF2B5EF4-FFF2-40B4-BE49-F238E27FC236}">
                  <a16:creationId xmlns:a16="http://schemas.microsoft.com/office/drawing/2014/main" id="{A615648B-026C-51BA-2FBE-F1D82452EC1B}"/>
                </a:ext>
              </a:extLst>
            </p:cNvPr>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4157979" y="495700"/>
              <a:ext cx="1112144" cy="1118196"/>
            </a:xfrm>
            <a:prstGeom prst="rect">
              <a:avLst/>
            </a:prstGeom>
          </p:spPr>
        </p:pic>
      </p:grpSp>
      <p:sp>
        <p:nvSpPr>
          <p:cNvPr id="12" name="TextBox 11">
            <a:extLst>
              <a:ext uri="{FF2B5EF4-FFF2-40B4-BE49-F238E27FC236}">
                <a16:creationId xmlns:a16="http://schemas.microsoft.com/office/drawing/2014/main" id="{3D731F22-9EDA-AF14-9357-5A4BC14F1701}"/>
              </a:ext>
            </a:extLst>
          </p:cNvPr>
          <p:cNvSpPr txBox="1"/>
          <p:nvPr/>
        </p:nvSpPr>
        <p:spPr>
          <a:xfrm>
            <a:off x="4724111" y="3100470"/>
            <a:ext cx="2293920" cy="646331"/>
          </a:xfrm>
          <a:prstGeom prst="rect">
            <a:avLst/>
          </a:prstGeom>
          <a:noFill/>
        </p:spPr>
        <p:txBody>
          <a:bodyPr wrap="square" rtlCol="0">
            <a:spAutoFit/>
          </a:bodyPr>
          <a:lstStyle/>
          <a:p>
            <a:pPr fontAlgn="base"/>
            <a:r>
              <a:rPr lang="en-US" b="1" dirty="0">
                <a:solidFill>
                  <a:srgbClr val="8368A7"/>
                </a:solidFill>
                <a:latin typeface="Kalpurush" panose="02000600000000000000" pitchFamily="2" charset="0"/>
                <a:cs typeface="Kalpurush" panose="02000600000000000000" pitchFamily="2" charset="0"/>
              </a:rPr>
              <a:t>১</a:t>
            </a:r>
            <a:r>
              <a:rPr lang="as-IN" b="1" dirty="0">
                <a:solidFill>
                  <a:srgbClr val="8368A7"/>
                </a:solidFill>
                <a:latin typeface="Kalpurush" panose="02000600000000000000" pitchFamily="2" charset="0"/>
                <a:cs typeface="Kalpurush" panose="02000600000000000000" pitchFamily="2" charset="0"/>
              </a:rPr>
              <a:t>।  ডেটাবেজ সর্টিং কী?</a:t>
            </a:r>
          </a:p>
          <a:p>
            <a:pPr fontAlgn="base"/>
            <a:r>
              <a:rPr lang="en-US" b="1" dirty="0">
                <a:solidFill>
                  <a:srgbClr val="8368A7"/>
                </a:solidFill>
                <a:latin typeface="Kalpurush" panose="02000600000000000000" pitchFamily="2" charset="0"/>
                <a:cs typeface="Kalpurush" panose="02000600000000000000" pitchFamily="2" charset="0"/>
              </a:rPr>
              <a:t>২</a:t>
            </a:r>
            <a:r>
              <a:rPr lang="as-IN" b="1" dirty="0">
                <a:solidFill>
                  <a:srgbClr val="8368A7"/>
                </a:solidFill>
                <a:latin typeface="Kalpurush" panose="02000600000000000000" pitchFamily="2" charset="0"/>
                <a:cs typeface="Kalpurush" panose="02000600000000000000" pitchFamily="2" charset="0"/>
              </a:rPr>
              <a:t>। ইনডেক্সিং কী?</a:t>
            </a:r>
          </a:p>
        </p:txBody>
      </p:sp>
    </p:spTree>
    <p:extLst>
      <p:ext uri="{BB962C8B-B14F-4D97-AF65-F5344CB8AC3E}">
        <p14:creationId xmlns:p14="http://schemas.microsoft.com/office/powerpoint/2010/main" val="2063404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500"/>
                                        <p:tgtEl>
                                          <p:spTgt spid="3"/>
                                        </p:tgtEl>
                                      </p:cBhvr>
                                    </p:animEffect>
                                  </p:childTnLst>
                                </p:cTn>
                              </p:par>
                              <p:par>
                                <p:cTn id="8" presetID="42" presetClass="entr" presetSubtype="0" fill="hold" grpId="0" nodeType="withEffect">
                                  <p:stCondLst>
                                    <p:cond delay="100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1000"/>
                                        <p:tgtEl>
                                          <p:spTgt spid="12"/>
                                        </p:tgtEl>
                                      </p:cBhvr>
                                    </p:animEffect>
                                    <p:anim calcmode="lin" valueType="num">
                                      <p:cBhvr>
                                        <p:cTn id="11" dur="1000" fill="hold"/>
                                        <p:tgtEl>
                                          <p:spTgt spid="12"/>
                                        </p:tgtEl>
                                        <p:attrNameLst>
                                          <p:attrName>ppt_x</p:attrName>
                                        </p:attrNameLst>
                                      </p:cBhvr>
                                      <p:tavLst>
                                        <p:tav tm="0">
                                          <p:val>
                                            <p:strVal val="#ppt_x"/>
                                          </p:val>
                                        </p:tav>
                                        <p:tav tm="100000">
                                          <p:val>
                                            <p:strVal val="#ppt_x"/>
                                          </p:val>
                                        </p:tav>
                                      </p:tavLst>
                                    </p:anim>
                                    <p:anim calcmode="lin" valueType="num">
                                      <p:cBhvr>
                                        <p:cTn id="1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40D8E-D759-D2F4-5285-16C7B857BBD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C17E289-6EFD-CD46-7E75-CC023A419D6A}"/>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pSp>
        <p:nvGrpSpPr>
          <p:cNvPr id="3" name="Group 2">
            <a:extLst>
              <a:ext uri="{FF2B5EF4-FFF2-40B4-BE49-F238E27FC236}">
                <a16:creationId xmlns:a16="http://schemas.microsoft.com/office/drawing/2014/main" id="{96C66FFE-A266-17FE-21A5-D5360E5D9CC1}"/>
              </a:ext>
            </a:extLst>
          </p:cNvPr>
          <p:cNvGrpSpPr/>
          <p:nvPr/>
        </p:nvGrpSpPr>
        <p:grpSpPr>
          <a:xfrm>
            <a:off x="4216717" y="404568"/>
            <a:ext cx="3114294" cy="1363198"/>
            <a:chOff x="4537029" y="756799"/>
            <a:chExt cx="3114294" cy="1363198"/>
          </a:xfrm>
        </p:grpSpPr>
        <p:sp>
          <p:nvSpPr>
            <p:cNvPr id="6" name="Rectangle 5">
              <a:extLst>
                <a:ext uri="{FF2B5EF4-FFF2-40B4-BE49-F238E27FC236}">
                  <a16:creationId xmlns:a16="http://schemas.microsoft.com/office/drawing/2014/main" id="{08C164DD-8C30-7AFB-8E38-A8F8935BC9E0}"/>
                </a:ext>
              </a:extLst>
            </p:cNvPr>
            <p:cNvSpPr/>
            <p:nvPr/>
          </p:nvSpPr>
          <p:spPr>
            <a:xfrm>
              <a:off x="5733888" y="1452912"/>
              <a:ext cx="1917435" cy="493363"/>
            </a:xfrm>
            <a:prstGeom prst="rect">
              <a:avLst/>
            </a:prstGeom>
            <a:solidFill>
              <a:srgbClr val="427AA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err="1">
                  <a:latin typeface="Kalpurush" panose="02000600000000000000" pitchFamily="2" charset="0"/>
                  <a:cs typeface="Kalpurush" panose="02000600000000000000" pitchFamily="2" charset="0"/>
                </a:rPr>
                <a:t>বাড়ির</a:t>
              </a:r>
              <a:r>
                <a:rPr lang="en-US" sz="2800" b="1" dirty="0">
                  <a:latin typeface="Kalpurush" panose="02000600000000000000" pitchFamily="2" charset="0"/>
                  <a:cs typeface="Kalpurush" panose="02000600000000000000" pitchFamily="2" charset="0"/>
                </a:rPr>
                <a:t> </a:t>
              </a:r>
              <a:r>
                <a:rPr lang="en-US" sz="2800" b="1" dirty="0" err="1">
                  <a:latin typeface="Kalpurush" panose="02000600000000000000" pitchFamily="2" charset="0"/>
                  <a:cs typeface="Kalpurush" panose="02000600000000000000" pitchFamily="2" charset="0"/>
                </a:rPr>
                <a:t>কাজ</a:t>
              </a:r>
              <a:endParaRPr lang="en-US" sz="2800" b="1" dirty="0"/>
            </a:p>
          </p:txBody>
        </p:sp>
        <p:pic>
          <p:nvPicPr>
            <p:cNvPr id="7" name="Picture 6">
              <a:extLst>
                <a:ext uri="{FF2B5EF4-FFF2-40B4-BE49-F238E27FC236}">
                  <a16:creationId xmlns:a16="http://schemas.microsoft.com/office/drawing/2014/main" id="{B9AE5B9A-0B20-3188-8D68-D49C805AC563}"/>
                </a:ext>
              </a:extLst>
            </p:cNvPr>
            <p:cNvPicPr>
              <a:picLocks noChangeAspect="1"/>
            </p:cNvPicPr>
            <p:nvPr/>
          </p:nvPicPr>
          <p:blipFill>
            <a:blip r:embed="rId2">
              <a:duotone>
                <a:schemeClr val="accent5">
                  <a:shade val="45000"/>
                  <a:satMod val="135000"/>
                </a:schemeClr>
                <a:prstClr val="white"/>
              </a:duotone>
              <a:extLst>
                <a:ext uri="{BEBA8EAE-BF5A-486C-A8C5-ECC9F3942E4B}">
                  <a14:imgProps xmlns:a14="http://schemas.microsoft.com/office/drawing/2010/main">
                    <a14:imgLayer r:embed="rId3">
                      <a14:imgEffect>
                        <a14:artisticMarker/>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4537029" y="756799"/>
              <a:ext cx="1455825" cy="1363198"/>
            </a:xfrm>
            <a:prstGeom prst="rect">
              <a:avLst/>
            </a:prstGeom>
          </p:spPr>
        </p:pic>
      </p:grpSp>
      <p:sp>
        <p:nvSpPr>
          <p:cNvPr id="8" name="TextBox 7">
            <a:extLst>
              <a:ext uri="{FF2B5EF4-FFF2-40B4-BE49-F238E27FC236}">
                <a16:creationId xmlns:a16="http://schemas.microsoft.com/office/drawing/2014/main" id="{CC598DE9-90CB-C16E-2D91-60F5F93CA601}"/>
              </a:ext>
            </a:extLst>
          </p:cNvPr>
          <p:cNvSpPr txBox="1"/>
          <p:nvPr/>
        </p:nvSpPr>
        <p:spPr>
          <a:xfrm>
            <a:off x="1330145" y="2463879"/>
            <a:ext cx="9529009" cy="2031325"/>
          </a:xfrm>
          <a:prstGeom prst="rect">
            <a:avLst/>
          </a:prstGeom>
          <a:noFill/>
        </p:spPr>
        <p:txBody>
          <a:bodyPr wrap="square">
            <a:spAutoFit/>
          </a:bodyPr>
          <a:lstStyle/>
          <a:p>
            <a:pPr algn="just" fontAlgn="base"/>
            <a:r>
              <a:rPr lang="as-IN" b="1" u="sng" dirty="0">
                <a:solidFill>
                  <a:srgbClr val="8368A7"/>
                </a:solidFill>
                <a:latin typeface="Kalpurush" panose="02000600000000000000" pitchFamily="2" charset="0"/>
                <a:cs typeface="Kalpurush" panose="02000600000000000000" pitchFamily="2" charset="0"/>
              </a:rPr>
              <a:t>উদ্দীপক পড়ে প্রশ্নগুলোর উত্তর দাও-</a:t>
            </a:r>
            <a:endParaRPr lang="en-US" b="1" u="sng" dirty="0">
              <a:solidFill>
                <a:srgbClr val="8368A7"/>
              </a:solidFill>
              <a:latin typeface="Kalpurush" panose="02000600000000000000" pitchFamily="2" charset="0"/>
              <a:cs typeface="Kalpurush" panose="02000600000000000000" pitchFamily="2" charset="0"/>
            </a:endParaRPr>
          </a:p>
          <a:p>
            <a:pPr algn="just" fontAlgn="base"/>
            <a:endParaRPr lang="as-IN" dirty="0">
              <a:solidFill>
                <a:srgbClr val="8368A7"/>
              </a:solidFill>
              <a:latin typeface="Kalpurush" panose="02000600000000000000" pitchFamily="2" charset="0"/>
              <a:cs typeface="Kalpurush" panose="02000600000000000000" pitchFamily="2" charset="0"/>
            </a:endParaRPr>
          </a:p>
          <a:p>
            <a:pPr algn="just" fontAlgn="base"/>
            <a:r>
              <a:rPr lang="as-IN" b="1" dirty="0">
                <a:solidFill>
                  <a:srgbClr val="4E83BB"/>
                </a:solidFill>
                <a:latin typeface="Kalpurush" panose="02000600000000000000" pitchFamily="2" charset="0"/>
                <a:cs typeface="Kalpurush" panose="02000600000000000000" pitchFamily="2" charset="0"/>
              </a:rPr>
              <a:t>একটি কলেজের ফলাফলের ডেটাবেজ থেকে একজন শিক্ষার্থীর তথ্য খোঁজার জন্য তিনজন ছাত্রকে নির্দেশ দেওয়া হলো। ১ম ছাত্র শর্ত সাপেক্ষে কমান্ড দিয়ে, ২য় ছাত্র ডেটাবেজের টেবিলের তথ্য সাজিয়ে এবং ৩য় ছাত্র ২য় ছাত্রের চেয়ে দ্রুততর কৌশল প্রয়োগে তথ্য খুজে বের করে।</a:t>
            </a:r>
            <a:endParaRPr lang="en-US" b="1" dirty="0">
              <a:solidFill>
                <a:srgbClr val="4E83BB"/>
              </a:solidFill>
              <a:latin typeface="Kalpurush" panose="02000600000000000000" pitchFamily="2" charset="0"/>
              <a:cs typeface="Kalpurush" panose="02000600000000000000" pitchFamily="2" charset="0"/>
            </a:endParaRPr>
          </a:p>
          <a:p>
            <a:pPr algn="just" fontAlgn="base"/>
            <a:endParaRPr lang="as-IN" dirty="0">
              <a:solidFill>
                <a:srgbClr val="8368A7"/>
              </a:solidFill>
              <a:latin typeface="Kalpurush" panose="02000600000000000000" pitchFamily="2" charset="0"/>
              <a:cs typeface="Kalpurush" panose="02000600000000000000" pitchFamily="2" charset="0"/>
            </a:endParaRPr>
          </a:p>
          <a:p>
            <a:pPr algn="just" fontAlgn="base"/>
            <a:r>
              <a:rPr lang="as-IN" b="1" dirty="0">
                <a:solidFill>
                  <a:srgbClr val="8368A7"/>
                </a:solidFill>
                <a:latin typeface="Kalpurush" panose="02000600000000000000" pitchFamily="2" charset="0"/>
                <a:cs typeface="Kalpurush" panose="02000600000000000000" pitchFamily="2" charset="0"/>
              </a:rPr>
              <a:t>গ।</a:t>
            </a:r>
            <a:r>
              <a:rPr lang="as-IN" dirty="0">
                <a:solidFill>
                  <a:srgbClr val="8368A7"/>
                </a:solidFill>
                <a:latin typeface="Kalpurush" panose="02000600000000000000" pitchFamily="2" charset="0"/>
                <a:cs typeface="Kalpurush" panose="02000600000000000000" pitchFamily="2" charset="0"/>
              </a:rPr>
              <a:t> তথ্য খোঁজার ক্ষেত্রে ২য় ছাত্রটির কৌশল বর্ণনা কর।</a:t>
            </a:r>
          </a:p>
        </p:txBody>
      </p:sp>
    </p:spTree>
    <p:extLst>
      <p:ext uri="{BB962C8B-B14F-4D97-AF65-F5344CB8AC3E}">
        <p14:creationId xmlns:p14="http://schemas.microsoft.com/office/powerpoint/2010/main" val="1508484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500"/>
                                        <p:tgtEl>
                                          <p:spTgt spid="3"/>
                                        </p:tgtEl>
                                      </p:cBhvr>
                                    </p:animEffect>
                                  </p:childTnLst>
                                </p:cTn>
                              </p:par>
                              <p:par>
                                <p:cTn id="8" presetID="42" presetClass="entr" presetSubtype="0" fill="hold" grpId="0" nodeType="withEffect">
                                  <p:stCondLst>
                                    <p:cond delay="100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1000"/>
                                        <p:tgtEl>
                                          <p:spTgt spid="8"/>
                                        </p:tgtEl>
                                      </p:cBhvr>
                                    </p:animEffect>
                                    <p:anim calcmode="lin" valueType="num">
                                      <p:cBhvr>
                                        <p:cTn id="11" dur="1000" fill="hold"/>
                                        <p:tgtEl>
                                          <p:spTgt spid="8"/>
                                        </p:tgtEl>
                                        <p:attrNameLst>
                                          <p:attrName>ppt_x</p:attrName>
                                        </p:attrNameLst>
                                      </p:cBhvr>
                                      <p:tavLst>
                                        <p:tav tm="0">
                                          <p:val>
                                            <p:strVal val="#ppt_x"/>
                                          </p:val>
                                        </p:tav>
                                        <p:tav tm="100000">
                                          <p:val>
                                            <p:strVal val="#ppt_x"/>
                                          </p:val>
                                        </p:tav>
                                      </p:tavLst>
                                    </p:anim>
                                    <p:anim calcmode="lin" valueType="num">
                                      <p:cBhvr>
                                        <p:cTn id="1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95BC6-64FF-7624-F57F-287447C6D5DF}"/>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CA1283C3-D5C5-584E-159E-88ACD8D54AA7}"/>
              </a:ext>
            </a:extLst>
          </p:cNvPr>
          <p:cNvSpPr txBox="1"/>
          <p:nvPr/>
        </p:nvSpPr>
        <p:spPr>
          <a:xfrm>
            <a:off x="4486992" y="2767280"/>
            <a:ext cx="3217987" cy="1323439"/>
          </a:xfrm>
          <a:prstGeom prst="rect">
            <a:avLst/>
          </a:prstGeom>
          <a:noFill/>
        </p:spPr>
        <p:txBody>
          <a:bodyPr wrap="square" rtlCol="0">
            <a:spAutoFit/>
          </a:bodyPr>
          <a:lstStyle/>
          <a:p>
            <a:pPr algn="ctr"/>
            <a:r>
              <a:rPr lang="en-US" sz="8000" dirty="0">
                <a:solidFill>
                  <a:srgbClr val="896CAD"/>
                </a:solidFill>
                <a:latin typeface="Agency FB" panose="020B0804020202020204" pitchFamily="34" charset="0"/>
              </a:rPr>
              <a:t>THANKS</a:t>
            </a:r>
          </a:p>
        </p:txBody>
      </p:sp>
      <p:grpSp>
        <p:nvGrpSpPr>
          <p:cNvPr id="4" name="Group 3">
            <a:extLst>
              <a:ext uri="{FF2B5EF4-FFF2-40B4-BE49-F238E27FC236}">
                <a16:creationId xmlns:a16="http://schemas.microsoft.com/office/drawing/2014/main" id="{95888129-D15A-75CD-E4F0-B412B321666D}"/>
              </a:ext>
            </a:extLst>
          </p:cNvPr>
          <p:cNvGrpSpPr/>
          <p:nvPr/>
        </p:nvGrpSpPr>
        <p:grpSpPr>
          <a:xfrm>
            <a:off x="3113637" y="156223"/>
            <a:ext cx="5964702" cy="2358017"/>
            <a:chOff x="3113649" y="736916"/>
            <a:chExt cx="5964702" cy="1795270"/>
          </a:xfrm>
        </p:grpSpPr>
        <p:sp>
          <p:nvSpPr>
            <p:cNvPr id="2" name="Rectangle: Rounded Corners 1">
              <a:extLst>
                <a:ext uri="{FF2B5EF4-FFF2-40B4-BE49-F238E27FC236}">
                  <a16:creationId xmlns:a16="http://schemas.microsoft.com/office/drawing/2014/main" id="{A480C5FD-6C64-07FF-961F-8A0906FC213C}"/>
                </a:ext>
              </a:extLst>
            </p:cNvPr>
            <p:cNvSpPr/>
            <p:nvPr/>
          </p:nvSpPr>
          <p:spPr>
            <a:xfrm>
              <a:off x="3113649" y="2481311"/>
              <a:ext cx="5964702" cy="50875"/>
            </a:xfrm>
            <a:prstGeom prst="roundRect">
              <a:avLst>
                <a:gd name="adj" fmla="val 50000"/>
              </a:avLst>
            </a:prstGeom>
            <a:solidFill>
              <a:srgbClr val="896CA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6A8F2E53-07F2-FC77-8765-1FD771879901}"/>
                </a:ext>
              </a:extLst>
            </p:cNvPr>
            <p:cNvSpPr/>
            <p:nvPr/>
          </p:nvSpPr>
          <p:spPr>
            <a:xfrm>
              <a:off x="3437205" y="736916"/>
              <a:ext cx="5317587" cy="174439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
            <a:extLst>
              <a:ext uri="{FF2B5EF4-FFF2-40B4-BE49-F238E27FC236}">
                <a16:creationId xmlns:a16="http://schemas.microsoft.com/office/drawing/2014/main" id="{B86A5672-A2A1-1FC0-7E4D-97ACEC7968C3}"/>
              </a:ext>
            </a:extLst>
          </p:cNvPr>
          <p:cNvGrpSpPr/>
          <p:nvPr/>
        </p:nvGrpSpPr>
        <p:grpSpPr>
          <a:xfrm rot="10800000">
            <a:off x="3113635" y="4343760"/>
            <a:ext cx="5964702" cy="2358017"/>
            <a:chOff x="3113649" y="736916"/>
            <a:chExt cx="5964702" cy="1795270"/>
          </a:xfrm>
        </p:grpSpPr>
        <p:sp>
          <p:nvSpPr>
            <p:cNvPr id="6" name="Rectangle: Rounded Corners 5">
              <a:extLst>
                <a:ext uri="{FF2B5EF4-FFF2-40B4-BE49-F238E27FC236}">
                  <a16:creationId xmlns:a16="http://schemas.microsoft.com/office/drawing/2014/main" id="{8E0B3865-8090-1554-D980-A9EB0D2A3F2C}"/>
                </a:ext>
              </a:extLst>
            </p:cNvPr>
            <p:cNvSpPr/>
            <p:nvPr/>
          </p:nvSpPr>
          <p:spPr>
            <a:xfrm>
              <a:off x="3113649" y="2481311"/>
              <a:ext cx="5964702" cy="50875"/>
            </a:xfrm>
            <a:prstGeom prst="roundRect">
              <a:avLst>
                <a:gd name="adj" fmla="val 50000"/>
              </a:avLst>
            </a:prstGeom>
            <a:solidFill>
              <a:srgbClr val="896CA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0F98FB53-302D-36B2-2AF3-9D069C803D15}"/>
                </a:ext>
              </a:extLst>
            </p:cNvPr>
            <p:cNvSpPr/>
            <p:nvPr/>
          </p:nvSpPr>
          <p:spPr>
            <a:xfrm>
              <a:off x="3437205" y="736916"/>
              <a:ext cx="5317587" cy="174439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576549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0-#ppt_w/2"/>
                                          </p:val>
                                        </p:tav>
                                        <p:tav tm="100000">
                                          <p:val>
                                            <p:strVal val="#ppt_x"/>
                                          </p:val>
                                        </p:tav>
                                      </p:tavLst>
                                    </p:anim>
                                    <p:anim calcmode="lin" valueType="num">
                                      <p:cBhvr additive="base">
                                        <p:cTn id="8" dur="2000" fill="hold"/>
                                        <p:tgtEl>
                                          <p:spTgt spid="4"/>
                                        </p:tgtEl>
                                        <p:attrNameLst>
                                          <p:attrName>ppt_y</p:attrName>
                                        </p:attrNameLst>
                                      </p:cBhvr>
                                      <p:tavLst>
                                        <p:tav tm="0">
                                          <p:val>
                                            <p:strVal val="#ppt_y"/>
                                          </p:val>
                                        </p:tav>
                                        <p:tav tm="100000">
                                          <p:val>
                                            <p:strVal val="#ppt_y"/>
                                          </p:val>
                                        </p:tav>
                                      </p:tavLst>
                                    </p:anim>
                                  </p:childTnLst>
                                </p:cTn>
                              </p:par>
                              <p:par>
                                <p:cTn id="9" presetID="42" presetClass="path" presetSubtype="0" decel="100000" fill="hold" nodeType="withEffect">
                                  <p:stCondLst>
                                    <p:cond delay="2250"/>
                                  </p:stCondLst>
                                  <p:childTnLst>
                                    <p:animMotion origin="layout" path="M 0 4.07407E-6 L 0 0.13773 " pathEditMode="relative" rAng="0" ptsTypes="AA">
                                      <p:cBhvr>
                                        <p:cTn id="10" dur="2000" fill="hold"/>
                                        <p:tgtEl>
                                          <p:spTgt spid="4"/>
                                        </p:tgtEl>
                                        <p:attrNameLst>
                                          <p:attrName>ppt_x</p:attrName>
                                          <p:attrName>ppt_y</p:attrName>
                                        </p:attrNameLst>
                                      </p:cBhvr>
                                      <p:rCtr x="0" y="6875"/>
                                    </p:animMotion>
                                  </p:childTnLst>
                                </p:cTn>
                              </p:par>
                              <p:par>
                                <p:cTn id="11" presetID="2" presetClass="entr" presetSubtype="2" decel="10000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2000" fill="hold"/>
                                        <p:tgtEl>
                                          <p:spTgt spid="5"/>
                                        </p:tgtEl>
                                        <p:attrNameLst>
                                          <p:attrName>ppt_x</p:attrName>
                                        </p:attrNameLst>
                                      </p:cBhvr>
                                      <p:tavLst>
                                        <p:tav tm="0">
                                          <p:val>
                                            <p:strVal val="1+#ppt_w/2"/>
                                          </p:val>
                                        </p:tav>
                                        <p:tav tm="100000">
                                          <p:val>
                                            <p:strVal val="#ppt_x"/>
                                          </p:val>
                                        </p:tav>
                                      </p:tavLst>
                                    </p:anim>
                                    <p:anim calcmode="lin" valueType="num">
                                      <p:cBhvr additive="base">
                                        <p:cTn id="14" dur="2000" fill="hold"/>
                                        <p:tgtEl>
                                          <p:spTgt spid="5"/>
                                        </p:tgtEl>
                                        <p:attrNameLst>
                                          <p:attrName>ppt_y</p:attrName>
                                        </p:attrNameLst>
                                      </p:cBhvr>
                                      <p:tavLst>
                                        <p:tav tm="0">
                                          <p:val>
                                            <p:strVal val="#ppt_y"/>
                                          </p:val>
                                        </p:tav>
                                        <p:tav tm="100000">
                                          <p:val>
                                            <p:strVal val="#ppt_y"/>
                                          </p:val>
                                        </p:tav>
                                      </p:tavLst>
                                    </p:anim>
                                  </p:childTnLst>
                                </p:cTn>
                              </p:par>
                              <p:par>
                                <p:cTn id="15" presetID="42" presetClass="path" presetSubtype="0" decel="100000" fill="hold" nodeType="withEffect">
                                  <p:stCondLst>
                                    <p:cond delay="2250"/>
                                  </p:stCondLst>
                                  <p:childTnLst>
                                    <p:animMotion origin="layout" path="M 0 -4.07407E-6 L 0 -0.13865 " pathEditMode="relative" rAng="0" ptsTypes="AA">
                                      <p:cBhvr>
                                        <p:cTn id="16" dur="2000" fill="hold"/>
                                        <p:tgtEl>
                                          <p:spTgt spid="5"/>
                                        </p:tgtEl>
                                        <p:attrNameLst>
                                          <p:attrName>ppt_x</p:attrName>
                                          <p:attrName>ppt_y</p:attrName>
                                        </p:attrNameLst>
                                      </p:cBhvr>
                                      <p:rCtr x="0" y="-6944"/>
                                    </p:animMotion>
                                  </p:childTnLst>
                                </p:cTn>
                              </p:par>
                              <p:par>
                                <p:cTn id="17" presetID="10" presetClass="exit" presetSubtype="0" fill="hold" grpId="0" nodeType="withEffect">
                                  <p:stCondLst>
                                    <p:cond delay="2400"/>
                                  </p:stCondLst>
                                  <p:childTnLst>
                                    <p:animEffect transition="out" filter="fade">
                                      <p:cBhvr>
                                        <p:cTn id="18" dur="1250"/>
                                        <p:tgtEl>
                                          <p:spTgt spid="11"/>
                                        </p:tgtEl>
                                      </p:cBhvr>
                                    </p:animEffect>
                                    <p:set>
                                      <p:cBhvr>
                                        <p:cTn id="19" dur="1" fill="hold">
                                          <p:stCondLst>
                                            <p:cond delay="124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BF0B0161-6081-182E-43D0-6432C32E2070}"/>
              </a:ext>
            </a:extLst>
          </p:cNvPr>
          <p:cNvSpPr txBox="1"/>
          <p:nvPr/>
        </p:nvSpPr>
        <p:spPr>
          <a:xfrm>
            <a:off x="1944915" y="2327954"/>
            <a:ext cx="3722494" cy="2823850"/>
          </a:xfrm>
          <a:prstGeom prst="rect">
            <a:avLst/>
          </a:prstGeom>
          <a:noFill/>
        </p:spPr>
        <p:txBody>
          <a:bodyPr wrap="none" rtlCol="0">
            <a:spAutoFit/>
          </a:bodyPr>
          <a:lstStyle/>
          <a:p>
            <a:pPr>
              <a:lnSpc>
                <a:spcPct val="150000"/>
              </a:lnSpc>
            </a:pPr>
            <a:r>
              <a:rPr lang="en-US" sz="2000" b="1" dirty="0" err="1">
                <a:solidFill>
                  <a:srgbClr val="6A8BC9"/>
                </a:solidFill>
                <a:latin typeface="Kalpurush" panose="02000600000000000000" pitchFamily="2" charset="0"/>
                <a:cs typeface="Kalpurush" panose="02000600000000000000" pitchFamily="2" charset="0"/>
              </a:rPr>
              <a:t>রাজিব</a:t>
            </a:r>
            <a:r>
              <a:rPr lang="en-US" sz="2000" b="1" dirty="0">
                <a:solidFill>
                  <a:srgbClr val="6A8BC9"/>
                </a:solidFill>
                <a:latin typeface="Kalpurush" panose="02000600000000000000" pitchFamily="2" charset="0"/>
                <a:cs typeface="Kalpurush" panose="02000600000000000000" pitchFamily="2" charset="0"/>
              </a:rPr>
              <a:t> </a:t>
            </a:r>
            <a:r>
              <a:rPr lang="en-US" sz="2000" b="1" dirty="0" err="1">
                <a:solidFill>
                  <a:srgbClr val="6A8BC9"/>
                </a:solidFill>
                <a:latin typeface="Kalpurush" panose="02000600000000000000" pitchFamily="2" charset="0"/>
                <a:cs typeface="Kalpurush" panose="02000600000000000000" pitchFamily="2" charset="0"/>
              </a:rPr>
              <a:t>বাকচি</a:t>
            </a:r>
            <a:endParaRPr lang="en-US" sz="2000" b="1" dirty="0">
              <a:solidFill>
                <a:srgbClr val="6A8BC9"/>
              </a:solidFill>
              <a:latin typeface="Kalpurush" panose="02000600000000000000" pitchFamily="2" charset="0"/>
              <a:cs typeface="Kalpurush" panose="02000600000000000000" pitchFamily="2" charset="0"/>
            </a:endParaRPr>
          </a:p>
          <a:p>
            <a:pPr>
              <a:lnSpc>
                <a:spcPct val="150000"/>
              </a:lnSpc>
            </a:pPr>
            <a:r>
              <a:rPr lang="en-US" sz="2000" b="1" dirty="0" err="1">
                <a:solidFill>
                  <a:srgbClr val="6A8BC9"/>
                </a:solidFill>
                <a:latin typeface="Kalpurush" panose="02000600000000000000" pitchFamily="2" charset="0"/>
                <a:cs typeface="Kalpurush" panose="02000600000000000000" pitchFamily="2" charset="0"/>
              </a:rPr>
              <a:t>প্রভাষক</a:t>
            </a:r>
            <a:r>
              <a:rPr lang="en-US" sz="2000" b="1" dirty="0">
                <a:solidFill>
                  <a:srgbClr val="6A8BC9"/>
                </a:solidFill>
                <a:latin typeface="Kalpurush" panose="02000600000000000000" pitchFamily="2" charset="0"/>
                <a:cs typeface="Kalpurush" panose="02000600000000000000" pitchFamily="2" charset="0"/>
              </a:rPr>
              <a:t>, </a:t>
            </a:r>
            <a:r>
              <a:rPr lang="en-US" sz="2000" b="1" dirty="0" err="1">
                <a:solidFill>
                  <a:srgbClr val="6A8BC9"/>
                </a:solidFill>
                <a:latin typeface="Kalpurush" panose="02000600000000000000" pitchFamily="2" charset="0"/>
                <a:cs typeface="Kalpurush" panose="02000600000000000000" pitchFamily="2" charset="0"/>
              </a:rPr>
              <a:t>তথ্য</a:t>
            </a:r>
            <a:r>
              <a:rPr lang="en-US" sz="2000" b="1" dirty="0">
                <a:solidFill>
                  <a:srgbClr val="6A8BC9"/>
                </a:solidFill>
                <a:latin typeface="Kalpurush" panose="02000600000000000000" pitchFamily="2" charset="0"/>
                <a:cs typeface="Kalpurush" panose="02000600000000000000" pitchFamily="2" charset="0"/>
              </a:rPr>
              <a:t> ও </a:t>
            </a:r>
            <a:r>
              <a:rPr lang="en-US" sz="2000" b="1" dirty="0" err="1">
                <a:solidFill>
                  <a:srgbClr val="6A8BC9"/>
                </a:solidFill>
                <a:latin typeface="Kalpurush" panose="02000600000000000000" pitchFamily="2" charset="0"/>
                <a:cs typeface="Kalpurush" panose="02000600000000000000" pitchFamily="2" charset="0"/>
              </a:rPr>
              <a:t>যোগাযোগ</a:t>
            </a:r>
            <a:r>
              <a:rPr lang="en-US" sz="2000" b="1" dirty="0">
                <a:solidFill>
                  <a:srgbClr val="6A8BC9"/>
                </a:solidFill>
                <a:latin typeface="Kalpurush" panose="02000600000000000000" pitchFamily="2" charset="0"/>
                <a:cs typeface="Kalpurush" panose="02000600000000000000" pitchFamily="2" charset="0"/>
              </a:rPr>
              <a:t> </a:t>
            </a:r>
            <a:r>
              <a:rPr lang="en-US" sz="2000" b="1" dirty="0" err="1">
                <a:solidFill>
                  <a:srgbClr val="6A8BC9"/>
                </a:solidFill>
                <a:latin typeface="Kalpurush" panose="02000600000000000000" pitchFamily="2" charset="0"/>
                <a:cs typeface="Kalpurush" panose="02000600000000000000" pitchFamily="2" charset="0"/>
              </a:rPr>
              <a:t>প্রযুক্তি</a:t>
            </a:r>
            <a:endParaRPr lang="en-US" sz="2000" b="1" dirty="0">
              <a:solidFill>
                <a:srgbClr val="6A8BC9"/>
              </a:solidFill>
              <a:latin typeface="Kalpurush" panose="02000600000000000000" pitchFamily="2" charset="0"/>
              <a:cs typeface="Kalpurush" panose="02000600000000000000" pitchFamily="2" charset="0"/>
            </a:endParaRPr>
          </a:p>
          <a:p>
            <a:pPr>
              <a:lnSpc>
                <a:spcPct val="150000"/>
              </a:lnSpc>
            </a:pPr>
            <a:r>
              <a:rPr lang="en-US" sz="2000" b="1" dirty="0" err="1">
                <a:solidFill>
                  <a:srgbClr val="6A8BC9"/>
                </a:solidFill>
                <a:latin typeface="Kalpurush" panose="02000600000000000000" pitchFamily="2" charset="0"/>
                <a:cs typeface="Kalpurush" panose="02000600000000000000" pitchFamily="2" charset="0"/>
              </a:rPr>
              <a:t>কুশলা</a:t>
            </a:r>
            <a:r>
              <a:rPr lang="en-US" sz="2000" b="1" dirty="0">
                <a:solidFill>
                  <a:srgbClr val="6A8BC9"/>
                </a:solidFill>
                <a:latin typeface="Kalpurush" panose="02000600000000000000" pitchFamily="2" charset="0"/>
                <a:cs typeface="Kalpurush" panose="02000600000000000000" pitchFamily="2" charset="0"/>
              </a:rPr>
              <a:t> </a:t>
            </a:r>
            <a:r>
              <a:rPr lang="en-US" sz="2000" b="1" dirty="0" err="1">
                <a:solidFill>
                  <a:srgbClr val="6A8BC9"/>
                </a:solidFill>
                <a:latin typeface="Kalpurush" panose="02000600000000000000" pitchFamily="2" charset="0"/>
                <a:cs typeface="Kalpurush" panose="02000600000000000000" pitchFamily="2" charset="0"/>
              </a:rPr>
              <a:t>নেছারিয়া</a:t>
            </a:r>
            <a:r>
              <a:rPr lang="en-US" sz="2000" b="1" dirty="0">
                <a:solidFill>
                  <a:srgbClr val="6A8BC9"/>
                </a:solidFill>
                <a:latin typeface="Kalpurush" panose="02000600000000000000" pitchFamily="2" charset="0"/>
                <a:cs typeface="Kalpurush" panose="02000600000000000000" pitchFamily="2" charset="0"/>
              </a:rPr>
              <a:t> </a:t>
            </a:r>
            <a:r>
              <a:rPr lang="en-US" sz="2000" b="1" dirty="0" err="1">
                <a:solidFill>
                  <a:srgbClr val="6A8BC9"/>
                </a:solidFill>
                <a:latin typeface="Kalpurush" panose="02000600000000000000" pitchFamily="2" charset="0"/>
                <a:cs typeface="Kalpurush" panose="02000600000000000000" pitchFamily="2" charset="0"/>
              </a:rPr>
              <a:t>সিনিয়র</a:t>
            </a:r>
            <a:r>
              <a:rPr lang="en-US" sz="2000" b="1" dirty="0">
                <a:solidFill>
                  <a:srgbClr val="6A8BC9"/>
                </a:solidFill>
                <a:latin typeface="Kalpurush" panose="02000600000000000000" pitchFamily="2" charset="0"/>
                <a:cs typeface="Kalpurush" panose="02000600000000000000" pitchFamily="2" charset="0"/>
              </a:rPr>
              <a:t> </a:t>
            </a:r>
            <a:r>
              <a:rPr lang="en-US" sz="2000" b="1" dirty="0" err="1">
                <a:solidFill>
                  <a:srgbClr val="6A8BC9"/>
                </a:solidFill>
                <a:latin typeface="Kalpurush" panose="02000600000000000000" pitchFamily="2" charset="0"/>
                <a:cs typeface="Kalpurush" panose="02000600000000000000" pitchFamily="2" charset="0"/>
              </a:rPr>
              <a:t>ফাজিল</a:t>
            </a:r>
            <a:r>
              <a:rPr lang="en-US" sz="2000" b="1" dirty="0">
                <a:solidFill>
                  <a:srgbClr val="6A8BC9"/>
                </a:solidFill>
                <a:latin typeface="Kalpurush" panose="02000600000000000000" pitchFamily="2" charset="0"/>
                <a:cs typeface="Kalpurush" panose="02000600000000000000" pitchFamily="2" charset="0"/>
              </a:rPr>
              <a:t> </a:t>
            </a:r>
            <a:r>
              <a:rPr lang="en-US" sz="2000" b="1" dirty="0" err="1">
                <a:solidFill>
                  <a:srgbClr val="6A8BC9"/>
                </a:solidFill>
                <a:latin typeface="Kalpurush" panose="02000600000000000000" pitchFamily="2" charset="0"/>
                <a:cs typeface="Kalpurush" panose="02000600000000000000" pitchFamily="2" charset="0"/>
              </a:rPr>
              <a:t>মাদ্রাসা</a:t>
            </a:r>
            <a:endParaRPr lang="en-US" sz="2000" b="1" dirty="0">
              <a:solidFill>
                <a:srgbClr val="6A8BC9"/>
              </a:solidFill>
              <a:latin typeface="Kalpurush" panose="02000600000000000000" pitchFamily="2" charset="0"/>
              <a:cs typeface="Kalpurush" panose="02000600000000000000" pitchFamily="2" charset="0"/>
            </a:endParaRPr>
          </a:p>
          <a:p>
            <a:pPr>
              <a:lnSpc>
                <a:spcPct val="150000"/>
              </a:lnSpc>
            </a:pPr>
            <a:r>
              <a:rPr lang="en-US" sz="2000" b="1" dirty="0" err="1">
                <a:solidFill>
                  <a:srgbClr val="6A8BC9"/>
                </a:solidFill>
                <a:latin typeface="Kalpurush" panose="02000600000000000000" pitchFamily="2" charset="0"/>
                <a:cs typeface="Kalpurush" panose="02000600000000000000" pitchFamily="2" charset="0"/>
              </a:rPr>
              <a:t>কোটালিপাড়া</a:t>
            </a:r>
            <a:r>
              <a:rPr lang="en-US" sz="2000" b="1" dirty="0">
                <a:solidFill>
                  <a:srgbClr val="6A8BC9"/>
                </a:solidFill>
                <a:latin typeface="Kalpurush" panose="02000600000000000000" pitchFamily="2" charset="0"/>
                <a:cs typeface="Kalpurush" panose="02000600000000000000" pitchFamily="2" charset="0"/>
              </a:rPr>
              <a:t>, </a:t>
            </a:r>
            <a:r>
              <a:rPr lang="en-US" sz="2000" b="1" dirty="0" err="1">
                <a:solidFill>
                  <a:srgbClr val="6A8BC9"/>
                </a:solidFill>
                <a:latin typeface="Kalpurush" panose="02000600000000000000" pitchFamily="2" charset="0"/>
                <a:cs typeface="Kalpurush" panose="02000600000000000000" pitchFamily="2" charset="0"/>
              </a:rPr>
              <a:t>গোপালগঞ্জ</a:t>
            </a:r>
            <a:endParaRPr lang="en-US" sz="2000" b="1" dirty="0">
              <a:solidFill>
                <a:srgbClr val="6A8BC9"/>
              </a:solidFill>
              <a:latin typeface="Kalpurush" panose="02000600000000000000" pitchFamily="2" charset="0"/>
              <a:cs typeface="Kalpurush" panose="02000600000000000000" pitchFamily="2" charset="0"/>
            </a:endParaRPr>
          </a:p>
          <a:p>
            <a:pPr>
              <a:lnSpc>
                <a:spcPct val="150000"/>
              </a:lnSpc>
            </a:pPr>
            <a:r>
              <a:rPr lang="en-US" sz="2000" b="1" dirty="0" err="1">
                <a:solidFill>
                  <a:srgbClr val="6A8BC9"/>
                </a:solidFill>
                <a:latin typeface="Kalpurush" panose="02000600000000000000" pitchFamily="2" charset="0"/>
                <a:cs typeface="Kalpurush" panose="02000600000000000000" pitchFamily="2" charset="0"/>
              </a:rPr>
              <a:t>মোবাইল</a:t>
            </a:r>
            <a:r>
              <a:rPr lang="en-US" sz="2000" b="1" dirty="0">
                <a:solidFill>
                  <a:srgbClr val="6A8BC9"/>
                </a:solidFill>
                <a:latin typeface="Kalpurush" panose="02000600000000000000" pitchFamily="2" charset="0"/>
                <a:cs typeface="Kalpurush" panose="02000600000000000000" pitchFamily="2" charset="0"/>
              </a:rPr>
              <a:t>: ০১৭২৫-৯৪৫৪৭৬</a:t>
            </a:r>
          </a:p>
          <a:p>
            <a:pPr>
              <a:lnSpc>
                <a:spcPct val="150000"/>
              </a:lnSpc>
            </a:pPr>
            <a:r>
              <a:rPr lang="en-US" sz="2000" b="1" dirty="0" err="1">
                <a:solidFill>
                  <a:srgbClr val="6A8BC9"/>
                </a:solidFill>
                <a:latin typeface="Kalpurush" panose="02000600000000000000" pitchFamily="2" charset="0"/>
                <a:cs typeface="Kalpurush" panose="02000600000000000000" pitchFamily="2" charset="0"/>
              </a:rPr>
              <a:t>ইমেইল</a:t>
            </a:r>
            <a:r>
              <a:rPr lang="en-US" sz="2000" b="1" dirty="0">
                <a:solidFill>
                  <a:srgbClr val="6A8BC9"/>
                </a:solidFill>
                <a:latin typeface="Kalpurush" panose="02000600000000000000" pitchFamily="2" charset="0"/>
                <a:cs typeface="Kalpurush" panose="02000600000000000000" pitchFamily="2" charset="0"/>
              </a:rPr>
              <a:t>: rajibbakchi@gmail.com</a:t>
            </a:r>
          </a:p>
        </p:txBody>
      </p:sp>
      <p:sp>
        <p:nvSpPr>
          <p:cNvPr id="6" name="Rounded Rectangle 4">
            <a:extLst>
              <a:ext uri="{FF2B5EF4-FFF2-40B4-BE49-F238E27FC236}">
                <a16:creationId xmlns:a16="http://schemas.microsoft.com/office/drawing/2014/main" id="{DA37C93F-C525-40DD-4C03-46941B14D1DC}"/>
              </a:ext>
            </a:extLst>
          </p:cNvPr>
          <p:cNvSpPr/>
          <p:nvPr/>
        </p:nvSpPr>
        <p:spPr>
          <a:xfrm>
            <a:off x="4823381" y="770021"/>
            <a:ext cx="2545238" cy="609600"/>
          </a:xfrm>
          <a:prstGeom prst="roundRect">
            <a:avLst>
              <a:gd name="adj" fmla="val 0"/>
            </a:avLst>
          </a:prstGeom>
          <a:solidFill>
            <a:srgbClr val="896CAD"/>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chemeClr val="bg1"/>
                </a:solidFill>
                <a:latin typeface="Kalpurush" panose="02000600000000000000" pitchFamily="2" charset="0"/>
                <a:cs typeface="Kalpurush" panose="02000600000000000000" pitchFamily="2" charset="0"/>
              </a:rPr>
              <a:t>শিক্ষক</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পরিচিতি</a:t>
            </a:r>
            <a:endParaRPr lang="en-US" sz="2800" b="1" dirty="0">
              <a:solidFill>
                <a:schemeClr val="bg1"/>
              </a:solidFill>
              <a:latin typeface="Kalpurush" panose="02000600000000000000" pitchFamily="2" charset="0"/>
              <a:cs typeface="Kalpurush" panose="02000600000000000000" pitchFamily="2" charset="0"/>
            </a:endParaRPr>
          </a:p>
        </p:txBody>
      </p:sp>
      <p:sp>
        <p:nvSpPr>
          <p:cNvPr id="3" name="TextBox 2">
            <a:extLst>
              <a:ext uri="{FF2B5EF4-FFF2-40B4-BE49-F238E27FC236}">
                <a16:creationId xmlns:a16="http://schemas.microsoft.com/office/drawing/2014/main" id="{9DB6EBF6-2526-E571-8FD1-70A39DE1423D}"/>
              </a:ext>
            </a:extLst>
          </p:cNvPr>
          <p:cNvSpPr txBox="1"/>
          <p:nvPr/>
        </p:nvSpPr>
        <p:spPr>
          <a:xfrm>
            <a:off x="32084" y="6375211"/>
            <a:ext cx="12125132" cy="461665"/>
          </a:xfrm>
          <a:prstGeom prst="rect">
            <a:avLst/>
          </a:prstGeom>
          <a:solidFill>
            <a:srgbClr val="896CAD"/>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pic>
        <p:nvPicPr>
          <p:cNvPr id="4" name="Picture 3">
            <a:extLst>
              <a:ext uri="{FF2B5EF4-FFF2-40B4-BE49-F238E27FC236}">
                <a16:creationId xmlns:a16="http://schemas.microsoft.com/office/drawing/2014/main" id="{C8F42A8B-4624-F93D-1BE1-8AA48FFB48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03885" y="2408604"/>
            <a:ext cx="2743200" cy="2743200"/>
          </a:xfrm>
          <a:prstGeom prst="ellipse">
            <a:avLst/>
          </a:prstGeom>
          <a:ln w="762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907899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500"/>
                                        <p:tgtEl>
                                          <p:spTgt spid="18"/>
                                        </p:tgtEl>
                                      </p:cBhvr>
                                    </p:animEffect>
                                    <p:anim calcmode="lin" valueType="num">
                                      <p:cBhvr>
                                        <p:cTn id="8" dur="1500" fill="hold"/>
                                        <p:tgtEl>
                                          <p:spTgt spid="18"/>
                                        </p:tgtEl>
                                        <p:attrNameLst>
                                          <p:attrName>ppt_x</p:attrName>
                                        </p:attrNameLst>
                                      </p:cBhvr>
                                      <p:tavLst>
                                        <p:tav tm="0">
                                          <p:val>
                                            <p:strVal val="#ppt_x"/>
                                          </p:val>
                                        </p:tav>
                                        <p:tav tm="100000">
                                          <p:val>
                                            <p:strVal val="#ppt_x"/>
                                          </p:val>
                                        </p:tav>
                                      </p:tavLst>
                                    </p:anim>
                                    <p:anim calcmode="lin" valueType="num">
                                      <p:cBhvr>
                                        <p:cTn id="9" dur="1500" fill="hold"/>
                                        <p:tgtEl>
                                          <p:spTgt spid="18"/>
                                        </p:tgtEl>
                                        <p:attrNameLst>
                                          <p:attrName>ppt_y</p:attrName>
                                        </p:attrNameLst>
                                      </p:cBhvr>
                                      <p:tavLst>
                                        <p:tav tm="0">
                                          <p:val>
                                            <p:strVal val="#ppt_y+.1"/>
                                          </p:val>
                                        </p:tav>
                                        <p:tav tm="100000">
                                          <p:val>
                                            <p:strVal val="#ppt_y"/>
                                          </p:val>
                                        </p:tav>
                                      </p:tavLst>
                                    </p:anim>
                                  </p:childTnLst>
                                </p:cTn>
                              </p:par>
                              <p:par>
                                <p:cTn id="10" presetID="53" presetClass="entr" presetSubtype="16"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500" fill="hold"/>
                                        <p:tgtEl>
                                          <p:spTgt spid="6"/>
                                        </p:tgtEl>
                                        <p:attrNameLst>
                                          <p:attrName>ppt_w</p:attrName>
                                        </p:attrNameLst>
                                      </p:cBhvr>
                                      <p:tavLst>
                                        <p:tav tm="0">
                                          <p:val>
                                            <p:fltVal val="0"/>
                                          </p:val>
                                        </p:tav>
                                        <p:tav tm="100000">
                                          <p:val>
                                            <p:strVal val="#ppt_w"/>
                                          </p:val>
                                        </p:tav>
                                      </p:tavLst>
                                    </p:anim>
                                    <p:anim calcmode="lin" valueType="num">
                                      <p:cBhvr>
                                        <p:cTn id="13" dur="1500" fill="hold"/>
                                        <p:tgtEl>
                                          <p:spTgt spid="6"/>
                                        </p:tgtEl>
                                        <p:attrNameLst>
                                          <p:attrName>ppt_h</p:attrName>
                                        </p:attrNameLst>
                                      </p:cBhvr>
                                      <p:tavLst>
                                        <p:tav tm="0">
                                          <p:val>
                                            <p:fltVal val="0"/>
                                          </p:val>
                                        </p:tav>
                                        <p:tav tm="100000">
                                          <p:val>
                                            <p:strVal val="#ppt_h"/>
                                          </p:val>
                                        </p:tav>
                                      </p:tavLst>
                                    </p:anim>
                                    <p:animEffect transition="in" filter="fade">
                                      <p:cBhvr>
                                        <p:cTn id="14" dur="1500"/>
                                        <p:tgtEl>
                                          <p:spTgt spid="6"/>
                                        </p:tgtEl>
                                      </p:cBhvr>
                                    </p:animEffect>
                                  </p:childTnLst>
                                </p:cTn>
                              </p:par>
                              <p:par>
                                <p:cTn id="15" presetID="42"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500"/>
                                        <p:tgtEl>
                                          <p:spTgt spid="4"/>
                                        </p:tgtEl>
                                      </p:cBhvr>
                                    </p:animEffect>
                                    <p:anim calcmode="lin" valueType="num">
                                      <p:cBhvr>
                                        <p:cTn id="18" dur="1500" fill="hold"/>
                                        <p:tgtEl>
                                          <p:spTgt spid="4"/>
                                        </p:tgtEl>
                                        <p:attrNameLst>
                                          <p:attrName>ppt_x</p:attrName>
                                        </p:attrNameLst>
                                      </p:cBhvr>
                                      <p:tavLst>
                                        <p:tav tm="0">
                                          <p:val>
                                            <p:strVal val="#ppt_x"/>
                                          </p:val>
                                        </p:tav>
                                        <p:tav tm="100000">
                                          <p:val>
                                            <p:strVal val="#ppt_x"/>
                                          </p:val>
                                        </p:tav>
                                      </p:tavLst>
                                    </p:anim>
                                    <p:anim calcmode="lin" valueType="num">
                                      <p:cBhvr>
                                        <p:cTn id="19" dur="15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D04C5-988A-05AB-A4A0-A0B0E8EE446C}"/>
            </a:ext>
          </a:extLst>
        </p:cNvPr>
        <p:cNvGrpSpPr/>
        <p:nvPr/>
      </p:nvGrpSpPr>
      <p:grpSpPr>
        <a:xfrm>
          <a:off x="0" y="0"/>
          <a:ext cx="0" cy="0"/>
          <a:chOff x="0" y="0"/>
          <a:chExt cx="0" cy="0"/>
        </a:xfrm>
      </p:grpSpPr>
      <p:sp>
        <p:nvSpPr>
          <p:cNvPr id="3" name="Rounded Rectangle 4">
            <a:extLst>
              <a:ext uri="{FF2B5EF4-FFF2-40B4-BE49-F238E27FC236}">
                <a16:creationId xmlns:a16="http://schemas.microsoft.com/office/drawing/2014/main" id="{0C174A33-69D1-8490-A341-F65CA6C4CE48}"/>
              </a:ext>
            </a:extLst>
          </p:cNvPr>
          <p:cNvSpPr/>
          <p:nvPr/>
        </p:nvSpPr>
        <p:spPr>
          <a:xfrm>
            <a:off x="4957298" y="684092"/>
            <a:ext cx="2274704" cy="599276"/>
          </a:xfrm>
          <a:prstGeom prst="roundRect">
            <a:avLst>
              <a:gd name="adj" fmla="val 0"/>
            </a:avLst>
          </a:prstGeom>
          <a:solidFill>
            <a:srgbClr val="8368A7"/>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chemeClr val="bg1"/>
                </a:solidFill>
                <a:latin typeface="Kalpurush" panose="02000600000000000000" pitchFamily="2" charset="0"/>
                <a:cs typeface="Kalpurush" panose="02000600000000000000" pitchFamily="2" charset="0"/>
              </a:rPr>
              <a:t>পাঠ</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পরিচিতি</a:t>
            </a:r>
            <a:endParaRPr lang="en-US" sz="2800" b="1" dirty="0">
              <a:solidFill>
                <a:schemeClr val="bg1"/>
              </a:solidFill>
              <a:latin typeface="Kalpurush" panose="02000600000000000000" pitchFamily="2" charset="0"/>
              <a:cs typeface="Kalpurush" panose="02000600000000000000" pitchFamily="2" charset="0"/>
            </a:endParaRPr>
          </a:p>
        </p:txBody>
      </p:sp>
      <p:sp>
        <p:nvSpPr>
          <p:cNvPr id="4" name="TextBox 3">
            <a:extLst>
              <a:ext uri="{FF2B5EF4-FFF2-40B4-BE49-F238E27FC236}">
                <a16:creationId xmlns:a16="http://schemas.microsoft.com/office/drawing/2014/main" id="{E5F14164-49C3-20E9-DFEC-68E8845F20BD}"/>
              </a:ext>
            </a:extLst>
          </p:cNvPr>
          <p:cNvSpPr txBox="1"/>
          <p:nvPr/>
        </p:nvSpPr>
        <p:spPr>
          <a:xfrm>
            <a:off x="32084" y="6375211"/>
            <a:ext cx="12125132" cy="461665"/>
          </a:xfrm>
          <a:prstGeom prst="rect">
            <a:avLst/>
          </a:prstGeom>
          <a:solidFill>
            <a:srgbClr val="8368A7"/>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2" name="TextBox 1">
            <a:extLst>
              <a:ext uri="{FF2B5EF4-FFF2-40B4-BE49-F238E27FC236}">
                <a16:creationId xmlns:a16="http://schemas.microsoft.com/office/drawing/2014/main" id="{A7442B3C-225A-AE7D-4403-603BB04A8AF9}"/>
              </a:ext>
            </a:extLst>
          </p:cNvPr>
          <p:cNvSpPr txBox="1"/>
          <p:nvPr/>
        </p:nvSpPr>
        <p:spPr>
          <a:xfrm>
            <a:off x="3777349" y="2247907"/>
            <a:ext cx="4634602" cy="2362185"/>
          </a:xfrm>
          <a:prstGeom prst="rect">
            <a:avLst/>
          </a:prstGeom>
          <a:noFill/>
        </p:spPr>
        <p:txBody>
          <a:bodyPr wrap="none" rtlCol="0" anchor="ctr">
            <a:spAutoFit/>
          </a:bodyPr>
          <a:lstStyle/>
          <a:p>
            <a:pPr algn="ctr">
              <a:lnSpc>
                <a:spcPct val="150000"/>
              </a:lnSpc>
            </a:pPr>
            <a:r>
              <a:rPr lang="en-US" sz="2000" b="1" dirty="0" err="1">
                <a:solidFill>
                  <a:srgbClr val="5089C1"/>
                </a:solidFill>
                <a:latin typeface="Kalpurush" panose="02000600000000000000" pitchFamily="2" charset="0"/>
                <a:cs typeface="Kalpurush" panose="02000600000000000000" pitchFamily="2" charset="0"/>
              </a:rPr>
              <a:t>বিষয়</a:t>
            </a:r>
            <a:r>
              <a:rPr lang="en-US" sz="2000" b="1" dirty="0">
                <a:solidFill>
                  <a:srgbClr val="5089C1"/>
                </a:solidFill>
                <a:latin typeface="Kalpurush" panose="02000600000000000000" pitchFamily="2" charset="0"/>
                <a:cs typeface="Kalpurush" panose="02000600000000000000" pitchFamily="2" charset="0"/>
              </a:rPr>
              <a:t>: </a:t>
            </a:r>
            <a:r>
              <a:rPr lang="en-US" sz="2000" b="1" dirty="0" err="1">
                <a:solidFill>
                  <a:srgbClr val="5089C1"/>
                </a:solidFill>
                <a:latin typeface="Kalpurush" panose="02000600000000000000" pitchFamily="2" charset="0"/>
                <a:cs typeface="Kalpurush" panose="02000600000000000000" pitchFamily="2" charset="0"/>
              </a:rPr>
              <a:t>তথ্য</a:t>
            </a:r>
            <a:r>
              <a:rPr lang="en-US" sz="2000" b="1" dirty="0">
                <a:solidFill>
                  <a:srgbClr val="5089C1"/>
                </a:solidFill>
                <a:latin typeface="Kalpurush" panose="02000600000000000000" pitchFamily="2" charset="0"/>
                <a:cs typeface="Kalpurush" panose="02000600000000000000" pitchFamily="2" charset="0"/>
              </a:rPr>
              <a:t> ও </a:t>
            </a:r>
            <a:r>
              <a:rPr lang="en-US" sz="2000" b="1" dirty="0" err="1">
                <a:solidFill>
                  <a:srgbClr val="5089C1"/>
                </a:solidFill>
                <a:latin typeface="Kalpurush" panose="02000600000000000000" pitchFamily="2" charset="0"/>
                <a:cs typeface="Kalpurush" panose="02000600000000000000" pitchFamily="2" charset="0"/>
              </a:rPr>
              <a:t>যোগাযোগ</a:t>
            </a:r>
            <a:r>
              <a:rPr lang="en-US" sz="2000" b="1" dirty="0">
                <a:solidFill>
                  <a:srgbClr val="5089C1"/>
                </a:solidFill>
                <a:latin typeface="Kalpurush" panose="02000600000000000000" pitchFamily="2" charset="0"/>
                <a:cs typeface="Kalpurush" panose="02000600000000000000" pitchFamily="2" charset="0"/>
              </a:rPr>
              <a:t> </a:t>
            </a:r>
            <a:r>
              <a:rPr lang="en-US" sz="2000" b="1" dirty="0" err="1">
                <a:solidFill>
                  <a:srgbClr val="5089C1"/>
                </a:solidFill>
                <a:latin typeface="Kalpurush" panose="02000600000000000000" pitchFamily="2" charset="0"/>
                <a:cs typeface="Kalpurush" panose="02000600000000000000" pitchFamily="2" charset="0"/>
              </a:rPr>
              <a:t>প্রযুক্তি</a:t>
            </a:r>
            <a:endParaRPr lang="en-US" sz="2000" b="1" dirty="0">
              <a:solidFill>
                <a:srgbClr val="5089C1"/>
              </a:solidFill>
              <a:latin typeface="Kalpurush" panose="02000600000000000000" pitchFamily="2" charset="0"/>
              <a:cs typeface="Kalpurush" panose="02000600000000000000" pitchFamily="2" charset="0"/>
            </a:endParaRPr>
          </a:p>
          <a:p>
            <a:pPr algn="ctr">
              <a:lnSpc>
                <a:spcPct val="150000"/>
              </a:lnSpc>
            </a:pPr>
            <a:r>
              <a:rPr lang="en-US" sz="2000" b="1" dirty="0" err="1">
                <a:solidFill>
                  <a:srgbClr val="5089C1"/>
                </a:solidFill>
                <a:latin typeface="Kalpurush" panose="02000600000000000000" pitchFamily="2" charset="0"/>
                <a:cs typeface="Kalpurush" panose="02000600000000000000" pitchFamily="2" charset="0"/>
              </a:rPr>
              <a:t>শ্রেণি</a:t>
            </a:r>
            <a:r>
              <a:rPr lang="en-US" sz="2000" b="1" dirty="0">
                <a:solidFill>
                  <a:srgbClr val="5089C1"/>
                </a:solidFill>
                <a:latin typeface="Kalpurush" panose="02000600000000000000" pitchFamily="2" charset="0"/>
                <a:cs typeface="Kalpurush" panose="02000600000000000000" pitchFamily="2" charset="0"/>
              </a:rPr>
              <a:t>: </a:t>
            </a:r>
            <a:r>
              <a:rPr lang="en-US" sz="2000" b="1" dirty="0" err="1">
                <a:solidFill>
                  <a:srgbClr val="5089C1"/>
                </a:solidFill>
                <a:latin typeface="Kalpurush" panose="02000600000000000000" pitchFamily="2" charset="0"/>
                <a:cs typeface="Kalpurush" panose="02000600000000000000" pitchFamily="2" charset="0"/>
              </a:rPr>
              <a:t>একাদশ</a:t>
            </a:r>
            <a:r>
              <a:rPr lang="en-US" sz="2000" b="1" dirty="0">
                <a:solidFill>
                  <a:srgbClr val="5089C1"/>
                </a:solidFill>
                <a:latin typeface="Kalpurush" panose="02000600000000000000" pitchFamily="2" charset="0"/>
                <a:cs typeface="Kalpurush" panose="02000600000000000000" pitchFamily="2" charset="0"/>
              </a:rPr>
              <a:t> - </a:t>
            </a:r>
            <a:r>
              <a:rPr lang="en-US" sz="2000" b="1" dirty="0" err="1">
                <a:solidFill>
                  <a:srgbClr val="5089C1"/>
                </a:solidFill>
                <a:latin typeface="Kalpurush" panose="02000600000000000000" pitchFamily="2" charset="0"/>
                <a:cs typeface="Kalpurush" panose="02000600000000000000" pitchFamily="2" charset="0"/>
              </a:rPr>
              <a:t>দ্বাদশ</a:t>
            </a:r>
            <a:endParaRPr lang="en-US" sz="2000" b="1" dirty="0">
              <a:solidFill>
                <a:srgbClr val="5089C1"/>
              </a:solidFill>
              <a:latin typeface="Kalpurush" panose="02000600000000000000" pitchFamily="2" charset="0"/>
              <a:cs typeface="Kalpurush" panose="02000600000000000000" pitchFamily="2" charset="0"/>
            </a:endParaRPr>
          </a:p>
          <a:p>
            <a:pPr algn="ctr">
              <a:lnSpc>
                <a:spcPct val="150000"/>
              </a:lnSpc>
            </a:pPr>
            <a:r>
              <a:rPr lang="en-US" sz="2000" b="1" dirty="0" err="1">
                <a:solidFill>
                  <a:srgbClr val="5089C1"/>
                </a:solidFill>
                <a:latin typeface="Kalpurush" panose="02000600000000000000" pitchFamily="2" charset="0"/>
                <a:cs typeface="Kalpurush" panose="02000600000000000000" pitchFamily="2" charset="0"/>
              </a:rPr>
              <a:t>অধ্যায়</a:t>
            </a:r>
            <a:r>
              <a:rPr lang="en-US" sz="2000" b="1" dirty="0">
                <a:solidFill>
                  <a:srgbClr val="5089C1"/>
                </a:solidFill>
                <a:latin typeface="Kalpurush" panose="02000600000000000000" pitchFamily="2" charset="0"/>
                <a:cs typeface="Kalpurush" panose="02000600000000000000" pitchFamily="2" charset="0"/>
              </a:rPr>
              <a:t>: </a:t>
            </a:r>
            <a:r>
              <a:rPr lang="en-US" sz="2000" b="1" dirty="0" err="1">
                <a:solidFill>
                  <a:srgbClr val="5089C1"/>
                </a:solidFill>
                <a:latin typeface="Kalpurush" panose="02000600000000000000" pitchFamily="2" charset="0"/>
                <a:cs typeface="Kalpurush" panose="02000600000000000000" pitchFamily="2" charset="0"/>
              </a:rPr>
              <a:t>ষষ্ঠ</a:t>
            </a:r>
            <a:r>
              <a:rPr lang="en-US" sz="2000" b="1" dirty="0">
                <a:solidFill>
                  <a:srgbClr val="5089C1"/>
                </a:solidFill>
                <a:latin typeface="Kalpurush" panose="02000600000000000000" pitchFamily="2" charset="0"/>
                <a:cs typeface="Kalpurush" panose="02000600000000000000" pitchFamily="2" charset="0"/>
              </a:rPr>
              <a:t> (</a:t>
            </a:r>
            <a:r>
              <a:rPr lang="as-IN" sz="2000" b="1" dirty="0">
                <a:solidFill>
                  <a:srgbClr val="5089C1"/>
                </a:solidFill>
                <a:latin typeface="Kalpurush" panose="02000600000000000000" pitchFamily="2" charset="0"/>
                <a:cs typeface="Kalpurush" panose="02000600000000000000" pitchFamily="2" charset="0"/>
              </a:rPr>
              <a:t>ডেটাবেজ ম্যানেজমেন্ট সিস্টেম</a:t>
            </a:r>
            <a:r>
              <a:rPr lang="en-US" sz="2000" b="1" dirty="0">
                <a:solidFill>
                  <a:srgbClr val="5089C1"/>
                </a:solidFill>
                <a:latin typeface="Kalpurush" panose="02000600000000000000" pitchFamily="2" charset="0"/>
                <a:cs typeface="Kalpurush" panose="02000600000000000000" pitchFamily="2" charset="0"/>
              </a:rPr>
              <a:t>)</a:t>
            </a:r>
          </a:p>
          <a:p>
            <a:pPr algn="ctr">
              <a:lnSpc>
                <a:spcPct val="150000"/>
              </a:lnSpc>
            </a:pPr>
            <a:r>
              <a:rPr lang="en-US" sz="2000" b="1" dirty="0" err="1">
                <a:solidFill>
                  <a:srgbClr val="5089C1"/>
                </a:solidFill>
                <a:latin typeface="Kalpurush" panose="02000600000000000000" pitchFamily="2" charset="0"/>
                <a:cs typeface="Kalpurush" panose="02000600000000000000" pitchFamily="2" charset="0"/>
              </a:rPr>
              <a:t>আলোচনার</a:t>
            </a:r>
            <a:r>
              <a:rPr lang="en-US" sz="2000" b="1" dirty="0">
                <a:solidFill>
                  <a:srgbClr val="5089C1"/>
                </a:solidFill>
                <a:latin typeface="Kalpurush" panose="02000600000000000000" pitchFamily="2" charset="0"/>
                <a:cs typeface="Kalpurush" panose="02000600000000000000" pitchFamily="2" charset="0"/>
              </a:rPr>
              <a:t> </a:t>
            </a:r>
            <a:r>
              <a:rPr lang="en-US" sz="2000" b="1" dirty="0" err="1">
                <a:solidFill>
                  <a:srgbClr val="5089C1"/>
                </a:solidFill>
                <a:latin typeface="Kalpurush" panose="02000600000000000000" pitchFamily="2" charset="0"/>
                <a:cs typeface="Kalpurush" panose="02000600000000000000" pitchFamily="2" charset="0"/>
              </a:rPr>
              <a:t>বিষয়বস্তু</a:t>
            </a:r>
            <a:r>
              <a:rPr lang="en-US" sz="2000" b="1" dirty="0">
                <a:solidFill>
                  <a:srgbClr val="5089C1"/>
                </a:solidFill>
                <a:latin typeface="Kalpurush" panose="02000600000000000000" pitchFamily="2" charset="0"/>
                <a:cs typeface="Kalpurush" panose="02000600000000000000" pitchFamily="2" charset="0"/>
              </a:rPr>
              <a:t>: </a:t>
            </a:r>
            <a:r>
              <a:rPr lang="as-IN" sz="2000" b="1" dirty="0">
                <a:solidFill>
                  <a:srgbClr val="5089C1"/>
                </a:solidFill>
                <a:latin typeface="Kalpurush" panose="02000600000000000000" pitchFamily="2" charset="0"/>
                <a:cs typeface="Kalpurush" panose="02000600000000000000" pitchFamily="2" charset="0"/>
              </a:rPr>
              <a:t>ডেটাবেজ সর্টিং ও ইনডেক্সিং</a:t>
            </a:r>
            <a:endParaRPr lang="en-US" sz="2000" b="1" dirty="0">
              <a:solidFill>
                <a:srgbClr val="5089C1"/>
              </a:solidFill>
              <a:latin typeface="Kalpurush" panose="02000600000000000000" pitchFamily="2" charset="0"/>
              <a:cs typeface="Kalpurush" panose="02000600000000000000" pitchFamily="2" charset="0"/>
            </a:endParaRPr>
          </a:p>
          <a:p>
            <a:pPr algn="ctr">
              <a:lnSpc>
                <a:spcPct val="150000"/>
              </a:lnSpc>
            </a:pPr>
            <a:r>
              <a:rPr lang="en-US" sz="2000" b="1" dirty="0" err="1">
                <a:solidFill>
                  <a:srgbClr val="5089C1"/>
                </a:solidFill>
                <a:latin typeface="Kalpurush" panose="02000600000000000000" pitchFamily="2" charset="0"/>
                <a:cs typeface="Kalpurush" panose="02000600000000000000" pitchFamily="2" charset="0"/>
              </a:rPr>
              <a:t>সময়</a:t>
            </a:r>
            <a:r>
              <a:rPr lang="en-US" sz="2000" b="1" dirty="0">
                <a:solidFill>
                  <a:srgbClr val="5089C1"/>
                </a:solidFill>
                <a:latin typeface="Kalpurush" panose="02000600000000000000" pitchFamily="2" charset="0"/>
                <a:cs typeface="Kalpurush" panose="02000600000000000000" pitchFamily="2" charset="0"/>
              </a:rPr>
              <a:t>: ৪০ </a:t>
            </a:r>
            <a:r>
              <a:rPr lang="en-US" sz="2000" b="1" dirty="0" err="1">
                <a:solidFill>
                  <a:srgbClr val="5089C1"/>
                </a:solidFill>
                <a:latin typeface="Kalpurush" panose="02000600000000000000" pitchFamily="2" charset="0"/>
                <a:cs typeface="Kalpurush" panose="02000600000000000000" pitchFamily="2" charset="0"/>
              </a:rPr>
              <a:t>মিনিট</a:t>
            </a:r>
            <a:endParaRPr lang="en-US" sz="2000" b="1" dirty="0">
              <a:solidFill>
                <a:srgbClr val="5089C1"/>
              </a:solidFill>
              <a:latin typeface="Kalpurush" panose="02000600000000000000" pitchFamily="2" charset="0"/>
              <a:cs typeface="Kalpurush" panose="02000600000000000000" pitchFamily="2" charset="0"/>
            </a:endParaRPr>
          </a:p>
        </p:txBody>
      </p:sp>
    </p:spTree>
    <p:extLst>
      <p:ext uri="{BB962C8B-B14F-4D97-AF65-F5344CB8AC3E}">
        <p14:creationId xmlns:p14="http://schemas.microsoft.com/office/powerpoint/2010/main" val="207516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1500"/>
                                        <p:tgtEl>
                                          <p:spTgt spid="3"/>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1500"/>
                                        <p:tgtEl>
                                          <p:spTgt spid="2"/>
                                        </p:tgtEl>
                                      </p:cBhvr>
                                    </p:animEffect>
                                    <p:anim calcmode="lin" valueType="num">
                                      <p:cBhvr>
                                        <p:cTn id="11" dur="1500" fill="hold"/>
                                        <p:tgtEl>
                                          <p:spTgt spid="2"/>
                                        </p:tgtEl>
                                        <p:attrNameLst>
                                          <p:attrName>ppt_x</p:attrName>
                                        </p:attrNameLst>
                                      </p:cBhvr>
                                      <p:tavLst>
                                        <p:tav tm="0">
                                          <p:val>
                                            <p:strVal val="#ppt_x"/>
                                          </p:val>
                                        </p:tav>
                                        <p:tav tm="100000">
                                          <p:val>
                                            <p:strVal val="#ppt_x"/>
                                          </p:val>
                                        </p:tav>
                                      </p:tavLst>
                                    </p:anim>
                                    <p:anim calcmode="lin" valueType="num">
                                      <p:cBhvr>
                                        <p:cTn id="12" dur="15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B03CA-AD27-7EC2-4CA9-2F47BC5A4A8F}"/>
            </a:ext>
          </a:extLst>
        </p:cNvPr>
        <p:cNvGrpSpPr/>
        <p:nvPr/>
      </p:nvGrpSpPr>
      <p:grpSpPr>
        <a:xfrm>
          <a:off x="0" y="0"/>
          <a:ext cx="0" cy="0"/>
          <a:chOff x="0" y="0"/>
          <a:chExt cx="0" cy="0"/>
        </a:xfrm>
      </p:grpSpPr>
      <p:sp>
        <p:nvSpPr>
          <p:cNvPr id="18" name="TextBox 17">
            <a:extLst>
              <a:ext uri="{FF2B5EF4-FFF2-40B4-BE49-F238E27FC236}">
                <a16:creationId xmlns:a16="http://schemas.microsoft.com/office/drawing/2014/main" id="{1FD4F823-AD7D-36E4-C70A-423C8A4A0712}"/>
              </a:ext>
            </a:extLst>
          </p:cNvPr>
          <p:cNvSpPr txBox="1"/>
          <p:nvPr/>
        </p:nvSpPr>
        <p:spPr>
          <a:xfrm>
            <a:off x="3322897" y="2767280"/>
            <a:ext cx="5543505" cy="1323439"/>
          </a:xfrm>
          <a:prstGeom prst="rect">
            <a:avLst/>
          </a:prstGeom>
          <a:noFill/>
        </p:spPr>
        <p:txBody>
          <a:bodyPr wrap="none" rtlCol="0">
            <a:spAutoFit/>
          </a:bodyPr>
          <a:lstStyle/>
          <a:p>
            <a:pPr marL="285750" indent="-285750" fontAlgn="base">
              <a:buFont typeface="Wingdings" panose="05000000000000000000" pitchFamily="2" charset="2"/>
              <a:buChar char="ü"/>
            </a:pPr>
            <a:r>
              <a:rPr lang="as-IN" sz="2000" b="1" dirty="0">
                <a:solidFill>
                  <a:srgbClr val="4E83BB"/>
                </a:solidFill>
                <a:latin typeface="Kalpurush" panose="02000600000000000000" pitchFamily="2" charset="0"/>
                <a:cs typeface="Kalpurush" panose="02000600000000000000" pitchFamily="2" charset="0"/>
              </a:rPr>
              <a:t>ডেটাবেজ সর্টিং ব্যাখ্যা করতে পারবে।</a:t>
            </a:r>
          </a:p>
          <a:p>
            <a:pPr marL="285750" indent="-285750" fontAlgn="base">
              <a:buFont typeface="Wingdings" panose="05000000000000000000" pitchFamily="2" charset="2"/>
              <a:buChar char="ü"/>
            </a:pPr>
            <a:r>
              <a:rPr lang="as-IN" sz="2000" b="1" dirty="0">
                <a:solidFill>
                  <a:srgbClr val="4E83BB"/>
                </a:solidFill>
                <a:latin typeface="Kalpurush" panose="02000600000000000000" pitchFamily="2" charset="0"/>
                <a:cs typeface="Kalpurush" panose="02000600000000000000" pitchFamily="2" charset="0"/>
              </a:rPr>
              <a:t>ডেটাবেজ ইনডেক্সিং ব্যাখ্যা করতে পারবে।</a:t>
            </a:r>
          </a:p>
          <a:p>
            <a:pPr marL="285750" indent="-285750" fontAlgn="base">
              <a:buFont typeface="Wingdings" panose="05000000000000000000" pitchFamily="2" charset="2"/>
              <a:buChar char="ü"/>
            </a:pPr>
            <a:r>
              <a:rPr lang="as-IN" sz="2000" b="1" dirty="0">
                <a:solidFill>
                  <a:srgbClr val="4E83BB"/>
                </a:solidFill>
                <a:latin typeface="Kalpurush" panose="02000600000000000000" pitchFamily="2" charset="0"/>
                <a:cs typeface="Kalpurush" panose="02000600000000000000" pitchFamily="2" charset="0"/>
              </a:rPr>
              <a:t>ইনডেক্সিং এর সুবিধা এবং অসুবিধা বর্ণনা করতে পারবে।</a:t>
            </a:r>
          </a:p>
          <a:p>
            <a:pPr marL="285750" indent="-285750" fontAlgn="base">
              <a:buFont typeface="Wingdings" panose="05000000000000000000" pitchFamily="2" charset="2"/>
              <a:buChar char="ü"/>
            </a:pPr>
            <a:r>
              <a:rPr lang="as-IN" sz="2000" b="1" dirty="0">
                <a:solidFill>
                  <a:srgbClr val="4E83BB"/>
                </a:solidFill>
                <a:latin typeface="Kalpurush" panose="02000600000000000000" pitchFamily="2" charset="0"/>
                <a:cs typeface="Kalpurush" panose="02000600000000000000" pitchFamily="2" charset="0"/>
              </a:rPr>
              <a:t>সর্টিং এবং ইনডেক্সিং এর মধ্যে পার্থক্য করতে পারবে।</a:t>
            </a:r>
          </a:p>
        </p:txBody>
      </p:sp>
      <p:sp>
        <p:nvSpPr>
          <p:cNvPr id="2" name="Rounded Rectangle 4">
            <a:extLst>
              <a:ext uri="{FF2B5EF4-FFF2-40B4-BE49-F238E27FC236}">
                <a16:creationId xmlns:a16="http://schemas.microsoft.com/office/drawing/2014/main" id="{D9DD41D7-A1FD-8D29-3AD9-5851028A0C88}"/>
              </a:ext>
            </a:extLst>
          </p:cNvPr>
          <p:cNvSpPr/>
          <p:nvPr/>
        </p:nvSpPr>
        <p:spPr>
          <a:xfrm>
            <a:off x="3600683" y="845079"/>
            <a:ext cx="4987934" cy="614753"/>
          </a:xfrm>
          <a:prstGeom prst="roundRect">
            <a:avLst>
              <a:gd name="adj" fmla="val 0"/>
            </a:avLst>
          </a:prstGeom>
          <a:solidFill>
            <a:srgbClr val="896CAD"/>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chemeClr val="bg1"/>
                </a:solidFill>
                <a:latin typeface="Kalpurush" panose="02000600000000000000" pitchFamily="2" charset="0"/>
                <a:cs typeface="Kalpurush" panose="02000600000000000000" pitchFamily="2" charset="0"/>
              </a:rPr>
              <a:t>এই</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পাঠ</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শেষে</a:t>
            </a:r>
            <a:r>
              <a:rPr lang="en-US" sz="2800" b="1" dirty="0">
                <a:solidFill>
                  <a:schemeClr val="bg1"/>
                </a:solidFill>
                <a:latin typeface="Kalpurush" panose="02000600000000000000" pitchFamily="2" charset="0"/>
                <a:cs typeface="Kalpurush" panose="02000600000000000000" pitchFamily="2" charset="0"/>
              </a:rPr>
              <a:t> </a:t>
            </a:r>
            <a:r>
              <a:rPr lang="en-US" sz="2800" b="1" dirty="0" err="1">
                <a:solidFill>
                  <a:schemeClr val="bg1"/>
                </a:solidFill>
                <a:latin typeface="Kalpurush" panose="02000600000000000000" pitchFamily="2" charset="0"/>
                <a:cs typeface="Kalpurush" panose="02000600000000000000" pitchFamily="2" charset="0"/>
              </a:rPr>
              <a:t>শিক্ষার্থীরা</a:t>
            </a:r>
            <a:endParaRPr lang="en-US" sz="2800" b="1" dirty="0">
              <a:solidFill>
                <a:schemeClr val="bg1"/>
              </a:solidFill>
              <a:latin typeface="Kalpurush" panose="02000600000000000000" pitchFamily="2" charset="0"/>
              <a:cs typeface="Kalpurush" panose="02000600000000000000" pitchFamily="2" charset="0"/>
            </a:endParaRPr>
          </a:p>
        </p:txBody>
      </p:sp>
      <p:sp>
        <p:nvSpPr>
          <p:cNvPr id="4" name="TextBox 3">
            <a:extLst>
              <a:ext uri="{FF2B5EF4-FFF2-40B4-BE49-F238E27FC236}">
                <a16:creationId xmlns:a16="http://schemas.microsoft.com/office/drawing/2014/main" id="{E0C83166-1A31-C3B1-2121-5BBBC795A9ED}"/>
              </a:ext>
            </a:extLst>
          </p:cNvPr>
          <p:cNvSpPr txBox="1"/>
          <p:nvPr/>
        </p:nvSpPr>
        <p:spPr>
          <a:xfrm>
            <a:off x="32084" y="6375211"/>
            <a:ext cx="12125132" cy="461665"/>
          </a:xfrm>
          <a:prstGeom prst="rect">
            <a:avLst/>
          </a:prstGeom>
          <a:solidFill>
            <a:srgbClr val="896CAD"/>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Tree>
    <p:extLst>
      <p:ext uri="{BB962C8B-B14F-4D97-AF65-F5344CB8AC3E}">
        <p14:creationId xmlns:p14="http://schemas.microsoft.com/office/powerpoint/2010/main" val="1723146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500"/>
                                        <p:tgtEl>
                                          <p:spTgt spid="18"/>
                                        </p:tgtEl>
                                      </p:cBhvr>
                                    </p:animEffect>
                                    <p:anim calcmode="lin" valueType="num">
                                      <p:cBhvr>
                                        <p:cTn id="8" dur="1500" fill="hold"/>
                                        <p:tgtEl>
                                          <p:spTgt spid="18"/>
                                        </p:tgtEl>
                                        <p:attrNameLst>
                                          <p:attrName>ppt_x</p:attrName>
                                        </p:attrNameLst>
                                      </p:cBhvr>
                                      <p:tavLst>
                                        <p:tav tm="0">
                                          <p:val>
                                            <p:strVal val="#ppt_x"/>
                                          </p:val>
                                        </p:tav>
                                        <p:tav tm="100000">
                                          <p:val>
                                            <p:strVal val="#ppt_x"/>
                                          </p:val>
                                        </p:tav>
                                      </p:tavLst>
                                    </p:anim>
                                    <p:anim calcmode="lin" valueType="num">
                                      <p:cBhvr>
                                        <p:cTn id="9" dur="1500" fill="hold"/>
                                        <p:tgtEl>
                                          <p:spTgt spid="18"/>
                                        </p:tgtEl>
                                        <p:attrNameLst>
                                          <p:attrName>ppt_y</p:attrName>
                                        </p:attrNameLst>
                                      </p:cBhvr>
                                      <p:tavLst>
                                        <p:tav tm="0">
                                          <p:val>
                                            <p:strVal val="#ppt_y+.1"/>
                                          </p:val>
                                        </p:tav>
                                        <p:tav tm="100000">
                                          <p:val>
                                            <p:strVal val="#ppt_y"/>
                                          </p:val>
                                        </p:tav>
                                      </p:tavLst>
                                    </p:anim>
                                  </p:childTnLst>
                                </p:cTn>
                              </p:par>
                              <p:par>
                                <p:cTn id="10" presetID="6" presetClass="entr" presetSubtype="16"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7">
            <a:extLst>
              <a:ext uri="{FF2B5EF4-FFF2-40B4-BE49-F238E27FC236}">
                <a16:creationId xmlns:a16="http://schemas.microsoft.com/office/drawing/2014/main" id="{3BBF998A-0CA9-FF24-E742-BDA2DDB3CA79}"/>
              </a:ext>
            </a:extLst>
          </p:cNvPr>
          <p:cNvSpPr/>
          <p:nvPr/>
        </p:nvSpPr>
        <p:spPr>
          <a:xfrm>
            <a:off x="687521" y="282338"/>
            <a:ext cx="10816958" cy="534060"/>
          </a:xfrm>
          <a:prstGeom prst="roundRect">
            <a:avLst>
              <a:gd name="adj" fmla="val 4386"/>
            </a:avLst>
          </a:prstGeom>
          <a:solidFill>
            <a:srgbClr val="548FC7"/>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latin typeface="Kalpurush" panose="02000600000000000000" pitchFamily="2" charset="0"/>
                <a:cs typeface="Kalpurush" panose="02000600000000000000" pitchFamily="2" charset="0"/>
              </a:rPr>
              <a:t>প্রিয়</a:t>
            </a:r>
            <a:r>
              <a:rPr lang="en-US" sz="2400" b="1" dirty="0">
                <a:latin typeface="Kalpurush" panose="02000600000000000000" pitchFamily="2" charset="0"/>
                <a:cs typeface="Kalpurush" panose="02000600000000000000" pitchFamily="2" charset="0"/>
              </a:rPr>
              <a:t> </a:t>
            </a:r>
            <a:r>
              <a:rPr lang="en-US" sz="2400" b="1" dirty="0" err="1">
                <a:latin typeface="Kalpurush" panose="02000600000000000000" pitchFamily="2" charset="0"/>
                <a:cs typeface="Kalpurush" panose="02000600000000000000" pitchFamily="2" charset="0"/>
              </a:rPr>
              <a:t>শিক্ষার্থীরা</a:t>
            </a:r>
            <a:r>
              <a:rPr lang="en-US" sz="2400" b="1" dirty="0">
                <a:latin typeface="Kalpurush" panose="02000600000000000000" pitchFamily="2" charset="0"/>
                <a:cs typeface="Kalpurush" panose="02000600000000000000" pitchFamily="2" charset="0"/>
              </a:rPr>
              <a:t>, </a:t>
            </a:r>
            <a:r>
              <a:rPr lang="en-US" sz="2400" b="1" dirty="0" err="1">
                <a:latin typeface="Kalpurush" panose="02000600000000000000" pitchFamily="2" charset="0"/>
                <a:cs typeface="Kalpurush" panose="02000600000000000000" pitchFamily="2" charset="0"/>
              </a:rPr>
              <a:t>ছবিতে</a:t>
            </a:r>
            <a:r>
              <a:rPr lang="en-US" sz="2400" b="1" dirty="0">
                <a:latin typeface="Kalpurush" panose="02000600000000000000" pitchFamily="2" charset="0"/>
                <a:cs typeface="Kalpurush" panose="02000600000000000000" pitchFamily="2" charset="0"/>
              </a:rPr>
              <a:t> </a:t>
            </a:r>
            <a:r>
              <a:rPr lang="en-US" sz="2400" b="1" dirty="0" err="1">
                <a:latin typeface="Kalpurush" panose="02000600000000000000" pitchFamily="2" charset="0"/>
                <a:cs typeface="Kalpurush" panose="02000600000000000000" pitchFamily="2" charset="0"/>
              </a:rPr>
              <a:t>তোমরা</a:t>
            </a:r>
            <a:r>
              <a:rPr lang="en-US" sz="2400" b="1" dirty="0">
                <a:latin typeface="Kalpurush" panose="02000600000000000000" pitchFamily="2" charset="0"/>
                <a:cs typeface="Kalpurush" panose="02000600000000000000" pitchFamily="2" charset="0"/>
              </a:rPr>
              <a:t> </a:t>
            </a:r>
            <a:r>
              <a:rPr lang="en-US" sz="2400" b="1" dirty="0" err="1">
                <a:latin typeface="Kalpurush" panose="02000600000000000000" pitchFamily="2" charset="0"/>
                <a:cs typeface="Kalpurush" panose="02000600000000000000" pitchFamily="2" charset="0"/>
              </a:rPr>
              <a:t>কি</a:t>
            </a:r>
            <a:r>
              <a:rPr lang="en-US" sz="2400" b="1" dirty="0">
                <a:latin typeface="Kalpurush" panose="02000600000000000000" pitchFamily="2" charset="0"/>
                <a:cs typeface="Kalpurush" panose="02000600000000000000" pitchFamily="2" charset="0"/>
              </a:rPr>
              <a:t> </a:t>
            </a:r>
            <a:r>
              <a:rPr lang="en-US" sz="2400" b="1" dirty="0" err="1">
                <a:latin typeface="Kalpurush" panose="02000600000000000000" pitchFamily="2" charset="0"/>
                <a:cs typeface="Kalpurush" panose="02000600000000000000" pitchFamily="2" charset="0"/>
              </a:rPr>
              <a:t>দেখতে</a:t>
            </a:r>
            <a:r>
              <a:rPr lang="en-US" sz="2400" b="1" dirty="0">
                <a:latin typeface="Kalpurush" panose="02000600000000000000" pitchFamily="2" charset="0"/>
                <a:cs typeface="Kalpurush" panose="02000600000000000000" pitchFamily="2" charset="0"/>
              </a:rPr>
              <a:t> </a:t>
            </a:r>
            <a:r>
              <a:rPr lang="en-US" sz="2400" b="1" dirty="0" err="1">
                <a:latin typeface="Kalpurush" panose="02000600000000000000" pitchFamily="2" charset="0"/>
                <a:cs typeface="Kalpurush" panose="02000600000000000000" pitchFamily="2" charset="0"/>
              </a:rPr>
              <a:t>পাচ্ছো</a:t>
            </a:r>
            <a:r>
              <a:rPr lang="en-US" sz="2400" b="1" dirty="0">
                <a:latin typeface="Kalpurush" panose="02000600000000000000" pitchFamily="2" charset="0"/>
                <a:cs typeface="Kalpurush" panose="02000600000000000000" pitchFamily="2" charset="0"/>
              </a:rPr>
              <a:t>?</a:t>
            </a:r>
          </a:p>
        </p:txBody>
      </p:sp>
      <p:sp>
        <p:nvSpPr>
          <p:cNvPr id="7" name="TextBox 6">
            <a:extLst>
              <a:ext uri="{FF2B5EF4-FFF2-40B4-BE49-F238E27FC236}">
                <a16:creationId xmlns:a16="http://schemas.microsoft.com/office/drawing/2014/main" id="{5FD61EBB-B026-8586-3412-8BD83BC789D5}"/>
              </a:ext>
            </a:extLst>
          </p:cNvPr>
          <p:cNvSpPr txBox="1"/>
          <p:nvPr/>
        </p:nvSpPr>
        <p:spPr>
          <a:xfrm>
            <a:off x="32084" y="6375211"/>
            <a:ext cx="12125132" cy="461665"/>
          </a:xfrm>
          <a:prstGeom prst="rect">
            <a:avLst/>
          </a:prstGeom>
          <a:solidFill>
            <a:srgbClr val="548FC7"/>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aphicFrame>
        <p:nvGraphicFramePr>
          <p:cNvPr id="2" name="Table 1">
            <a:extLst>
              <a:ext uri="{FF2B5EF4-FFF2-40B4-BE49-F238E27FC236}">
                <a16:creationId xmlns:a16="http://schemas.microsoft.com/office/drawing/2014/main" id="{616FED9F-7C98-C39B-20AE-F8AEB9F3C762}"/>
              </a:ext>
            </a:extLst>
          </p:cNvPr>
          <p:cNvGraphicFramePr>
            <a:graphicFrameLocks noGrp="1"/>
          </p:cNvGraphicFramePr>
          <p:nvPr/>
        </p:nvGraphicFramePr>
        <p:xfrm>
          <a:off x="1165275" y="2232542"/>
          <a:ext cx="4438632" cy="2001688"/>
        </p:xfrm>
        <a:graphic>
          <a:graphicData uri="http://schemas.openxmlformats.org/drawingml/2006/table">
            <a:tbl>
              <a:tblPr firstRow="1" bandRow="1">
                <a:tableStyleId>{69012ECD-51FC-41F1-AA8D-1B2483CD663E}</a:tableStyleId>
              </a:tblPr>
              <a:tblGrid>
                <a:gridCol w="1117390">
                  <a:extLst>
                    <a:ext uri="{9D8B030D-6E8A-4147-A177-3AD203B41FA5}">
                      <a16:colId xmlns:a16="http://schemas.microsoft.com/office/drawing/2014/main" val="3090171060"/>
                    </a:ext>
                  </a:extLst>
                </a:gridCol>
                <a:gridCol w="1983939">
                  <a:extLst>
                    <a:ext uri="{9D8B030D-6E8A-4147-A177-3AD203B41FA5}">
                      <a16:colId xmlns:a16="http://schemas.microsoft.com/office/drawing/2014/main" val="1773696873"/>
                    </a:ext>
                  </a:extLst>
                </a:gridCol>
                <a:gridCol w="1337303">
                  <a:extLst>
                    <a:ext uri="{9D8B030D-6E8A-4147-A177-3AD203B41FA5}">
                      <a16:colId xmlns:a16="http://schemas.microsoft.com/office/drawing/2014/main" val="2218102497"/>
                    </a:ext>
                  </a:extLst>
                </a:gridCol>
              </a:tblGrid>
              <a:tr h="500422">
                <a:tc>
                  <a:txBody>
                    <a:bodyPr/>
                    <a:lstStyle/>
                    <a:p>
                      <a:pPr algn="ctr"/>
                      <a:r>
                        <a:rPr lang="en-US" dirty="0"/>
                        <a:t>Roll</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Name</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GPA</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4170694895"/>
                  </a:ext>
                </a:extLst>
              </a:tr>
              <a:tr h="500422">
                <a:tc>
                  <a:txBody>
                    <a:bodyPr/>
                    <a:lstStyle/>
                    <a:p>
                      <a:pPr algn="ctr"/>
                      <a:r>
                        <a:rPr lang="en-US" dirty="0"/>
                        <a:t>2</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Limon</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5.00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907102994"/>
                  </a:ext>
                </a:extLst>
              </a:tr>
              <a:tr h="500422">
                <a:tc>
                  <a:txBody>
                    <a:bodyPr/>
                    <a:lstStyle/>
                    <a:p>
                      <a:pPr algn="ctr"/>
                      <a:r>
                        <a:rPr lang="en-US" dirty="0"/>
                        <a:t>1</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Masum</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4.80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2480754120"/>
                  </a:ext>
                </a:extLst>
              </a:tr>
              <a:tr h="500422">
                <a:tc>
                  <a:txBody>
                    <a:bodyPr/>
                    <a:lstStyle/>
                    <a:p>
                      <a:pPr algn="ctr"/>
                      <a:r>
                        <a:rPr lang="en-US" dirty="0"/>
                        <a:t>3</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Shika</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4.70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3395509775"/>
                  </a:ext>
                </a:extLst>
              </a:tr>
            </a:tbl>
          </a:graphicData>
        </a:graphic>
      </p:graphicFrame>
      <p:graphicFrame>
        <p:nvGraphicFramePr>
          <p:cNvPr id="3" name="Table 2">
            <a:extLst>
              <a:ext uri="{FF2B5EF4-FFF2-40B4-BE49-F238E27FC236}">
                <a16:creationId xmlns:a16="http://schemas.microsoft.com/office/drawing/2014/main" id="{9259F32B-895C-E9B6-5CC8-B5536E47EC00}"/>
              </a:ext>
            </a:extLst>
          </p:cNvPr>
          <p:cNvGraphicFramePr>
            <a:graphicFrameLocks noGrp="1"/>
          </p:cNvGraphicFramePr>
          <p:nvPr/>
        </p:nvGraphicFramePr>
        <p:xfrm>
          <a:off x="6588094" y="2232542"/>
          <a:ext cx="4438632" cy="2001688"/>
        </p:xfrm>
        <a:graphic>
          <a:graphicData uri="http://schemas.openxmlformats.org/drawingml/2006/table">
            <a:tbl>
              <a:tblPr firstRow="1" bandRow="1">
                <a:tableStyleId>{69012ECD-51FC-41F1-AA8D-1B2483CD663E}</a:tableStyleId>
              </a:tblPr>
              <a:tblGrid>
                <a:gridCol w="1117390">
                  <a:extLst>
                    <a:ext uri="{9D8B030D-6E8A-4147-A177-3AD203B41FA5}">
                      <a16:colId xmlns:a16="http://schemas.microsoft.com/office/drawing/2014/main" val="3090171060"/>
                    </a:ext>
                  </a:extLst>
                </a:gridCol>
                <a:gridCol w="1983939">
                  <a:extLst>
                    <a:ext uri="{9D8B030D-6E8A-4147-A177-3AD203B41FA5}">
                      <a16:colId xmlns:a16="http://schemas.microsoft.com/office/drawing/2014/main" val="1773696873"/>
                    </a:ext>
                  </a:extLst>
                </a:gridCol>
                <a:gridCol w="1337303">
                  <a:extLst>
                    <a:ext uri="{9D8B030D-6E8A-4147-A177-3AD203B41FA5}">
                      <a16:colId xmlns:a16="http://schemas.microsoft.com/office/drawing/2014/main" val="2218102497"/>
                    </a:ext>
                  </a:extLst>
                </a:gridCol>
              </a:tblGrid>
              <a:tr h="500422">
                <a:tc>
                  <a:txBody>
                    <a:bodyPr/>
                    <a:lstStyle/>
                    <a:p>
                      <a:pPr algn="ctr"/>
                      <a:r>
                        <a:rPr lang="en-US" dirty="0"/>
                        <a:t>Roll</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Name</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GPA</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4170694895"/>
                  </a:ext>
                </a:extLst>
              </a:tr>
              <a:tr h="500422">
                <a:tc>
                  <a:txBody>
                    <a:bodyPr/>
                    <a:lstStyle/>
                    <a:p>
                      <a:pPr algn="ctr"/>
                      <a:r>
                        <a:rPr lang="en-US" dirty="0"/>
                        <a:t>3</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Shika</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4.70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907102994"/>
                  </a:ext>
                </a:extLst>
              </a:tr>
              <a:tr h="500422">
                <a:tc>
                  <a:txBody>
                    <a:bodyPr/>
                    <a:lstStyle/>
                    <a:p>
                      <a:pPr algn="ctr"/>
                      <a:r>
                        <a:rPr lang="en-US" dirty="0"/>
                        <a:t>1</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Masum</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4.80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2480754120"/>
                  </a:ext>
                </a:extLst>
              </a:tr>
              <a:tr h="500422">
                <a:tc>
                  <a:txBody>
                    <a:bodyPr/>
                    <a:lstStyle/>
                    <a:p>
                      <a:pPr algn="ctr"/>
                      <a:r>
                        <a:rPr lang="en-US" dirty="0"/>
                        <a:t>2</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Limon</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5.00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3395509775"/>
                  </a:ext>
                </a:extLst>
              </a:tr>
            </a:tbl>
          </a:graphicData>
        </a:graphic>
      </p:graphicFrame>
      <p:sp>
        <p:nvSpPr>
          <p:cNvPr id="8" name="TextBox 7">
            <a:extLst>
              <a:ext uri="{FF2B5EF4-FFF2-40B4-BE49-F238E27FC236}">
                <a16:creationId xmlns:a16="http://schemas.microsoft.com/office/drawing/2014/main" id="{EA79A1FB-5823-548E-06C9-D76A2D633C09}"/>
              </a:ext>
            </a:extLst>
          </p:cNvPr>
          <p:cNvSpPr txBox="1"/>
          <p:nvPr/>
        </p:nvSpPr>
        <p:spPr>
          <a:xfrm>
            <a:off x="2525358" y="1681278"/>
            <a:ext cx="1521517" cy="369332"/>
          </a:xfrm>
          <a:prstGeom prst="rect">
            <a:avLst/>
          </a:prstGeom>
          <a:noFill/>
        </p:spPr>
        <p:txBody>
          <a:bodyPr wrap="square">
            <a:spAutoFit/>
          </a:bodyPr>
          <a:lstStyle/>
          <a:p>
            <a:pPr algn="ctr"/>
            <a:r>
              <a:rPr lang="en-US" b="1" dirty="0" err="1">
                <a:solidFill>
                  <a:srgbClr val="8368A7"/>
                </a:solidFill>
              </a:rPr>
              <a:t>Student_Info</a:t>
            </a:r>
            <a:endParaRPr lang="en-US" b="1" dirty="0">
              <a:solidFill>
                <a:srgbClr val="8368A7"/>
              </a:solidFill>
            </a:endParaRPr>
          </a:p>
        </p:txBody>
      </p:sp>
      <p:sp>
        <p:nvSpPr>
          <p:cNvPr id="10" name="TextBox 9">
            <a:extLst>
              <a:ext uri="{FF2B5EF4-FFF2-40B4-BE49-F238E27FC236}">
                <a16:creationId xmlns:a16="http://schemas.microsoft.com/office/drawing/2014/main" id="{0ACC9B7B-747B-775A-E656-C0BD222A4B6D}"/>
              </a:ext>
            </a:extLst>
          </p:cNvPr>
          <p:cNvSpPr txBox="1"/>
          <p:nvPr/>
        </p:nvSpPr>
        <p:spPr>
          <a:xfrm>
            <a:off x="7920043" y="1681278"/>
            <a:ext cx="1521517" cy="369332"/>
          </a:xfrm>
          <a:prstGeom prst="rect">
            <a:avLst/>
          </a:prstGeom>
          <a:noFill/>
        </p:spPr>
        <p:txBody>
          <a:bodyPr wrap="square">
            <a:spAutoFit/>
          </a:bodyPr>
          <a:lstStyle/>
          <a:p>
            <a:pPr algn="ctr"/>
            <a:r>
              <a:rPr lang="en-US" b="1" dirty="0" err="1">
                <a:solidFill>
                  <a:srgbClr val="8368A7"/>
                </a:solidFill>
              </a:rPr>
              <a:t>Student_Info</a:t>
            </a:r>
            <a:endParaRPr lang="en-US" b="1" dirty="0">
              <a:solidFill>
                <a:srgbClr val="8368A7"/>
              </a:solidFill>
            </a:endParaRPr>
          </a:p>
        </p:txBody>
      </p:sp>
      <p:sp>
        <p:nvSpPr>
          <p:cNvPr id="12" name="TextBox 11">
            <a:extLst>
              <a:ext uri="{FF2B5EF4-FFF2-40B4-BE49-F238E27FC236}">
                <a16:creationId xmlns:a16="http://schemas.microsoft.com/office/drawing/2014/main" id="{4BC0ABC8-3EA0-3D1E-0F7B-AED2D06EB90E}"/>
              </a:ext>
            </a:extLst>
          </p:cNvPr>
          <p:cNvSpPr txBox="1"/>
          <p:nvPr/>
        </p:nvSpPr>
        <p:spPr>
          <a:xfrm>
            <a:off x="1165275" y="4562424"/>
            <a:ext cx="4236720" cy="369332"/>
          </a:xfrm>
          <a:prstGeom prst="rect">
            <a:avLst/>
          </a:prstGeom>
          <a:noFill/>
        </p:spPr>
        <p:txBody>
          <a:bodyPr wrap="square">
            <a:spAutoFit/>
          </a:bodyPr>
          <a:lstStyle/>
          <a:p>
            <a:pPr algn="ctr"/>
            <a:r>
              <a:rPr lang="en-US" b="1" i="0" dirty="0">
                <a:solidFill>
                  <a:srgbClr val="8368A7"/>
                </a:solidFill>
                <a:effectLst/>
                <a:latin typeface="Kalpurush" panose="02000600000000000000" pitchFamily="2" charset="0"/>
                <a:cs typeface="Kalpurush" panose="02000600000000000000" pitchFamily="2" charset="0"/>
              </a:rPr>
              <a:t>GPA- </a:t>
            </a:r>
            <a:r>
              <a:rPr lang="en-US" b="1" i="0" dirty="0" err="1">
                <a:solidFill>
                  <a:srgbClr val="8368A7"/>
                </a:solidFill>
                <a:effectLst/>
                <a:latin typeface="Kalpurush" panose="02000600000000000000" pitchFamily="2" charset="0"/>
                <a:cs typeface="Kalpurush" panose="02000600000000000000" pitchFamily="2" charset="0"/>
              </a:rPr>
              <a:t>এর</a:t>
            </a:r>
            <a:r>
              <a:rPr lang="en-US" b="1" i="0" dirty="0">
                <a:solidFill>
                  <a:srgbClr val="8368A7"/>
                </a:solidFill>
                <a:effectLst/>
                <a:latin typeface="Kalpurush" panose="02000600000000000000" pitchFamily="2" charset="0"/>
                <a:cs typeface="Kalpurush" panose="02000600000000000000" pitchFamily="2" charset="0"/>
              </a:rPr>
              <a:t> </a:t>
            </a:r>
            <a:r>
              <a:rPr lang="as-IN" b="1" i="0" dirty="0">
                <a:solidFill>
                  <a:srgbClr val="8368A7"/>
                </a:solidFill>
                <a:effectLst/>
                <a:latin typeface="Kalpurush" panose="02000600000000000000" pitchFamily="2" charset="0"/>
                <a:cs typeface="Kalpurush" panose="02000600000000000000" pitchFamily="2" charset="0"/>
              </a:rPr>
              <a:t>উচ্চক্রম/উর্ধ্বক্রম/</a:t>
            </a:r>
            <a:r>
              <a:rPr lang="en-US" b="1" i="0" dirty="0">
                <a:solidFill>
                  <a:srgbClr val="8368A7"/>
                </a:solidFill>
                <a:effectLst/>
                <a:latin typeface="Kalpurush" panose="02000600000000000000" pitchFamily="2" charset="0"/>
                <a:cs typeface="Kalpurush" panose="02000600000000000000" pitchFamily="2" charset="0"/>
              </a:rPr>
              <a:t>Ascending order</a:t>
            </a:r>
            <a:endParaRPr lang="en-US" b="1" dirty="0">
              <a:solidFill>
                <a:srgbClr val="8368A7"/>
              </a:solidFill>
              <a:latin typeface="Kalpurush" panose="02000600000000000000" pitchFamily="2" charset="0"/>
              <a:cs typeface="Kalpurush" panose="02000600000000000000" pitchFamily="2" charset="0"/>
            </a:endParaRPr>
          </a:p>
        </p:txBody>
      </p:sp>
      <p:sp>
        <p:nvSpPr>
          <p:cNvPr id="13" name="TextBox 12">
            <a:extLst>
              <a:ext uri="{FF2B5EF4-FFF2-40B4-BE49-F238E27FC236}">
                <a16:creationId xmlns:a16="http://schemas.microsoft.com/office/drawing/2014/main" id="{87FCE249-A208-390E-1705-1EA2ED4E5396}"/>
              </a:ext>
            </a:extLst>
          </p:cNvPr>
          <p:cNvSpPr txBox="1"/>
          <p:nvPr/>
        </p:nvSpPr>
        <p:spPr>
          <a:xfrm>
            <a:off x="6588093" y="4571720"/>
            <a:ext cx="4438632" cy="369332"/>
          </a:xfrm>
          <a:prstGeom prst="rect">
            <a:avLst/>
          </a:prstGeom>
          <a:noFill/>
        </p:spPr>
        <p:txBody>
          <a:bodyPr wrap="square">
            <a:spAutoFit/>
          </a:bodyPr>
          <a:lstStyle/>
          <a:p>
            <a:pPr algn="ctr"/>
            <a:r>
              <a:rPr lang="en-US" b="1" dirty="0">
                <a:solidFill>
                  <a:srgbClr val="8368A7"/>
                </a:solidFill>
                <a:latin typeface="Kalpurush" panose="02000600000000000000" pitchFamily="2" charset="0"/>
                <a:cs typeface="Kalpurush" panose="02000600000000000000" pitchFamily="2" charset="0"/>
              </a:rPr>
              <a:t>GPA- </a:t>
            </a:r>
            <a:r>
              <a:rPr lang="en-US" b="1" dirty="0" err="1">
                <a:solidFill>
                  <a:srgbClr val="8368A7"/>
                </a:solidFill>
                <a:latin typeface="Kalpurush" panose="02000600000000000000" pitchFamily="2" charset="0"/>
                <a:cs typeface="Kalpurush" panose="02000600000000000000" pitchFamily="2" charset="0"/>
              </a:rPr>
              <a:t>এর</a:t>
            </a:r>
            <a:r>
              <a:rPr lang="en-US" b="1" dirty="0">
                <a:solidFill>
                  <a:srgbClr val="8368A7"/>
                </a:solidFill>
                <a:latin typeface="Kalpurush" panose="02000600000000000000" pitchFamily="2" charset="0"/>
                <a:cs typeface="Kalpurush" panose="02000600000000000000" pitchFamily="2" charset="0"/>
              </a:rPr>
              <a:t> </a:t>
            </a:r>
            <a:r>
              <a:rPr lang="as-IN" b="1" i="0" dirty="0">
                <a:solidFill>
                  <a:srgbClr val="8368A7"/>
                </a:solidFill>
                <a:effectLst/>
                <a:latin typeface="Kalpurush" panose="02000600000000000000" pitchFamily="2" charset="0"/>
                <a:cs typeface="Kalpurush" panose="02000600000000000000" pitchFamily="2" charset="0"/>
              </a:rPr>
              <a:t>নিম্নক্রম/অবরোহী/</a:t>
            </a:r>
            <a:r>
              <a:rPr lang="en-US" b="1" i="0" dirty="0">
                <a:solidFill>
                  <a:srgbClr val="8368A7"/>
                </a:solidFill>
                <a:effectLst/>
                <a:latin typeface="Kalpurush" panose="02000600000000000000" pitchFamily="2" charset="0"/>
                <a:cs typeface="Kalpurush" panose="02000600000000000000" pitchFamily="2" charset="0"/>
              </a:rPr>
              <a:t>Descending order</a:t>
            </a:r>
            <a:endParaRPr lang="en-US" b="1" dirty="0">
              <a:solidFill>
                <a:srgbClr val="8368A7"/>
              </a:solidFill>
              <a:latin typeface="Kalpurush" panose="02000600000000000000" pitchFamily="2" charset="0"/>
              <a:cs typeface="Kalpurush" panose="02000600000000000000" pitchFamily="2" charset="0"/>
            </a:endParaRPr>
          </a:p>
        </p:txBody>
      </p:sp>
      <p:sp>
        <p:nvSpPr>
          <p:cNvPr id="14" name="Arrow: U-Turn 13">
            <a:extLst>
              <a:ext uri="{FF2B5EF4-FFF2-40B4-BE49-F238E27FC236}">
                <a16:creationId xmlns:a16="http://schemas.microsoft.com/office/drawing/2014/main" id="{E02DAA61-FD54-4036-3BBF-528137AD15B7}"/>
              </a:ext>
            </a:extLst>
          </p:cNvPr>
          <p:cNvSpPr/>
          <p:nvPr/>
        </p:nvSpPr>
        <p:spPr>
          <a:xfrm rot="5400000" flipH="1">
            <a:off x="4509048" y="3310597"/>
            <a:ext cx="2438401" cy="533585"/>
          </a:xfrm>
          <a:prstGeom prst="uturnArrow">
            <a:avLst/>
          </a:prstGeom>
          <a:solidFill>
            <a:srgbClr val="146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Arrow: U-Turn 14">
            <a:extLst>
              <a:ext uri="{FF2B5EF4-FFF2-40B4-BE49-F238E27FC236}">
                <a16:creationId xmlns:a16="http://schemas.microsoft.com/office/drawing/2014/main" id="{4BF7D5BF-8900-7B84-2318-C94D6170724B}"/>
              </a:ext>
            </a:extLst>
          </p:cNvPr>
          <p:cNvSpPr/>
          <p:nvPr/>
        </p:nvSpPr>
        <p:spPr>
          <a:xfrm rot="5400000" flipH="1">
            <a:off x="9941274" y="3310596"/>
            <a:ext cx="2438401" cy="533585"/>
          </a:xfrm>
          <a:prstGeom prst="uturnArrow">
            <a:avLst/>
          </a:prstGeom>
          <a:solidFill>
            <a:srgbClr val="146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757194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8" decel="100000" fill="hold" nodeType="withEffect">
                                  <p:stCondLst>
                                    <p:cond delay="150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1500" fill="hold"/>
                                        <p:tgtEl>
                                          <p:spTgt spid="2"/>
                                        </p:tgtEl>
                                        <p:attrNameLst>
                                          <p:attrName>ppt_x</p:attrName>
                                        </p:attrNameLst>
                                      </p:cBhvr>
                                      <p:tavLst>
                                        <p:tav tm="0">
                                          <p:val>
                                            <p:strVal val="0-#ppt_w/2"/>
                                          </p:val>
                                        </p:tav>
                                        <p:tav tm="100000">
                                          <p:val>
                                            <p:strVal val="#ppt_x"/>
                                          </p:val>
                                        </p:tav>
                                      </p:tavLst>
                                    </p:anim>
                                    <p:anim calcmode="lin" valueType="num">
                                      <p:cBhvr additive="base">
                                        <p:cTn id="12" dur="1500" fill="hold"/>
                                        <p:tgtEl>
                                          <p:spTgt spid="2"/>
                                        </p:tgtEl>
                                        <p:attrNameLst>
                                          <p:attrName>ppt_y</p:attrName>
                                        </p:attrNameLst>
                                      </p:cBhvr>
                                      <p:tavLst>
                                        <p:tav tm="0">
                                          <p:val>
                                            <p:strVal val="#ppt_y"/>
                                          </p:val>
                                        </p:tav>
                                        <p:tav tm="100000">
                                          <p:val>
                                            <p:strVal val="#ppt_y"/>
                                          </p:val>
                                        </p:tav>
                                      </p:tavLst>
                                    </p:anim>
                                  </p:childTnLst>
                                </p:cTn>
                              </p:par>
                              <p:par>
                                <p:cTn id="13" presetID="2" presetClass="entr" presetSubtype="2" decel="100000" fill="hold" nodeType="withEffect">
                                  <p:stCondLst>
                                    <p:cond delay="150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1500" fill="hold"/>
                                        <p:tgtEl>
                                          <p:spTgt spid="3"/>
                                        </p:tgtEl>
                                        <p:attrNameLst>
                                          <p:attrName>ppt_x</p:attrName>
                                        </p:attrNameLst>
                                      </p:cBhvr>
                                      <p:tavLst>
                                        <p:tav tm="0">
                                          <p:val>
                                            <p:strVal val="1+#ppt_w/2"/>
                                          </p:val>
                                        </p:tav>
                                        <p:tav tm="100000">
                                          <p:val>
                                            <p:strVal val="#ppt_x"/>
                                          </p:val>
                                        </p:tav>
                                      </p:tavLst>
                                    </p:anim>
                                    <p:anim calcmode="lin" valueType="num">
                                      <p:cBhvr additive="base">
                                        <p:cTn id="16" dur="1500" fill="hold"/>
                                        <p:tgtEl>
                                          <p:spTgt spid="3"/>
                                        </p:tgtEl>
                                        <p:attrNameLst>
                                          <p:attrName>ppt_y</p:attrName>
                                        </p:attrNameLst>
                                      </p:cBhvr>
                                      <p:tavLst>
                                        <p:tav tm="0">
                                          <p:val>
                                            <p:strVal val="#ppt_y"/>
                                          </p:val>
                                        </p:tav>
                                        <p:tav tm="100000">
                                          <p:val>
                                            <p:strVal val="#ppt_y"/>
                                          </p:val>
                                        </p:tav>
                                      </p:tavLst>
                                    </p:anim>
                                  </p:childTnLst>
                                </p:cTn>
                              </p:par>
                              <p:par>
                                <p:cTn id="17" presetID="53" presetClass="entr" presetSubtype="16" fill="hold" grpId="0" nodeType="withEffect">
                                  <p:stCondLst>
                                    <p:cond delay="1500"/>
                                  </p:stCondLst>
                                  <p:childTnLst>
                                    <p:set>
                                      <p:cBhvr>
                                        <p:cTn id="18" dur="1" fill="hold">
                                          <p:stCondLst>
                                            <p:cond delay="0"/>
                                          </p:stCondLst>
                                        </p:cTn>
                                        <p:tgtEl>
                                          <p:spTgt spid="8"/>
                                        </p:tgtEl>
                                        <p:attrNameLst>
                                          <p:attrName>style.visibility</p:attrName>
                                        </p:attrNameLst>
                                      </p:cBhvr>
                                      <p:to>
                                        <p:strVal val="visible"/>
                                      </p:to>
                                    </p:set>
                                    <p:anim calcmode="lin" valueType="num">
                                      <p:cBhvr>
                                        <p:cTn id="19" dur="1500" fill="hold"/>
                                        <p:tgtEl>
                                          <p:spTgt spid="8"/>
                                        </p:tgtEl>
                                        <p:attrNameLst>
                                          <p:attrName>ppt_w</p:attrName>
                                        </p:attrNameLst>
                                      </p:cBhvr>
                                      <p:tavLst>
                                        <p:tav tm="0">
                                          <p:val>
                                            <p:fltVal val="0"/>
                                          </p:val>
                                        </p:tav>
                                        <p:tav tm="100000">
                                          <p:val>
                                            <p:strVal val="#ppt_w"/>
                                          </p:val>
                                        </p:tav>
                                      </p:tavLst>
                                    </p:anim>
                                    <p:anim calcmode="lin" valueType="num">
                                      <p:cBhvr>
                                        <p:cTn id="20" dur="1500" fill="hold"/>
                                        <p:tgtEl>
                                          <p:spTgt spid="8"/>
                                        </p:tgtEl>
                                        <p:attrNameLst>
                                          <p:attrName>ppt_h</p:attrName>
                                        </p:attrNameLst>
                                      </p:cBhvr>
                                      <p:tavLst>
                                        <p:tav tm="0">
                                          <p:val>
                                            <p:fltVal val="0"/>
                                          </p:val>
                                        </p:tav>
                                        <p:tav tm="100000">
                                          <p:val>
                                            <p:strVal val="#ppt_h"/>
                                          </p:val>
                                        </p:tav>
                                      </p:tavLst>
                                    </p:anim>
                                    <p:animEffect transition="in" filter="fade">
                                      <p:cBhvr>
                                        <p:cTn id="21" dur="1500"/>
                                        <p:tgtEl>
                                          <p:spTgt spid="8"/>
                                        </p:tgtEl>
                                      </p:cBhvr>
                                    </p:animEffect>
                                  </p:childTnLst>
                                </p:cTn>
                              </p:par>
                              <p:par>
                                <p:cTn id="22" presetID="53" presetClass="entr" presetSubtype="16" fill="hold" grpId="0" nodeType="withEffect">
                                  <p:stCondLst>
                                    <p:cond delay="1500"/>
                                  </p:stCondLst>
                                  <p:childTnLst>
                                    <p:set>
                                      <p:cBhvr>
                                        <p:cTn id="23" dur="1" fill="hold">
                                          <p:stCondLst>
                                            <p:cond delay="0"/>
                                          </p:stCondLst>
                                        </p:cTn>
                                        <p:tgtEl>
                                          <p:spTgt spid="10"/>
                                        </p:tgtEl>
                                        <p:attrNameLst>
                                          <p:attrName>style.visibility</p:attrName>
                                        </p:attrNameLst>
                                      </p:cBhvr>
                                      <p:to>
                                        <p:strVal val="visible"/>
                                      </p:to>
                                    </p:set>
                                    <p:anim calcmode="lin" valueType="num">
                                      <p:cBhvr>
                                        <p:cTn id="24" dur="1500" fill="hold"/>
                                        <p:tgtEl>
                                          <p:spTgt spid="10"/>
                                        </p:tgtEl>
                                        <p:attrNameLst>
                                          <p:attrName>ppt_w</p:attrName>
                                        </p:attrNameLst>
                                      </p:cBhvr>
                                      <p:tavLst>
                                        <p:tav tm="0">
                                          <p:val>
                                            <p:fltVal val="0"/>
                                          </p:val>
                                        </p:tav>
                                        <p:tav tm="100000">
                                          <p:val>
                                            <p:strVal val="#ppt_w"/>
                                          </p:val>
                                        </p:tav>
                                      </p:tavLst>
                                    </p:anim>
                                    <p:anim calcmode="lin" valueType="num">
                                      <p:cBhvr>
                                        <p:cTn id="25" dur="1500" fill="hold"/>
                                        <p:tgtEl>
                                          <p:spTgt spid="10"/>
                                        </p:tgtEl>
                                        <p:attrNameLst>
                                          <p:attrName>ppt_h</p:attrName>
                                        </p:attrNameLst>
                                      </p:cBhvr>
                                      <p:tavLst>
                                        <p:tav tm="0">
                                          <p:val>
                                            <p:fltVal val="0"/>
                                          </p:val>
                                        </p:tav>
                                        <p:tav tm="100000">
                                          <p:val>
                                            <p:strVal val="#ppt_h"/>
                                          </p:val>
                                        </p:tav>
                                      </p:tavLst>
                                    </p:anim>
                                    <p:animEffect transition="in" filter="fade">
                                      <p:cBhvr>
                                        <p:cTn id="26" dur="1500"/>
                                        <p:tgtEl>
                                          <p:spTgt spid="10"/>
                                        </p:tgtEl>
                                      </p:cBhvr>
                                    </p:animEffect>
                                  </p:childTnLst>
                                </p:cTn>
                              </p:par>
                              <p:par>
                                <p:cTn id="27" presetID="14" presetClass="entr" presetSubtype="10" fill="hold" grpId="0" nodeType="withEffect">
                                  <p:stCondLst>
                                    <p:cond delay="2750"/>
                                  </p:stCondLst>
                                  <p:childTnLst>
                                    <p:set>
                                      <p:cBhvr>
                                        <p:cTn id="28" dur="1" fill="hold">
                                          <p:stCondLst>
                                            <p:cond delay="0"/>
                                          </p:stCondLst>
                                        </p:cTn>
                                        <p:tgtEl>
                                          <p:spTgt spid="12"/>
                                        </p:tgtEl>
                                        <p:attrNameLst>
                                          <p:attrName>style.visibility</p:attrName>
                                        </p:attrNameLst>
                                      </p:cBhvr>
                                      <p:to>
                                        <p:strVal val="visible"/>
                                      </p:to>
                                    </p:set>
                                    <p:animEffect transition="in" filter="randombar(horizontal)">
                                      <p:cBhvr>
                                        <p:cTn id="29" dur="1500"/>
                                        <p:tgtEl>
                                          <p:spTgt spid="12"/>
                                        </p:tgtEl>
                                      </p:cBhvr>
                                    </p:animEffect>
                                  </p:childTnLst>
                                </p:cTn>
                              </p:par>
                              <p:par>
                                <p:cTn id="30" presetID="14" presetClass="entr" presetSubtype="10" fill="hold" grpId="0" nodeType="withEffect">
                                  <p:stCondLst>
                                    <p:cond delay="2750"/>
                                  </p:stCondLst>
                                  <p:childTnLst>
                                    <p:set>
                                      <p:cBhvr>
                                        <p:cTn id="31" dur="1" fill="hold">
                                          <p:stCondLst>
                                            <p:cond delay="0"/>
                                          </p:stCondLst>
                                        </p:cTn>
                                        <p:tgtEl>
                                          <p:spTgt spid="13"/>
                                        </p:tgtEl>
                                        <p:attrNameLst>
                                          <p:attrName>style.visibility</p:attrName>
                                        </p:attrNameLst>
                                      </p:cBhvr>
                                      <p:to>
                                        <p:strVal val="visible"/>
                                      </p:to>
                                    </p:set>
                                    <p:animEffect transition="in" filter="randombar(horizontal)">
                                      <p:cBhvr>
                                        <p:cTn id="32" dur="1500"/>
                                        <p:tgtEl>
                                          <p:spTgt spid="13"/>
                                        </p:tgtEl>
                                      </p:cBhvr>
                                    </p:animEffect>
                                  </p:childTnLst>
                                </p:cTn>
                              </p:par>
                              <p:par>
                                <p:cTn id="33" presetID="16" presetClass="entr" presetSubtype="42" fill="hold" grpId="0" nodeType="withEffect">
                                  <p:stCondLst>
                                    <p:cond delay="4000"/>
                                  </p:stCondLst>
                                  <p:childTnLst>
                                    <p:set>
                                      <p:cBhvr>
                                        <p:cTn id="34" dur="1" fill="hold">
                                          <p:stCondLst>
                                            <p:cond delay="0"/>
                                          </p:stCondLst>
                                        </p:cTn>
                                        <p:tgtEl>
                                          <p:spTgt spid="14"/>
                                        </p:tgtEl>
                                        <p:attrNameLst>
                                          <p:attrName>style.visibility</p:attrName>
                                        </p:attrNameLst>
                                      </p:cBhvr>
                                      <p:to>
                                        <p:strVal val="visible"/>
                                      </p:to>
                                    </p:set>
                                    <p:animEffect transition="in" filter="barn(outHorizontal)">
                                      <p:cBhvr>
                                        <p:cTn id="35" dur="1000"/>
                                        <p:tgtEl>
                                          <p:spTgt spid="14"/>
                                        </p:tgtEl>
                                      </p:cBhvr>
                                    </p:animEffect>
                                  </p:childTnLst>
                                </p:cTn>
                              </p:par>
                              <p:par>
                                <p:cTn id="36" presetID="16" presetClass="entr" presetSubtype="42" fill="hold" grpId="0" nodeType="withEffect">
                                  <p:stCondLst>
                                    <p:cond delay="4000"/>
                                  </p:stCondLst>
                                  <p:childTnLst>
                                    <p:set>
                                      <p:cBhvr>
                                        <p:cTn id="37" dur="1" fill="hold">
                                          <p:stCondLst>
                                            <p:cond delay="0"/>
                                          </p:stCondLst>
                                        </p:cTn>
                                        <p:tgtEl>
                                          <p:spTgt spid="15"/>
                                        </p:tgtEl>
                                        <p:attrNameLst>
                                          <p:attrName>style.visibility</p:attrName>
                                        </p:attrNameLst>
                                      </p:cBhvr>
                                      <p:to>
                                        <p:strVal val="visible"/>
                                      </p:to>
                                    </p:set>
                                    <p:animEffect transition="in" filter="barn(outHorizontal)">
                                      <p:cBhvr>
                                        <p:cTn id="38"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p:bldP spid="10" grpId="0"/>
      <p:bldP spid="12" grpId="0"/>
      <p:bldP spid="13" grpId="0"/>
      <p:bldP spid="14"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EDAB0-110E-C360-FD9E-497F67953643}"/>
            </a:ext>
          </a:extLst>
        </p:cNvPr>
        <p:cNvGrpSpPr/>
        <p:nvPr/>
      </p:nvGrpSpPr>
      <p:grpSpPr>
        <a:xfrm>
          <a:off x="0" y="0"/>
          <a:ext cx="0" cy="0"/>
          <a:chOff x="0" y="0"/>
          <a:chExt cx="0" cy="0"/>
        </a:xfrm>
      </p:grpSpPr>
      <p:sp>
        <p:nvSpPr>
          <p:cNvPr id="3" name="Rectangle: Diagonal Corners Rounded 2">
            <a:extLst>
              <a:ext uri="{FF2B5EF4-FFF2-40B4-BE49-F238E27FC236}">
                <a16:creationId xmlns:a16="http://schemas.microsoft.com/office/drawing/2014/main" id="{F7C781CB-9E37-39B4-FEA9-8C841FB0625D}"/>
              </a:ext>
            </a:extLst>
          </p:cNvPr>
          <p:cNvSpPr/>
          <p:nvPr/>
        </p:nvSpPr>
        <p:spPr>
          <a:xfrm>
            <a:off x="800753" y="944019"/>
            <a:ext cx="10587788" cy="1554140"/>
          </a:xfrm>
          <a:prstGeom prst="round2DiagRect">
            <a:avLst>
              <a:gd name="adj1" fmla="val 0"/>
              <a:gd name="adj2" fmla="val 0"/>
            </a:avLst>
          </a:prstGeom>
          <a:solidFill>
            <a:srgbClr val="896CAD"/>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as-IN" dirty="0">
                <a:latin typeface="Kalpurush" panose="02000600000000000000" pitchFamily="2" charset="0"/>
                <a:cs typeface="Kalpurush" panose="02000600000000000000" pitchFamily="2" charset="0"/>
              </a:rPr>
              <a:t>এক বা একাধিক ফিল্ড এর মানের উপর ভিত্তি করে ডেটাবেজের রেকর্ডগুলোকে উর্ধ্বক্রম বা নিম্নক্রমে সাজানোর প্রক্রিয়া হচ্ছে সর্টিং। একটি ডেটা টেবিল সর্টিং করার ফলে নতুন একটি টেবিল তৈরি হয় যেখানে টেবিলের রেকর্ডগুলো সর্টিং করা থাকে। একটি টেবিল সর্টিং করার পর টেবিলে নতুন কোন ডেটা ইনপুট দিলে সর্টেড টেবিলটির কোন পরিবর্তন হয় না। এই ক্ষেত্রে পুনরায় সর্টিং করতে হয়। এছাড়া কোন টেবিলের ডেটা সর্টিং করলে যেহেতু টেবিলের নতুন একটি কপি তৈরি হয় তাই অতিরিক্ত মেমোরির প্রয়োজন হয়। বাস্তবক্ষেত্রে সর্টিং এর চেয়ে ইনডেক্সিং বেশি ব্যবহৃত হয়।</a:t>
            </a:r>
            <a:endParaRPr lang="en-US" dirty="0">
              <a:solidFill>
                <a:schemeClr val="bg1"/>
              </a:solidFill>
              <a:latin typeface="Kalpurush" panose="02000600000000000000" pitchFamily="2" charset="0"/>
              <a:cs typeface="Kalpurush" panose="02000600000000000000" pitchFamily="2" charset="0"/>
            </a:endParaRPr>
          </a:p>
        </p:txBody>
      </p:sp>
      <p:sp>
        <p:nvSpPr>
          <p:cNvPr id="5" name="Arrow: Pentagon 4">
            <a:extLst>
              <a:ext uri="{FF2B5EF4-FFF2-40B4-BE49-F238E27FC236}">
                <a16:creationId xmlns:a16="http://schemas.microsoft.com/office/drawing/2014/main" id="{958B8AD3-8840-2916-86AA-B19B6BC31315}"/>
              </a:ext>
            </a:extLst>
          </p:cNvPr>
          <p:cNvSpPr/>
          <p:nvPr/>
        </p:nvSpPr>
        <p:spPr>
          <a:xfrm>
            <a:off x="800753" y="182622"/>
            <a:ext cx="10587788" cy="574209"/>
          </a:xfrm>
          <a:prstGeom prst="homePlate">
            <a:avLst>
              <a:gd name="adj" fmla="val 0"/>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s-IN" sz="2800" b="1" dirty="0">
                <a:latin typeface="Kalpurush" panose="02000600000000000000" pitchFamily="2" charset="0"/>
                <a:cs typeface="Kalpurush" panose="02000600000000000000" pitchFamily="2" charset="0"/>
              </a:rPr>
              <a:t>ডেটাবেজ সর্টিং</a:t>
            </a:r>
            <a:endParaRPr lang="en-US" sz="2800" b="1" dirty="0">
              <a:solidFill>
                <a:schemeClr val="bg1"/>
              </a:solidFill>
              <a:latin typeface="Kalpurush" panose="02000600000000000000" pitchFamily="2" charset="0"/>
              <a:cs typeface="Kalpurush" panose="02000600000000000000" pitchFamily="2" charset="0"/>
            </a:endParaRPr>
          </a:p>
        </p:txBody>
      </p:sp>
      <p:sp>
        <p:nvSpPr>
          <p:cNvPr id="9" name="TextBox 8">
            <a:extLst>
              <a:ext uri="{FF2B5EF4-FFF2-40B4-BE49-F238E27FC236}">
                <a16:creationId xmlns:a16="http://schemas.microsoft.com/office/drawing/2014/main" id="{588ED296-8281-425F-0CD8-1C9BB591EE9D}"/>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99E3E443-07CD-22FC-87FA-5CB07D41761F}"/>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6" name="TextBox 5">
            <a:extLst>
              <a:ext uri="{FF2B5EF4-FFF2-40B4-BE49-F238E27FC236}">
                <a16:creationId xmlns:a16="http://schemas.microsoft.com/office/drawing/2014/main" id="{922BB7E0-58D7-E1EE-455F-1B8C32FE2121}"/>
              </a:ext>
            </a:extLst>
          </p:cNvPr>
          <p:cNvSpPr txBox="1"/>
          <p:nvPr/>
        </p:nvSpPr>
        <p:spPr>
          <a:xfrm>
            <a:off x="800753" y="2621179"/>
            <a:ext cx="6899458" cy="1777410"/>
          </a:xfrm>
          <a:prstGeom prst="rect">
            <a:avLst/>
          </a:prstGeom>
          <a:noFill/>
        </p:spPr>
        <p:txBody>
          <a:bodyPr wrap="square">
            <a:spAutoFit/>
          </a:bodyPr>
          <a:lstStyle/>
          <a:p>
            <a:pPr fontAlgn="base">
              <a:spcAft>
                <a:spcPts val="1500"/>
              </a:spcAft>
              <a:buNone/>
            </a:pPr>
            <a:r>
              <a:rPr lang="as-IN" b="1" i="0" u="sng" dirty="0">
                <a:solidFill>
                  <a:srgbClr val="4E83BB"/>
                </a:solidFill>
                <a:effectLst/>
                <a:latin typeface="Kalpurush" panose="02000600000000000000" pitchFamily="2" charset="0"/>
                <a:cs typeface="Kalpurush" panose="02000600000000000000" pitchFamily="2" charset="0"/>
              </a:rPr>
              <a:t>সর্টিং দু-প্রকার হয়ে থাকে-</a:t>
            </a:r>
            <a:endParaRPr lang="as-IN" b="0" i="0" u="sng" dirty="0">
              <a:solidFill>
                <a:srgbClr val="4E83BB"/>
              </a:solidFill>
              <a:effectLst/>
              <a:latin typeface="Kalpurush" panose="02000600000000000000" pitchFamily="2" charset="0"/>
              <a:cs typeface="Kalpurush" panose="02000600000000000000" pitchFamily="2" charset="0"/>
            </a:endParaRPr>
          </a:p>
          <a:p>
            <a:pPr marL="285750" indent="-285750" fontAlgn="base">
              <a:spcAft>
                <a:spcPts val="1500"/>
              </a:spcAft>
              <a:buFont typeface="Wingdings" panose="05000000000000000000" pitchFamily="2" charset="2"/>
              <a:buChar char="v"/>
            </a:pPr>
            <a:r>
              <a:rPr lang="as-IN" b="1" i="0" dirty="0">
                <a:solidFill>
                  <a:srgbClr val="8368A7"/>
                </a:solidFill>
                <a:effectLst/>
                <a:latin typeface="Kalpurush" panose="02000600000000000000" pitchFamily="2" charset="0"/>
                <a:cs typeface="Kalpurush" panose="02000600000000000000" pitchFamily="2" charset="0"/>
              </a:rPr>
              <a:t>উচ্চক্রম/উর্ধ্বক্রম/</a:t>
            </a:r>
            <a:r>
              <a:rPr lang="en-US" b="1" i="0" dirty="0">
                <a:solidFill>
                  <a:srgbClr val="8368A7"/>
                </a:solidFill>
                <a:effectLst/>
                <a:latin typeface="Kalpurush" panose="02000600000000000000" pitchFamily="2" charset="0"/>
                <a:cs typeface="Kalpurush" panose="02000600000000000000" pitchFamily="2" charset="0"/>
              </a:rPr>
              <a:t>Ascending order</a:t>
            </a:r>
            <a:endParaRPr lang="en-US" b="1" dirty="0">
              <a:solidFill>
                <a:srgbClr val="8368A7"/>
              </a:solidFill>
              <a:latin typeface="Kalpurush" panose="02000600000000000000" pitchFamily="2" charset="0"/>
              <a:cs typeface="Kalpurush" panose="02000600000000000000" pitchFamily="2" charset="0"/>
            </a:endParaRPr>
          </a:p>
          <a:p>
            <a:pPr marL="285750" indent="-285750" fontAlgn="base">
              <a:spcAft>
                <a:spcPts val="1500"/>
              </a:spcAft>
              <a:buFont typeface="Wingdings" panose="05000000000000000000" pitchFamily="2" charset="2"/>
              <a:buChar char="v"/>
            </a:pPr>
            <a:r>
              <a:rPr lang="as-IN" b="1" i="0" dirty="0">
                <a:solidFill>
                  <a:srgbClr val="8368A7"/>
                </a:solidFill>
                <a:effectLst/>
                <a:latin typeface="Kalpurush" panose="02000600000000000000" pitchFamily="2" charset="0"/>
                <a:cs typeface="Kalpurush" panose="02000600000000000000" pitchFamily="2" charset="0"/>
              </a:rPr>
              <a:t>নিম্নক্রম/অবরোহী/</a:t>
            </a:r>
            <a:r>
              <a:rPr lang="en-US" b="1" i="0" dirty="0">
                <a:solidFill>
                  <a:srgbClr val="8368A7"/>
                </a:solidFill>
                <a:effectLst/>
                <a:latin typeface="Kalpurush" panose="02000600000000000000" pitchFamily="2" charset="0"/>
                <a:cs typeface="Kalpurush" panose="02000600000000000000" pitchFamily="2" charset="0"/>
              </a:rPr>
              <a:t>Descending order</a:t>
            </a:r>
          </a:p>
          <a:p>
            <a:pPr fontAlgn="base">
              <a:spcAft>
                <a:spcPts val="1500"/>
              </a:spcAft>
              <a:buNone/>
            </a:pPr>
            <a:r>
              <a:rPr lang="en-US" b="1" i="0" dirty="0" err="1">
                <a:solidFill>
                  <a:srgbClr val="4E83BB"/>
                </a:solidFill>
                <a:effectLst/>
                <a:latin typeface="Kalpurush" panose="02000600000000000000" pitchFamily="2" charset="0"/>
                <a:cs typeface="Kalpurush" panose="02000600000000000000" pitchFamily="2" charset="0"/>
              </a:rPr>
              <a:t>নিচের</a:t>
            </a:r>
            <a:r>
              <a:rPr lang="en-US" b="1" i="0" dirty="0">
                <a:solidFill>
                  <a:srgbClr val="4E83BB"/>
                </a:solidFill>
                <a:effectLst/>
                <a:latin typeface="Kalpurush" panose="02000600000000000000" pitchFamily="2" charset="0"/>
                <a:cs typeface="Kalpurush" panose="02000600000000000000" pitchFamily="2" charset="0"/>
              </a:rPr>
              <a:t> </a:t>
            </a:r>
            <a:r>
              <a:rPr lang="as-IN" b="1" i="0" dirty="0">
                <a:solidFill>
                  <a:srgbClr val="4E83BB"/>
                </a:solidFill>
                <a:effectLst/>
                <a:latin typeface="Kalpurush" panose="02000600000000000000" pitchFamily="2" charset="0"/>
                <a:cs typeface="Kalpurush" panose="02000600000000000000" pitchFamily="2" charset="0"/>
              </a:rPr>
              <a:t>টেবিল</a:t>
            </a:r>
            <a:r>
              <a:rPr lang="en-US" b="1" i="0" dirty="0">
                <a:solidFill>
                  <a:srgbClr val="4E83BB"/>
                </a:solidFill>
                <a:effectLst/>
                <a:latin typeface="Kalpurush" panose="02000600000000000000" pitchFamily="2" charset="0"/>
                <a:cs typeface="Kalpurush" panose="02000600000000000000" pitchFamily="2" charset="0"/>
              </a:rPr>
              <a:t> </a:t>
            </a:r>
            <a:r>
              <a:rPr lang="en-US" b="1" i="0" dirty="0" err="1">
                <a:solidFill>
                  <a:srgbClr val="4E83BB"/>
                </a:solidFill>
                <a:effectLst/>
                <a:latin typeface="Kalpurush" panose="02000600000000000000" pitchFamily="2" charset="0"/>
                <a:cs typeface="Kalpurush" panose="02000600000000000000" pitchFamily="2" charset="0"/>
              </a:rPr>
              <a:t>দুটির</a:t>
            </a:r>
            <a:r>
              <a:rPr lang="as-IN" b="1" i="0" dirty="0">
                <a:solidFill>
                  <a:srgbClr val="4E83BB"/>
                </a:solidFill>
                <a:effectLst/>
                <a:latin typeface="Kalpurush" panose="02000600000000000000" pitchFamily="2" charset="0"/>
                <a:cs typeface="Kalpurush" panose="02000600000000000000" pitchFamily="2" charset="0"/>
              </a:rPr>
              <a:t> রেকর্ডগুলো </a:t>
            </a:r>
            <a:r>
              <a:rPr lang="en-US" b="1" i="0" dirty="0">
                <a:solidFill>
                  <a:srgbClr val="4E83BB"/>
                </a:solidFill>
                <a:effectLst/>
                <a:latin typeface="Kalpurush" panose="02000600000000000000" pitchFamily="2" charset="0"/>
                <a:cs typeface="Kalpurush" panose="02000600000000000000" pitchFamily="2" charset="0"/>
              </a:rPr>
              <a:t>GPA </a:t>
            </a:r>
            <a:r>
              <a:rPr lang="as-IN" b="1" i="0" dirty="0">
                <a:solidFill>
                  <a:srgbClr val="4E83BB"/>
                </a:solidFill>
                <a:effectLst/>
                <a:latin typeface="Kalpurush" panose="02000600000000000000" pitchFamily="2" charset="0"/>
                <a:cs typeface="Kalpurush" panose="02000600000000000000" pitchFamily="2" charset="0"/>
              </a:rPr>
              <a:t>ফিল্ডের এর ভিত্তিতে সর্টিং করা  হয়েছে-</a:t>
            </a:r>
          </a:p>
        </p:txBody>
      </p:sp>
      <p:graphicFrame>
        <p:nvGraphicFramePr>
          <p:cNvPr id="8" name="Table 7">
            <a:extLst>
              <a:ext uri="{FF2B5EF4-FFF2-40B4-BE49-F238E27FC236}">
                <a16:creationId xmlns:a16="http://schemas.microsoft.com/office/drawing/2014/main" id="{28D6F12F-5387-CC14-4972-84B65A187277}"/>
              </a:ext>
            </a:extLst>
          </p:cNvPr>
          <p:cNvGraphicFramePr>
            <a:graphicFrameLocks noGrp="1"/>
          </p:cNvGraphicFramePr>
          <p:nvPr>
            <p:extLst>
              <p:ext uri="{D42A27DB-BD31-4B8C-83A1-F6EECF244321}">
                <p14:modId xmlns:p14="http://schemas.microsoft.com/office/powerpoint/2010/main" val="1799706908"/>
              </p:ext>
            </p:extLst>
          </p:nvPr>
        </p:nvGraphicFramePr>
        <p:xfrm>
          <a:off x="1180186" y="4420748"/>
          <a:ext cx="4438632" cy="1463040"/>
        </p:xfrm>
        <a:graphic>
          <a:graphicData uri="http://schemas.openxmlformats.org/drawingml/2006/table">
            <a:tbl>
              <a:tblPr firstRow="1" bandRow="1">
                <a:tableStyleId>{69012ECD-51FC-41F1-AA8D-1B2483CD663E}</a:tableStyleId>
              </a:tblPr>
              <a:tblGrid>
                <a:gridCol w="1117390">
                  <a:extLst>
                    <a:ext uri="{9D8B030D-6E8A-4147-A177-3AD203B41FA5}">
                      <a16:colId xmlns:a16="http://schemas.microsoft.com/office/drawing/2014/main" val="3090171060"/>
                    </a:ext>
                  </a:extLst>
                </a:gridCol>
                <a:gridCol w="1983939">
                  <a:extLst>
                    <a:ext uri="{9D8B030D-6E8A-4147-A177-3AD203B41FA5}">
                      <a16:colId xmlns:a16="http://schemas.microsoft.com/office/drawing/2014/main" val="1773696873"/>
                    </a:ext>
                  </a:extLst>
                </a:gridCol>
                <a:gridCol w="1337303">
                  <a:extLst>
                    <a:ext uri="{9D8B030D-6E8A-4147-A177-3AD203B41FA5}">
                      <a16:colId xmlns:a16="http://schemas.microsoft.com/office/drawing/2014/main" val="2218102497"/>
                    </a:ext>
                  </a:extLst>
                </a:gridCol>
              </a:tblGrid>
              <a:tr h="234104">
                <a:tc>
                  <a:txBody>
                    <a:bodyPr/>
                    <a:lstStyle/>
                    <a:p>
                      <a:pPr algn="ctr"/>
                      <a:r>
                        <a:rPr lang="en-US" dirty="0"/>
                        <a:t>Roll</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Name</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GPA</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4170694895"/>
                  </a:ext>
                </a:extLst>
              </a:tr>
              <a:tr h="234104">
                <a:tc>
                  <a:txBody>
                    <a:bodyPr/>
                    <a:lstStyle/>
                    <a:p>
                      <a:pPr algn="ctr"/>
                      <a:r>
                        <a:rPr lang="en-US" dirty="0"/>
                        <a:t>2</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Limon</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5.00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907102994"/>
                  </a:ext>
                </a:extLst>
              </a:tr>
              <a:tr h="234104">
                <a:tc>
                  <a:txBody>
                    <a:bodyPr/>
                    <a:lstStyle/>
                    <a:p>
                      <a:pPr algn="ctr"/>
                      <a:r>
                        <a:rPr lang="en-US" dirty="0"/>
                        <a:t>1</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Masum</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4.80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2480754120"/>
                  </a:ext>
                </a:extLst>
              </a:tr>
              <a:tr h="234104">
                <a:tc>
                  <a:txBody>
                    <a:bodyPr/>
                    <a:lstStyle/>
                    <a:p>
                      <a:pPr algn="ctr"/>
                      <a:r>
                        <a:rPr lang="en-US" dirty="0"/>
                        <a:t>3</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Shika</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4.70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3395509775"/>
                  </a:ext>
                </a:extLst>
              </a:tr>
            </a:tbl>
          </a:graphicData>
        </a:graphic>
      </p:graphicFrame>
      <p:graphicFrame>
        <p:nvGraphicFramePr>
          <p:cNvPr id="11" name="Table 10">
            <a:extLst>
              <a:ext uri="{FF2B5EF4-FFF2-40B4-BE49-F238E27FC236}">
                <a16:creationId xmlns:a16="http://schemas.microsoft.com/office/drawing/2014/main" id="{E6DE3101-5EAF-3825-02B0-F9D7253A3B0C}"/>
              </a:ext>
            </a:extLst>
          </p:cNvPr>
          <p:cNvGraphicFramePr>
            <a:graphicFrameLocks noGrp="1"/>
          </p:cNvGraphicFramePr>
          <p:nvPr>
            <p:extLst>
              <p:ext uri="{D42A27DB-BD31-4B8C-83A1-F6EECF244321}">
                <p14:modId xmlns:p14="http://schemas.microsoft.com/office/powerpoint/2010/main" val="1308919657"/>
              </p:ext>
            </p:extLst>
          </p:nvPr>
        </p:nvGraphicFramePr>
        <p:xfrm>
          <a:off x="6603005" y="4420748"/>
          <a:ext cx="4438632" cy="1463040"/>
        </p:xfrm>
        <a:graphic>
          <a:graphicData uri="http://schemas.openxmlformats.org/drawingml/2006/table">
            <a:tbl>
              <a:tblPr firstRow="1" bandRow="1">
                <a:tableStyleId>{69012ECD-51FC-41F1-AA8D-1B2483CD663E}</a:tableStyleId>
              </a:tblPr>
              <a:tblGrid>
                <a:gridCol w="1117390">
                  <a:extLst>
                    <a:ext uri="{9D8B030D-6E8A-4147-A177-3AD203B41FA5}">
                      <a16:colId xmlns:a16="http://schemas.microsoft.com/office/drawing/2014/main" val="3090171060"/>
                    </a:ext>
                  </a:extLst>
                </a:gridCol>
                <a:gridCol w="1983939">
                  <a:extLst>
                    <a:ext uri="{9D8B030D-6E8A-4147-A177-3AD203B41FA5}">
                      <a16:colId xmlns:a16="http://schemas.microsoft.com/office/drawing/2014/main" val="1773696873"/>
                    </a:ext>
                  </a:extLst>
                </a:gridCol>
                <a:gridCol w="1337303">
                  <a:extLst>
                    <a:ext uri="{9D8B030D-6E8A-4147-A177-3AD203B41FA5}">
                      <a16:colId xmlns:a16="http://schemas.microsoft.com/office/drawing/2014/main" val="2218102497"/>
                    </a:ext>
                  </a:extLst>
                </a:gridCol>
              </a:tblGrid>
              <a:tr h="234104">
                <a:tc>
                  <a:txBody>
                    <a:bodyPr/>
                    <a:lstStyle/>
                    <a:p>
                      <a:pPr algn="ctr"/>
                      <a:r>
                        <a:rPr lang="en-US" dirty="0"/>
                        <a:t>Roll</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Name</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GPA</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4170694895"/>
                  </a:ext>
                </a:extLst>
              </a:tr>
              <a:tr h="234104">
                <a:tc>
                  <a:txBody>
                    <a:bodyPr/>
                    <a:lstStyle/>
                    <a:p>
                      <a:pPr algn="ctr"/>
                      <a:r>
                        <a:rPr lang="en-US" dirty="0"/>
                        <a:t>3</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Shika</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4.70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907102994"/>
                  </a:ext>
                </a:extLst>
              </a:tr>
              <a:tr h="234104">
                <a:tc>
                  <a:txBody>
                    <a:bodyPr/>
                    <a:lstStyle/>
                    <a:p>
                      <a:pPr algn="ctr"/>
                      <a:r>
                        <a:rPr lang="en-US" dirty="0"/>
                        <a:t>1</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Masum</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4.80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2480754120"/>
                  </a:ext>
                </a:extLst>
              </a:tr>
              <a:tr h="234104">
                <a:tc>
                  <a:txBody>
                    <a:bodyPr/>
                    <a:lstStyle/>
                    <a:p>
                      <a:pPr algn="ctr"/>
                      <a:r>
                        <a:rPr lang="en-US" dirty="0"/>
                        <a:t>2</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Limon</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5.00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3395509775"/>
                  </a:ext>
                </a:extLst>
              </a:tr>
            </a:tbl>
          </a:graphicData>
        </a:graphic>
      </p:graphicFrame>
      <p:sp>
        <p:nvSpPr>
          <p:cNvPr id="14" name="TextBox 13">
            <a:extLst>
              <a:ext uri="{FF2B5EF4-FFF2-40B4-BE49-F238E27FC236}">
                <a16:creationId xmlns:a16="http://schemas.microsoft.com/office/drawing/2014/main" id="{4FB909A1-6381-D513-E8FB-9559CBE84F20}"/>
              </a:ext>
            </a:extLst>
          </p:cNvPr>
          <p:cNvSpPr txBox="1"/>
          <p:nvPr/>
        </p:nvSpPr>
        <p:spPr>
          <a:xfrm>
            <a:off x="1276439" y="5942550"/>
            <a:ext cx="4236720" cy="369332"/>
          </a:xfrm>
          <a:prstGeom prst="rect">
            <a:avLst/>
          </a:prstGeom>
          <a:noFill/>
        </p:spPr>
        <p:txBody>
          <a:bodyPr wrap="square">
            <a:spAutoFit/>
          </a:bodyPr>
          <a:lstStyle/>
          <a:p>
            <a:pPr algn="ctr"/>
            <a:r>
              <a:rPr lang="en-US" b="1" i="0" dirty="0">
                <a:solidFill>
                  <a:srgbClr val="8368A7"/>
                </a:solidFill>
                <a:effectLst/>
                <a:latin typeface="Kalpurush" panose="02000600000000000000" pitchFamily="2" charset="0"/>
                <a:cs typeface="Kalpurush" panose="02000600000000000000" pitchFamily="2" charset="0"/>
              </a:rPr>
              <a:t>GPA- </a:t>
            </a:r>
            <a:r>
              <a:rPr lang="en-US" b="1" i="0" dirty="0" err="1">
                <a:solidFill>
                  <a:srgbClr val="8368A7"/>
                </a:solidFill>
                <a:effectLst/>
                <a:latin typeface="Kalpurush" panose="02000600000000000000" pitchFamily="2" charset="0"/>
                <a:cs typeface="Kalpurush" panose="02000600000000000000" pitchFamily="2" charset="0"/>
              </a:rPr>
              <a:t>এর</a:t>
            </a:r>
            <a:r>
              <a:rPr lang="en-US" b="1" i="0" dirty="0">
                <a:solidFill>
                  <a:srgbClr val="8368A7"/>
                </a:solidFill>
                <a:effectLst/>
                <a:latin typeface="Kalpurush" panose="02000600000000000000" pitchFamily="2" charset="0"/>
                <a:cs typeface="Kalpurush" panose="02000600000000000000" pitchFamily="2" charset="0"/>
              </a:rPr>
              <a:t> </a:t>
            </a:r>
            <a:r>
              <a:rPr lang="as-IN" b="1" i="0" dirty="0">
                <a:solidFill>
                  <a:srgbClr val="8368A7"/>
                </a:solidFill>
                <a:effectLst/>
                <a:latin typeface="Kalpurush" panose="02000600000000000000" pitchFamily="2" charset="0"/>
                <a:cs typeface="Kalpurush" panose="02000600000000000000" pitchFamily="2" charset="0"/>
              </a:rPr>
              <a:t>উচ্চক্রম/উর্ধ্বক্রম/</a:t>
            </a:r>
            <a:r>
              <a:rPr lang="en-US" b="1" i="0" dirty="0">
                <a:solidFill>
                  <a:srgbClr val="8368A7"/>
                </a:solidFill>
                <a:effectLst/>
                <a:latin typeface="Kalpurush" panose="02000600000000000000" pitchFamily="2" charset="0"/>
                <a:cs typeface="Kalpurush" panose="02000600000000000000" pitchFamily="2" charset="0"/>
              </a:rPr>
              <a:t>Ascending order</a:t>
            </a:r>
            <a:endParaRPr lang="en-US" b="1" dirty="0">
              <a:solidFill>
                <a:srgbClr val="8368A7"/>
              </a:solidFill>
              <a:latin typeface="Kalpurush" panose="02000600000000000000" pitchFamily="2" charset="0"/>
              <a:cs typeface="Kalpurush" panose="02000600000000000000" pitchFamily="2" charset="0"/>
            </a:endParaRPr>
          </a:p>
        </p:txBody>
      </p:sp>
      <p:sp>
        <p:nvSpPr>
          <p:cNvPr id="15" name="TextBox 14">
            <a:extLst>
              <a:ext uri="{FF2B5EF4-FFF2-40B4-BE49-F238E27FC236}">
                <a16:creationId xmlns:a16="http://schemas.microsoft.com/office/drawing/2014/main" id="{A3840059-ABBB-2545-905B-356F48DA00B4}"/>
              </a:ext>
            </a:extLst>
          </p:cNvPr>
          <p:cNvSpPr txBox="1"/>
          <p:nvPr/>
        </p:nvSpPr>
        <p:spPr>
          <a:xfrm>
            <a:off x="6603005" y="5951846"/>
            <a:ext cx="4438632" cy="369332"/>
          </a:xfrm>
          <a:prstGeom prst="rect">
            <a:avLst/>
          </a:prstGeom>
          <a:noFill/>
        </p:spPr>
        <p:txBody>
          <a:bodyPr wrap="square">
            <a:spAutoFit/>
          </a:bodyPr>
          <a:lstStyle/>
          <a:p>
            <a:pPr algn="ctr"/>
            <a:r>
              <a:rPr lang="en-US" b="1" dirty="0">
                <a:solidFill>
                  <a:srgbClr val="8368A7"/>
                </a:solidFill>
                <a:latin typeface="Kalpurush" panose="02000600000000000000" pitchFamily="2" charset="0"/>
                <a:cs typeface="Kalpurush" panose="02000600000000000000" pitchFamily="2" charset="0"/>
              </a:rPr>
              <a:t>GPA- </a:t>
            </a:r>
            <a:r>
              <a:rPr lang="en-US" b="1" dirty="0" err="1">
                <a:solidFill>
                  <a:srgbClr val="8368A7"/>
                </a:solidFill>
                <a:latin typeface="Kalpurush" panose="02000600000000000000" pitchFamily="2" charset="0"/>
                <a:cs typeface="Kalpurush" panose="02000600000000000000" pitchFamily="2" charset="0"/>
              </a:rPr>
              <a:t>এর</a:t>
            </a:r>
            <a:r>
              <a:rPr lang="en-US" b="1" dirty="0">
                <a:solidFill>
                  <a:srgbClr val="8368A7"/>
                </a:solidFill>
                <a:latin typeface="Kalpurush" panose="02000600000000000000" pitchFamily="2" charset="0"/>
                <a:cs typeface="Kalpurush" panose="02000600000000000000" pitchFamily="2" charset="0"/>
              </a:rPr>
              <a:t> </a:t>
            </a:r>
            <a:r>
              <a:rPr lang="as-IN" b="1" i="0" dirty="0">
                <a:solidFill>
                  <a:srgbClr val="8368A7"/>
                </a:solidFill>
                <a:effectLst/>
                <a:latin typeface="Kalpurush" panose="02000600000000000000" pitchFamily="2" charset="0"/>
                <a:cs typeface="Kalpurush" panose="02000600000000000000" pitchFamily="2" charset="0"/>
              </a:rPr>
              <a:t>নিম্নক্রম/অবরোহী/</a:t>
            </a:r>
            <a:r>
              <a:rPr lang="en-US" b="1" i="0" dirty="0">
                <a:solidFill>
                  <a:srgbClr val="8368A7"/>
                </a:solidFill>
                <a:effectLst/>
                <a:latin typeface="Kalpurush" panose="02000600000000000000" pitchFamily="2" charset="0"/>
                <a:cs typeface="Kalpurush" panose="02000600000000000000" pitchFamily="2" charset="0"/>
              </a:rPr>
              <a:t>Descending order</a:t>
            </a:r>
            <a:endParaRPr lang="en-US" b="1" dirty="0">
              <a:solidFill>
                <a:srgbClr val="8368A7"/>
              </a:solidFill>
              <a:latin typeface="Kalpurush" panose="02000600000000000000" pitchFamily="2" charset="0"/>
              <a:cs typeface="Kalpurush" panose="02000600000000000000" pitchFamily="2" charset="0"/>
            </a:endParaRPr>
          </a:p>
        </p:txBody>
      </p:sp>
    </p:spTree>
    <p:extLst>
      <p:ext uri="{BB962C8B-B14F-4D97-AF65-F5344CB8AC3E}">
        <p14:creationId xmlns:p14="http://schemas.microsoft.com/office/powerpoint/2010/main" val="2814909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500" fill="hold"/>
                                        <p:tgtEl>
                                          <p:spTgt spid="5"/>
                                        </p:tgtEl>
                                        <p:attrNameLst>
                                          <p:attrName>ppt_x</p:attrName>
                                        </p:attrNameLst>
                                      </p:cBhvr>
                                      <p:tavLst>
                                        <p:tav tm="0">
                                          <p:val>
                                            <p:strVal val="0-#ppt_w/2"/>
                                          </p:val>
                                        </p:tav>
                                        <p:tav tm="100000">
                                          <p:val>
                                            <p:strVal val="#ppt_x"/>
                                          </p:val>
                                        </p:tav>
                                      </p:tavLst>
                                    </p:anim>
                                    <p:anim calcmode="lin" valueType="num">
                                      <p:cBhvr additive="base">
                                        <p:cTn id="8" dur="1500" fill="hold"/>
                                        <p:tgtEl>
                                          <p:spTgt spid="5"/>
                                        </p:tgtEl>
                                        <p:attrNameLst>
                                          <p:attrName>ppt_y</p:attrName>
                                        </p:attrNameLst>
                                      </p:cBhvr>
                                      <p:tavLst>
                                        <p:tav tm="0">
                                          <p:val>
                                            <p:strVal val="#ppt_y"/>
                                          </p:val>
                                        </p:tav>
                                        <p:tav tm="100000">
                                          <p:val>
                                            <p:strVal val="#ppt_y"/>
                                          </p:val>
                                        </p:tav>
                                      </p:tavLst>
                                    </p:anim>
                                  </p:childTnLst>
                                </p:cTn>
                              </p:par>
                              <p:par>
                                <p:cTn id="9" presetID="6" presetClass="entr" presetSubtype="16" fill="hold" grpId="0" nodeType="withEffect">
                                  <p:stCondLst>
                                    <p:cond delay="1000"/>
                                  </p:stCondLst>
                                  <p:childTnLst>
                                    <p:set>
                                      <p:cBhvr>
                                        <p:cTn id="10" dur="1" fill="hold">
                                          <p:stCondLst>
                                            <p:cond delay="0"/>
                                          </p:stCondLst>
                                        </p:cTn>
                                        <p:tgtEl>
                                          <p:spTgt spid="3"/>
                                        </p:tgtEl>
                                        <p:attrNameLst>
                                          <p:attrName>style.visibility</p:attrName>
                                        </p:attrNameLst>
                                      </p:cBhvr>
                                      <p:to>
                                        <p:strVal val="visible"/>
                                      </p:to>
                                    </p:set>
                                    <p:animEffect transition="in" filter="circle(in)">
                                      <p:cBhvr>
                                        <p:cTn id="11" dur="20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6">
                                            <p:txEl>
                                              <p:pRg st="0" end="0"/>
                                            </p:txEl>
                                          </p:spTgt>
                                        </p:tgtEl>
                                        <p:attrNameLst>
                                          <p:attrName>style.visibility</p:attrName>
                                        </p:attrNameLst>
                                      </p:cBhvr>
                                      <p:to>
                                        <p:strVal val="visible"/>
                                      </p:to>
                                    </p:set>
                                    <p:animEffect transition="in" filter="barn(inVertical)">
                                      <p:cBhvr>
                                        <p:cTn id="16" dur="1000"/>
                                        <p:tgtEl>
                                          <p:spTgt spid="6">
                                            <p:txEl>
                                              <p:pRg st="0" end="0"/>
                                            </p:txEl>
                                          </p:spTgt>
                                        </p:tgtEl>
                                      </p:cBhvr>
                                    </p:animEffect>
                                  </p:childTnLst>
                                </p:cTn>
                              </p:par>
                              <p:par>
                                <p:cTn id="17" presetID="42" presetClass="entr" presetSubtype="0" fill="hold" nodeType="withEffect">
                                  <p:stCondLst>
                                    <p:cond delay="1000"/>
                                  </p:stCondLst>
                                  <p:childTnLst>
                                    <p:set>
                                      <p:cBhvr>
                                        <p:cTn id="18" dur="1" fill="hold">
                                          <p:stCondLst>
                                            <p:cond delay="0"/>
                                          </p:stCondLst>
                                        </p:cTn>
                                        <p:tgtEl>
                                          <p:spTgt spid="6">
                                            <p:txEl>
                                              <p:pRg st="1" end="1"/>
                                            </p:txEl>
                                          </p:spTgt>
                                        </p:tgtEl>
                                        <p:attrNameLst>
                                          <p:attrName>style.visibility</p:attrName>
                                        </p:attrNameLst>
                                      </p:cBhvr>
                                      <p:to>
                                        <p:strVal val="visible"/>
                                      </p:to>
                                    </p:set>
                                    <p:animEffect transition="in" filter="fade">
                                      <p:cBhvr>
                                        <p:cTn id="19" dur="1000"/>
                                        <p:tgtEl>
                                          <p:spTgt spid="6">
                                            <p:txEl>
                                              <p:pRg st="1" end="1"/>
                                            </p:txEl>
                                          </p:spTgt>
                                        </p:tgtEl>
                                      </p:cBhvr>
                                    </p:animEffect>
                                    <p:anim calcmode="lin" valueType="num">
                                      <p:cBhvr>
                                        <p:cTn id="20"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2000"/>
                                  </p:stCondLst>
                                  <p:childTnLst>
                                    <p:set>
                                      <p:cBhvr>
                                        <p:cTn id="23" dur="1" fill="hold">
                                          <p:stCondLst>
                                            <p:cond delay="0"/>
                                          </p:stCondLst>
                                        </p:cTn>
                                        <p:tgtEl>
                                          <p:spTgt spid="6">
                                            <p:txEl>
                                              <p:pRg st="2" end="2"/>
                                            </p:txEl>
                                          </p:spTgt>
                                        </p:tgtEl>
                                        <p:attrNameLst>
                                          <p:attrName>style.visibility</p:attrName>
                                        </p:attrNameLst>
                                      </p:cBhvr>
                                      <p:to>
                                        <p:strVal val="visible"/>
                                      </p:to>
                                    </p:set>
                                    <p:animEffect transition="in" filter="fade">
                                      <p:cBhvr>
                                        <p:cTn id="24" dur="1000"/>
                                        <p:tgtEl>
                                          <p:spTgt spid="6">
                                            <p:txEl>
                                              <p:pRg st="2" end="2"/>
                                            </p:txEl>
                                          </p:spTgt>
                                        </p:tgtEl>
                                      </p:cBhvr>
                                    </p:animEffect>
                                    <p:anim calcmode="lin" valueType="num">
                                      <p:cBhvr>
                                        <p:cTn id="25"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animEffect transition="in" filter="barn(inVertical)">
                                      <p:cBhvr>
                                        <p:cTn id="31" dur="1000"/>
                                        <p:tgtEl>
                                          <p:spTgt spid="6">
                                            <p:txEl>
                                              <p:pRg st="3" end="3"/>
                                            </p:txEl>
                                          </p:spTgt>
                                        </p:tgtEl>
                                      </p:cBhvr>
                                    </p:animEffect>
                                  </p:childTnLst>
                                </p:cTn>
                              </p:par>
                              <p:par>
                                <p:cTn id="32" presetID="2" presetClass="entr" presetSubtype="8" decel="100000" fill="hold" nodeType="withEffect">
                                  <p:stCondLst>
                                    <p:cond delay="1000"/>
                                  </p:stCondLst>
                                  <p:childTnLst>
                                    <p:set>
                                      <p:cBhvr>
                                        <p:cTn id="33" dur="1" fill="hold">
                                          <p:stCondLst>
                                            <p:cond delay="0"/>
                                          </p:stCondLst>
                                        </p:cTn>
                                        <p:tgtEl>
                                          <p:spTgt spid="8"/>
                                        </p:tgtEl>
                                        <p:attrNameLst>
                                          <p:attrName>style.visibility</p:attrName>
                                        </p:attrNameLst>
                                      </p:cBhvr>
                                      <p:to>
                                        <p:strVal val="visible"/>
                                      </p:to>
                                    </p:set>
                                    <p:anim calcmode="lin" valueType="num">
                                      <p:cBhvr additive="base">
                                        <p:cTn id="34" dur="1500" fill="hold"/>
                                        <p:tgtEl>
                                          <p:spTgt spid="8"/>
                                        </p:tgtEl>
                                        <p:attrNameLst>
                                          <p:attrName>ppt_x</p:attrName>
                                        </p:attrNameLst>
                                      </p:cBhvr>
                                      <p:tavLst>
                                        <p:tav tm="0">
                                          <p:val>
                                            <p:strVal val="0-#ppt_w/2"/>
                                          </p:val>
                                        </p:tav>
                                        <p:tav tm="100000">
                                          <p:val>
                                            <p:strVal val="#ppt_x"/>
                                          </p:val>
                                        </p:tav>
                                      </p:tavLst>
                                    </p:anim>
                                    <p:anim calcmode="lin" valueType="num">
                                      <p:cBhvr additive="base">
                                        <p:cTn id="35" dur="1500" fill="hold"/>
                                        <p:tgtEl>
                                          <p:spTgt spid="8"/>
                                        </p:tgtEl>
                                        <p:attrNameLst>
                                          <p:attrName>ppt_y</p:attrName>
                                        </p:attrNameLst>
                                      </p:cBhvr>
                                      <p:tavLst>
                                        <p:tav tm="0">
                                          <p:val>
                                            <p:strVal val="#ppt_y"/>
                                          </p:val>
                                        </p:tav>
                                        <p:tav tm="100000">
                                          <p:val>
                                            <p:strVal val="#ppt_y"/>
                                          </p:val>
                                        </p:tav>
                                      </p:tavLst>
                                    </p:anim>
                                  </p:childTnLst>
                                </p:cTn>
                              </p:par>
                              <p:par>
                                <p:cTn id="36" presetID="2" presetClass="entr" presetSubtype="2" decel="100000" fill="hold" nodeType="withEffect">
                                  <p:stCondLst>
                                    <p:cond delay="1500"/>
                                  </p:stCondLst>
                                  <p:childTnLst>
                                    <p:set>
                                      <p:cBhvr>
                                        <p:cTn id="37" dur="1" fill="hold">
                                          <p:stCondLst>
                                            <p:cond delay="0"/>
                                          </p:stCondLst>
                                        </p:cTn>
                                        <p:tgtEl>
                                          <p:spTgt spid="11"/>
                                        </p:tgtEl>
                                        <p:attrNameLst>
                                          <p:attrName>style.visibility</p:attrName>
                                        </p:attrNameLst>
                                      </p:cBhvr>
                                      <p:to>
                                        <p:strVal val="visible"/>
                                      </p:to>
                                    </p:set>
                                    <p:anim calcmode="lin" valueType="num">
                                      <p:cBhvr additive="base">
                                        <p:cTn id="38" dur="1500" fill="hold"/>
                                        <p:tgtEl>
                                          <p:spTgt spid="11"/>
                                        </p:tgtEl>
                                        <p:attrNameLst>
                                          <p:attrName>ppt_x</p:attrName>
                                        </p:attrNameLst>
                                      </p:cBhvr>
                                      <p:tavLst>
                                        <p:tav tm="0">
                                          <p:val>
                                            <p:strVal val="1+#ppt_w/2"/>
                                          </p:val>
                                        </p:tav>
                                        <p:tav tm="100000">
                                          <p:val>
                                            <p:strVal val="#ppt_x"/>
                                          </p:val>
                                        </p:tav>
                                      </p:tavLst>
                                    </p:anim>
                                    <p:anim calcmode="lin" valueType="num">
                                      <p:cBhvr additive="base">
                                        <p:cTn id="39" dur="1500" fill="hold"/>
                                        <p:tgtEl>
                                          <p:spTgt spid="11"/>
                                        </p:tgtEl>
                                        <p:attrNameLst>
                                          <p:attrName>ppt_y</p:attrName>
                                        </p:attrNameLst>
                                      </p:cBhvr>
                                      <p:tavLst>
                                        <p:tav tm="0">
                                          <p:val>
                                            <p:strVal val="#ppt_y"/>
                                          </p:val>
                                        </p:tav>
                                        <p:tav tm="100000">
                                          <p:val>
                                            <p:strVal val="#ppt_y"/>
                                          </p:val>
                                        </p:tav>
                                      </p:tavLst>
                                    </p:anim>
                                  </p:childTnLst>
                                </p:cTn>
                              </p:par>
                              <p:par>
                                <p:cTn id="40" presetID="53" presetClass="entr" presetSubtype="16" fill="hold" grpId="0" nodeType="withEffect">
                                  <p:stCondLst>
                                    <p:cond delay="2000"/>
                                  </p:stCondLst>
                                  <p:childTnLst>
                                    <p:set>
                                      <p:cBhvr>
                                        <p:cTn id="41" dur="1" fill="hold">
                                          <p:stCondLst>
                                            <p:cond delay="0"/>
                                          </p:stCondLst>
                                        </p:cTn>
                                        <p:tgtEl>
                                          <p:spTgt spid="14"/>
                                        </p:tgtEl>
                                        <p:attrNameLst>
                                          <p:attrName>style.visibility</p:attrName>
                                        </p:attrNameLst>
                                      </p:cBhvr>
                                      <p:to>
                                        <p:strVal val="visible"/>
                                      </p:to>
                                    </p:set>
                                    <p:anim calcmode="lin" valueType="num">
                                      <p:cBhvr>
                                        <p:cTn id="42" dur="1500" fill="hold"/>
                                        <p:tgtEl>
                                          <p:spTgt spid="14"/>
                                        </p:tgtEl>
                                        <p:attrNameLst>
                                          <p:attrName>ppt_w</p:attrName>
                                        </p:attrNameLst>
                                      </p:cBhvr>
                                      <p:tavLst>
                                        <p:tav tm="0">
                                          <p:val>
                                            <p:fltVal val="0"/>
                                          </p:val>
                                        </p:tav>
                                        <p:tav tm="100000">
                                          <p:val>
                                            <p:strVal val="#ppt_w"/>
                                          </p:val>
                                        </p:tav>
                                      </p:tavLst>
                                    </p:anim>
                                    <p:anim calcmode="lin" valueType="num">
                                      <p:cBhvr>
                                        <p:cTn id="43" dur="1500" fill="hold"/>
                                        <p:tgtEl>
                                          <p:spTgt spid="14"/>
                                        </p:tgtEl>
                                        <p:attrNameLst>
                                          <p:attrName>ppt_h</p:attrName>
                                        </p:attrNameLst>
                                      </p:cBhvr>
                                      <p:tavLst>
                                        <p:tav tm="0">
                                          <p:val>
                                            <p:fltVal val="0"/>
                                          </p:val>
                                        </p:tav>
                                        <p:tav tm="100000">
                                          <p:val>
                                            <p:strVal val="#ppt_h"/>
                                          </p:val>
                                        </p:tav>
                                      </p:tavLst>
                                    </p:anim>
                                    <p:animEffect transition="in" filter="fade">
                                      <p:cBhvr>
                                        <p:cTn id="44" dur="1500"/>
                                        <p:tgtEl>
                                          <p:spTgt spid="14"/>
                                        </p:tgtEl>
                                      </p:cBhvr>
                                    </p:animEffect>
                                  </p:childTnLst>
                                </p:cTn>
                              </p:par>
                              <p:par>
                                <p:cTn id="45" presetID="53" presetClass="entr" presetSubtype="16" fill="hold" grpId="0" nodeType="withEffect">
                                  <p:stCondLst>
                                    <p:cond delay="2500"/>
                                  </p:stCondLst>
                                  <p:childTnLst>
                                    <p:set>
                                      <p:cBhvr>
                                        <p:cTn id="46" dur="1" fill="hold">
                                          <p:stCondLst>
                                            <p:cond delay="0"/>
                                          </p:stCondLst>
                                        </p:cTn>
                                        <p:tgtEl>
                                          <p:spTgt spid="15"/>
                                        </p:tgtEl>
                                        <p:attrNameLst>
                                          <p:attrName>style.visibility</p:attrName>
                                        </p:attrNameLst>
                                      </p:cBhvr>
                                      <p:to>
                                        <p:strVal val="visible"/>
                                      </p:to>
                                    </p:set>
                                    <p:anim calcmode="lin" valueType="num">
                                      <p:cBhvr>
                                        <p:cTn id="47" dur="1500" fill="hold"/>
                                        <p:tgtEl>
                                          <p:spTgt spid="15"/>
                                        </p:tgtEl>
                                        <p:attrNameLst>
                                          <p:attrName>ppt_w</p:attrName>
                                        </p:attrNameLst>
                                      </p:cBhvr>
                                      <p:tavLst>
                                        <p:tav tm="0">
                                          <p:val>
                                            <p:fltVal val="0"/>
                                          </p:val>
                                        </p:tav>
                                        <p:tav tm="100000">
                                          <p:val>
                                            <p:strVal val="#ppt_w"/>
                                          </p:val>
                                        </p:tav>
                                      </p:tavLst>
                                    </p:anim>
                                    <p:anim calcmode="lin" valueType="num">
                                      <p:cBhvr>
                                        <p:cTn id="48" dur="1500" fill="hold"/>
                                        <p:tgtEl>
                                          <p:spTgt spid="15"/>
                                        </p:tgtEl>
                                        <p:attrNameLst>
                                          <p:attrName>ppt_h</p:attrName>
                                        </p:attrNameLst>
                                      </p:cBhvr>
                                      <p:tavLst>
                                        <p:tav tm="0">
                                          <p:val>
                                            <p:fltVal val="0"/>
                                          </p:val>
                                        </p:tav>
                                        <p:tav tm="100000">
                                          <p:val>
                                            <p:strVal val="#ppt_h"/>
                                          </p:val>
                                        </p:tav>
                                      </p:tavLst>
                                    </p:anim>
                                    <p:animEffect transition="in" filter="fade">
                                      <p:cBhvr>
                                        <p:cTn id="49" dur="1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14"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F3B7A-396D-D41D-BFB4-7A34B7FF6D4D}"/>
            </a:ext>
          </a:extLst>
        </p:cNvPr>
        <p:cNvGrpSpPr/>
        <p:nvPr/>
      </p:nvGrpSpPr>
      <p:grpSpPr>
        <a:xfrm>
          <a:off x="0" y="0"/>
          <a:ext cx="0" cy="0"/>
          <a:chOff x="0" y="0"/>
          <a:chExt cx="0" cy="0"/>
        </a:xfrm>
      </p:grpSpPr>
      <p:sp>
        <p:nvSpPr>
          <p:cNvPr id="3" name="Rectangle: Diagonal Corners Rounded 2">
            <a:extLst>
              <a:ext uri="{FF2B5EF4-FFF2-40B4-BE49-F238E27FC236}">
                <a16:creationId xmlns:a16="http://schemas.microsoft.com/office/drawing/2014/main" id="{4972B5FC-A866-8FE1-2394-AC7576FD22FB}"/>
              </a:ext>
            </a:extLst>
          </p:cNvPr>
          <p:cNvSpPr/>
          <p:nvPr/>
        </p:nvSpPr>
        <p:spPr>
          <a:xfrm>
            <a:off x="800753" y="879851"/>
            <a:ext cx="10587788" cy="1554140"/>
          </a:xfrm>
          <a:prstGeom prst="round2DiagRect">
            <a:avLst>
              <a:gd name="adj1" fmla="val 0"/>
              <a:gd name="adj2" fmla="val 0"/>
            </a:avLst>
          </a:prstGeom>
          <a:solidFill>
            <a:srgbClr val="896CAD"/>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as-IN" dirty="0">
                <a:latin typeface="Kalpurush" panose="02000600000000000000" pitchFamily="2" charset="0"/>
                <a:cs typeface="Kalpurush" panose="02000600000000000000" pitchFamily="2" charset="0"/>
              </a:rPr>
              <a:t>ইনডেক্সিং হচ্ছে সুসজ্জিতভাবে বা সুবিন্যস্তভাবে তথ্যাবলির সূচি প্রণয়ন করা। ডেটাবেজ থেকে ব্যবহারকারি কোনো ডেটা যাতে দ্রুত খুঁজে বের করতে পারে সেজন্য ডেটাকে একটি বিশেষ অর্ডারে সাজিয়ে ডেটাগুলোর একটা সূচি প্রণয়ন করা হয়। ডেটাবেজ টেবিলের রেকর্ড সমূহকে এরূপ কোনো লজিক্যাল অর্ডারে সাজিয়ে রাখাকেই ইনডেক্স বলে।</a:t>
            </a:r>
            <a:r>
              <a:rPr lang="en-US" dirty="0">
                <a:latin typeface="Kalpurush" panose="02000600000000000000" pitchFamily="2" charset="0"/>
                <a:cs typeface="Kalpurush" panose="02000600000000000000" pitchFamily="2" charset="0"/>
              </a:rPr>
              <a:t> </a:t>
            </a:r>
            <a:r>
              <a:rPr lang="as-IN" dirty="0">
                <a:latin typeface="Kalpurush" panose="02000600000000000000" pitchFamily="2" charset="0"/>
                <a:cs typeface="Kalpurush" panose="02000600000000000000" pitchFamily="2" charset="0"/>
              </a:rPr>
              <a:t>ডেটাবেজ টেবিলের এক বা একাধিক ফিল্ডের উপর ইনডেক্স করে </a:t>
            </a:r>
            <a:r>
              <a:rPr lang="en-US" dirty="0">
                <a:latin typeface="Kalpurush" panose="02000600000000000000" pitchFamily="2" charset="0"/>
                <a:cs typeface="Kalpurush" panose="02000600000000000000" pitchFamily="2" charset="0"/>
              </a:rPr>
              <a:t>Alphabetically </a:t>
            </a:r>
            <a:r>
              <a:rPr lang="as-IN" dirty="0">
                <a:latin typeface="Kalpurush" panose="02000600000000000000" pitchFamily="2" charset="0"/>
                <a:cs typeface="Kalpurush" panose="02000600000000000000" pitchFamily="2" charset="0"/>
              </a:rPr>
              <a:t>বা </a:t>
            </a:r>
            <a:r>
              <a:rPr lang="en-US" dirty="0">
                <a:latin typeface="Kalpurush" panose="02000600000000000000" pitchFamily="2" charset="0"/>
                <a:cs typeface="Kalpurush" panose="02000600000000000000" pitchFamily="2" charset="0"/>
              </a:rPr>
              <a:t>Numerically </a:t>
            </a:r>
            <a:r>
              <a:rPr lang="as-IN" dirty="0">
                <a:latin typeface="Kalpurush" panose="02000600000000000000" pitchFamily="2" charset="0"/>
                <a:cs typeface="Kalpurush" panose="02000600000000000000" pitchFamily="2" charset="0"/>
              </a:rPr>
              <a:t>সাজানো যায়। ইনডেক্স ফাইল মূল ডেটাবেজ ফাইলের কোনরূপ পরিবর্তন না করে বিভিন্নভাবে সাজাতে পারে।</a:t>
            </a:r>
            <a:endParaRPr lang="en-US" dirty="0">
              <a:solidFill>
                <a:schemeClr val="bg1"/>
              </a:solidFill>
              <a:latin typeface="Kalpurush" panose="02000600000000000000" pitchFamily="2" charset="0"/>
              <a:cs typeface="Kalpurush" panose="02000600000000000000" pitchFamily="2" charset="0"/>
            </a:endParaRPr>
          </a:p>
        </p:txBody>
      </p:sp>
      <p:sp>
        <p:nvSpPr>
          <p:cNvPr id="5" name="Arrow: Pentagon 4">
            <a:extLst>
              <a:ext uri="{FF2B5EF4-FFF2-40B4-BE49-F238E27FC236}">
                <a16:creationId xmlns:a16="http://schemas.microsoft.com/office/drawing/2014/main" id="{12E89BCC-2561-CF5A-17B8-09D3DB9CECD1}"/>
              </a:ext>
            </a:extLst>
          </p:cNvPr>
          <p:cNvSpPr/>
          <p:nvPr/>
        </p:nvSpPr>
        <p:spPr>
          <a:xfrm>
            <a:off x="800753" y="134496"/>
            <a:ext cx="10587788" cy="574209"/>
          </a:xfrm>
          <a:prstGeom prst="homePlate">
            <a:avLst>
              <a:gd name="adj" fmla="val 0"/>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s-IN" sz="2800" b="1" dirty="0">
                <a:latin typeface="Kalpurush" panose="02000600000000000000" pitchFamily="2" charset="0"/>
                <a:cs typeface="Kalpurush" panose="02000600000000000000" pitchFamily="2" charset="0"/>
              </a:rPr>
              <a:t>ইনডেক্সিং</a:t>
            </a:r>
            <a:endParaRPr lang="en-US" sz="2800" b="1" dirty="0">
              <a:solidFill>
                <a:schemeClr val="bg1"/>
              </a:solidFill>
              <a:latin typeface="Kalpurush" panose="02000600000000000000" pitchFamily="2" charset="0"/>
              <a:cs typeface="Kalpurush" panose="02000600000000000000" pitchFamily="2" charset="0"/>
            </a:endParaRPr>
          </a:p>
        </p:txBody>
      </p:sp>
      <p:sp>
        <p:nvSpPr>
          <p:cNvPr id="9" name="TextBox 8">
            <a:extLst>
              <a:ext uri="{FF2B5EF4-FFF2-40B4-BE49-F238E27FC236}">
                <a16:creationId xmlns:a16="http://schemas.microsoft.com/office/drawing/2014/main" id="{FF3FA6AD-F219-3D04-AB81-93A430478104}"/>
              </a:ext>
            </a:extLst>
          </p:cNvPr>
          <p:cNvSpPr txBox="1"/>
          <p:nvPr/>
        </p:nvSpPr>
        <p:spPr>
          <a:xfrm>
            <a:off x="426720" y="6257836"/>
            <a:ext cx="11338560" cy="600164"/>
          </a:xfrm>
          <a:prstGeom prst="rect">
            <a:avLst/>
          </a:prstGeom>
          <a:noFill/>
        </p:spPr>
        <p:txBody>
          <a:bodyPr wrap="square" rtlCol="0">
            <a:spAutoFit/>
          </a:bodyPr>
          <a:lstStyle/>
          <a:p>
            <a:pPr algn="ctr">
              <a:lnSpc>
                <a:spcPct val="150000"/>
              </a:lnSpc>
            </a:pP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10" name="TextBox 9">
            <a:extLst>
              <a:ext uri="{FF2B5EF4-FFF2-40B4-BE49-F238E27FC236}">
                <a16:creationId xmlns:a16="http://schemas.microsoft.com/office/drawing/2014/main" id="{DDE6F10C-F4DF-651D-F721-81A8C1438B5B}"/>
              </a:ext>
            </a:extLst>
          </p:cNvPr>
          <p:cNvSpPr txBox="1"/>
          <p:nvPr/>
        </p:nvSpPr>
        <p:spPr>
          <a:xfrm>
            <a:off x="32084" y="6375211"/>
            <a:ext cx="12125132" cy="461665"/>
          </a:xfrm>
          <a:prstGeom prst="rect">
            <a:avLst/>
          </a:prstGeom>
          <a:solidFill>
            <a:srgbClr val="5089C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sp>
        <p:nvSpPr>
          <p:cNvPr id="6" name="TextBox 5">
            <a:extLst>
              <a:ext uri="{FF2B5EF4-FFF2-40B4-BE49-F238E27FC236}">
                <a16:creationId xmlns:a16="http://schemas.microsoft.com/office/drawing/2014/main" id="{FBAA1D32-26A4-3964-9818-59341CFF3C13}"/>
              </a:ext>
            </a:extLst>
          </p:cNvPr>
          <p:cNvSpPr txBox="1"/>
          <p:nvPr/>
        </p:nvSpPr>
        <p:spPr>
          <a:xfrm>
            <a:off x="800752" y="2589095"/>
            <a:ext cx="10587787" cy="923330"/>
          </a:xfrm>
          <a:prstGeom prst="rect">
            <a:avLst/>
          </a:prstGeom>
          <a:noFill/>
        </p:spPr>
        <p:txBody>
          <a:bodyPr wrap="square">
            <a:spAutoFit/>
          </a:bodyPr>
          <a:lstStyle/>
          <a:p>
            <a:pPr algn="just" fontAlgn="base">
              <a:spcAft>
                <a:spcPts val="1500"/>
              </a:spcAft>
              <a:buNone/>
            </a:pPr>
            <a:r>
              <a:rPr lang="as-IN" dirty="0">
                <a:solidFill>
                  <a:srgbClr val="4E83BB"/>
                </a:solidFill>
                <a:latin typeface="Kalpurush" panose="02000600000000000000" pitchFamily="2" charset="0"/>
                <a:cs typeface="Kalpurush" panose="02000600000000000000" pitchFamily="2" charset="0"/>
              </a:rPr>
              <a:t>যেমনঃ নিচের </a:t>
            </a:r>
            <a:r>
              <a:rPr lang="en-US" dirty="0">
                <a:solidFill>
                  <a:srgbClr val="4E83BB"/>
                </a:solidFill>
                <a:latin typeface="Kalpurush" panose="02000600000000000000" pitchFamily="2" charset="0"/>
                <a:cs typeface="Kalpurush" panose="02000600000000000000" pitchFamily="2" charset="0"/>
              </a:rPr>
              <a:t>Students </a:t>
            </a:r>
            <a:r>
              <a:rPr lang="as-IN" dirty="0">
                <a:solidFill>
                  <a:srgbClr val="4E83BB"/>
                </a:solidFill>
                <a:latin typeface="Kalpurush" panose="02000600000000000000" pitchFamily="2" charset="0"/>
                <a:cs typeface="Kalpurush" panose="02000600000000000000" pitchFamily="2" charset="0"/>
              </a:rPr>
              <a:t>টেবিল থেকে যদি ২ রোল ধারীর </a:t>
            </a:r>
            <a:r>
              <a:rPr lang="en-US" dirty="0">
                <a:solidFill>
                  <a:srgbClr val="4E83BB"/>
                </a:solidFill>
                <a:latin typeface="Kalpurush" panose="02000600000000000000" pitchFamily="2" charset="0"/>
                <a:cs typeface="Kalpurush" panose="02000600000000000000" pitchFamily="2" charset="0"/>
              </a:rPr>
              <a:t>GPA </a:t>
            </a:r>
            <a:r>
              <a:rPr lang="as-IN" dirty="0">
                <a:solidFill>
                  <a:srgbClr val="4E83BB"/>
                </a:solidFill>
                <a:latin typeface="Kalpurush" panose="02000600000000000000" pitchFamily="2" charset="0"/>
                <a:cs typeface="Kalpurush" panose="02000600000000000000" pitchFamily="2" charset="0"/>
              </a:rPr>
              <a:t>জানতে চাওয়া হয়। তাহলে কিন্তু একটু বেশি টাইম লাগবে। কারণ রোল ফিল্ডের মান গুলো সাজানো নেই। কিন্তু </a:t>
            </a:r>
            <a:r>
              <a:rPr lang="en-US" dirty="0">
                <a:solidFill>
                  <a:srgbClr val="4E83BB"/>
                </a:solidFill>
                <a:latin typeface="Kalpurush" panose="02000600000000000000" pitchFamily="2" charset="0"/>
                <a:cs typeface="Kalpurush" panose="02000600000000000000" pitchFamily="2" charset="0"/>
              </a:rPr>
              <a:t>Students </a:t>
            </a:r>
            <a:r>
              <a:rPr lang="as-IN" dirty="0">
                <a:solidFill>
                  <a:srgbClr val="4E83BB"/>
                </a:solidFill>
                <a:latin typeface="Kalpurush" panose="02000600000000000000" pitchFamily="2" charset="0"/>
                <a:cs typeface="Kalpurush" panose="02000600000000000000" pitchFamily="2" charset="0"/>
              </a:rPr>
              <a:t>টেবিলের </a:t>
            </a:r>
            <a:r>
              <a:rPr lang="en-US" b="1" dirty="0">
                <a:solidFill>
                  <a:srgbClr val="4E83BB"/>
                </a:solidFill>
                <a:latin typeface="Kalpurush" panose="02000600000000000000" pitchFamily="2" charset="0"/>
                <a:cs typeface="Kalpurush" panose="02000600000000000000" pitchFamily="2" charset="0"/>
              </a:rPr>
              <a:t>Index</a:t>
            </a:r>
            <a:r>
              <a:rPr lang="as-IN" dirty="0">
                <a:solidFill>
                  <a:srgbClr val="4E83BB"/>
                </a:solidFill>
                <a:latin typeface="Kalpurush" panose="02000600000000000000" pitchFamily="2" charset="0"/>
                <a:cs typeface="Kalpurush" panose="02000600000000000000" pitchFamily="2" charset="0"/>
              </a:rPr>
              <a:t> থেকে ২ রোল ধারীর </a:t>
            </a:r>
            <a:r>
              <a:rPr lang="en-US" dirty="0">
                <a:solidFill>
                  <a:srgbClr val="4E83BB"/>
                </a:solidFill>
                <a:latin typeface="Kalpurush" panose="02000600000000000000" pitchFamily="2" charset="0"/>
                <a:cs typeface="Kalpurush" panose="02000600000000000000" pitchFamily="2" charset="0"/>
              </a:rPr>
              <a:t>GPA </a:t>
            </a:r>
            <a:r>
              <a:rPr lang="as-IN" dirty="0">
                <a:solidFill>
                  <a:srgbClr val="4E83BB"/>
                </a:solidFill>
                <a:latin typeface="Kalpurush" panose="02000600000000000000" pitchFamily="2" charset="0"/>
                <a:cs typeface="Kalpurush" panose="02000600000000000000" pitchFamily="2" charset="0"/>
              </a:rPr>
              <a:t>খুব সহজেই পাওয়া যায়। কারণ রোল ফিল্ডের মান গুলো সাজানো আছে।</a:t>
            </a:r>
            <a:endParaRPr lang="as-IN" b="1" i="0" dirty="0">
              <a:solidFill>
                <a:srgbClr val="4E83BB"/>
              </a:solidFill>
              <a:effectLst/>
              <a:latin typeface="Kalpurush" panose="02000600000000000000" pitchFamily="2" charset="0"/>
              <a:cs typeface="Kalpurush" panose="02000600000000000000" pitchFamily="2" charset="0"/>
            </a:endParaRPr>
          </a:p>
        </p:txBody>
      </p:sp>
      <p:graphicFrame>
        <p:nvGraphicFramePr>
          <p:cNvPr id="8" name="Table 7">
            <a:extLst>
              <a:ext uri="{FF2B5EF4-FFF2-40B4-BE49-F238E27FC236}">
                <a16:creationId xmlns:a16="http://schemas.microsoft.com/office/drawing/2014/main" id="{505723A3-7A2B-29D1-F219-C80CDB813BBE}"/>
              </a:ext>
            </a:extLst>
          </p:cNvPr>
          <p:cNvGraphicFramePr>
            <a:graphicFrameLocks noGrp="1"/>
          </p:cNvGraphicFramePr>
          <p:nvPr>
            <p:extLst>
              <p:ext uri="{D42A27DB-BD31-4B8C-83A1-F6EECF244321}">
                <p14:modId xmlns:p14="http://schemas.microsoft.com/office/powerpoint/2010/main" val="3031747542"/>
              </p:ext>
            </p:extLst>
          </p:nvPr>
        </p:nvGraphicFramePr>
        <p:xfrm>
          <a:off x="2186832" y="3739015"/>
          <a:ext cx="4438632" cy="2560320"/>
        </p:xfrm>
        <a:graphic>
          <a:graphicData uri="http://schemas.openxmlformats.org/drawingml/2006/table">
            <a:tbl>
              <a:tblPr firstRow="1" bandRow="1">
                <a:tableStyleId>{69012ECD-51FC-41F1-AA8D-1B2483CD663E}</a:tableStyleId>
              </a:tblPr>
              <a:tblGrid>
                <a:gridCol w="1117390">
                  <a:extLst>
                    <a:ext uri="{9D8B030D-6E8A-4147-A177-3AD203B41FA5}">
                      <a16:colId xmlns:a16="http://schemas.microsoft.com/office/drawing/2014/main" val="3090171060"/>
                    </a:ext>
                  </a:extLst>
                </a:gridCol>
                <a:gridCol w="1983939">
                  <a:extLst>
                    <a:ext uri="{9D8B030D-6E8A-4147-A177-3AD203B41FA5}">
                      <a16:colId xmlns:a16="http://schemas.microsoft.com/office/drawing/2014/main" val="1773696873"/>
                    </a:ext>
                  </a:extLst>
                </a:gridCol>
                <a:gridCol w="1337303">
                  <a:extLst>
                    <a:ext uri="{9D8B030D-6E8A-4147-A177-3AD203B41FA5}">
                      <a16:colId xmlns:a16="http://schemas.microsoft.com/office/drawing/2014/main" val="2218102497"/>
                    </a:ext>
                  </a:extLst>
                </a:gridCol>
              </a:tblGrid>
              <a:tr h="234104">
                <a:tc>
                  <a:txBody>
                    <a:bodyPr/>
                    <a:lstStyle/>
                    <a:p>
                      <a:pPr algn="ctr"/>
                      <a:r>
                        <a:rPr lang="en-US" dirty="0"/>
                        <a:t>Roll</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Name</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GPA</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4170694895"/>
                  </a:ext>
                </a:extLst>
              </a:tr>
              <a:tr h="234104">
                <a:tc>
                  <a:txBody>
                    <a:bodyPr/>
                    <a:lstStyle/>
                    <a:p>
                      <a:pPr algn="ctr"/>
                      <a:r>
                        <a:rPr lang="en-US" dirty="0"/>
                        <a:t>5</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Limon</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4.60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907102994"/>
                  </a:ext>
                </a:extLst>
              </a:tr>
              <a:tr h="234104">
                <a:tc>
                  <a:txBody>
                    <a:bodyPr/>
                    <a:lstStyle/>
                    <a:p>
                      <a:pPr algn="ctr"/>
                      <a:r>
                        <a:rPr lang="en-US" dirty="0"/>
                        <a:t>4</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Masum</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4.40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2480754120"/>
                  </a:ext>
                </a:extLst>
              </a:tr>
              <a:tr h="234104">
                <a:tc>
                  <a:txBody>
                    <a:bodyPr/>
                    <a:lstStyle/>
                    <a:p>
                      <a:pPr algn="ctr"/>
                      <a:r>
                        <a:rPr lang="en-US" dirty="0"/>
                        <a:t>6</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Shika</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4.80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3395509775"/>
                  </a:ext>
                </a:extLst>
              </a:tr>
              <a:tr h="234104">
                <a:tc>
                  <a:txBody>
                    <a:bodyPr/>
                    <a:lstStyle/>
                    <a:p>
                      <a:pPr algn="ctr"/>
                      <a:r>
                        <a:rPr lang="en-US" dirty="0"/>
                        <a:t>2</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Limon</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5.00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1392550448"/>
                  </a:ext>
                </a:extLst>
              </a:tr>
              <a:tr h="234104">
                <a:tc>
                  <a:txBody>
                    <a:bodyPr/>
                    <a:lstStyle/>
                    <a:p>
                      <a:pPr algn="ctr"/>
                      <a:r>
                        <a:rPr lang="en-US" dirty="0"/>
                        <a:t>1</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Masum</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4.80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2433480329"/>
                  </a:ext>
                </a:extLst>
              </a:tr>
              <a:tr h="234104">
                <a:tc>
                  <a:txBody>
                    <a:bodyPr/>
                    <a:lstStyle/>
                    <a:p>
                      <a:pPr algn="ctr"/>
                      <a:r>
                        <a:rPr lang="en-US" dirty="0"/>
                        <a:t>3</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Shika</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4.70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2190023407"/>
                  </a:ext>
                </a:extLst>
              </a:tr>
            </a:tbl>
          </a:graphicData>
        </a:graphic>
      </p:graphicFrame>
      <p:sp>
        <p:nvSpPr>
          <p:cNvPr id="14" name="TextBox 13">
            <a:extLst>
              <a:ext uri="{FF2B5EF4-FFF2-40B4-BE49-F238E27FC236}">
                <a16:creationId xmlns:a16="http://schemas.microsoft.com/office/drawing/2014/main" id="{44442F81-D1E6-69E0-19BC-773B75FB78ED}"/>
              </a:ext>
            </a:extLst>
          </p:cNvPr>
          <p:cNvSpPr txBox="1"/>
          <p:nvPr/>
        </p:nvSpPr>
        <p:spPr>
          <a:xfrm>
            <a:off x="3501008" y="3405990"/>
            <a:ext cx="1810280" cy="369332"/>
          </a:xfrm>
          <a:prstGeom prst="rect">
            <a:avLst/>
          </a:prstGeom>
          <a:noFill/>
        </p:spPr>
        <p:txBody>
          <a:bodyPr wrap="square">
            <a:spAutoFit/>
          </a:bodyPr>
          <a:lstStyle/>
          <a:p>
            <a:pPr algn="ctr"/>
            <a:r>
              <a:rPr lang="en-US" b="1" i="0" dirty="0">
                <a:solidFill>
                  <a:srgbClr val="8368A7"/>
                </a:solidFill>
                <a:effectLst/>
                <a:latin typeface="Kalpurush" panose="02000600000000000000" pitchFamily="2" charset="0"/>
                <a:cs typeface="Kalpurush" panose="02000600000000000000" pitchFamily="2" charset="0"/>
              </a:rPr>
              <a:t>Students Table</a:t>
            </a:r>
            <a:endParaRPr lang="en-US" b="1" dirty="0">
              <a:solidFill>
                <a:srgbClr val="8368A7"/>
              </a:solidFill>
              <a:latin typeface="Kalpurush" panose="02000600000000000000" pitchFamily="2" charset="0"/>
              <a:cs typeface="Kalpurush" panose="02000600000000000000" pitchFamily="2" charset="0"/>
            </a:endParaRPr>
          </a:p>
        </p:txBody>
      </p:sp>
      <p:graphicFrame>
        <p:nvGraphicFramePr>
          <p:cNvPr id="2" name="Table 1">
            <a:extLst>
              <a:ext uri="{FF2B5EF4-FFF2-40B4-BE49-F238E27FC236}">
                <a16:creationId xmlns:a16="http://schemas.microsoft.com/office/drawing/2014/main" id="{205F2AD8-0CDE-6A4F-FD4C-EC240D8D3BE1}"/>
              </a:ext>
            </a:extLst>
          </p:cNvPr>
          <p:cNvGraphicFramePr>
            <a:graphicFrameLocks noGrp="1"/>
          </p:cNvGraphicFramePr>
          <p:nvPr>
            <p:extLst>
              <p:ext uri="{D42A27DB-BD31-4B8C-83A1-F6EECF244321}">
                <p14:modId xmlns:p14="http://schemas.microsoft.com/office/powerpoint/2010/main" val="76282506"/>
              </p:ext>
            </p:extLst>
          </p:nvPr>
        </p:nvGraphicFramePr>
        <p:xfrm>
          <a:off x="7550475" y="3739015"/>
          <a:ext cx="2454693" cy="2560320"/>
        </p:xfrm>
        <a:graphic>
          <a:graphicData uri="http://schemas.openxmlformats.org/drawingml/2006/table">
            <a:tbl>
              <a:tblPr firstRow="1" bandRow="1">
                <a:tableStyleId>{69012ECD-51FC-41F1-AA8D-1B2483CD663E}</a:tableStyleId>
              </a:tblPr>
              <a:tblGrid>
                <a:gridCol w="1117390">
                  <a:extLst>
                    <a:ext uri="{9D8B030D-6E8A-4147-A177-3AD203B41FA5}">
                      <a16:colId xmlns:a16="http://schemas.microsoft.com/office/drawing/2014/main" val="3090171060"/>
                    </a:ext>
                  </a:extLst>
                </a:gridCol>
                <a:gridCol w="1337303">
                  <a:extLst>
                    <a:ext uri="{9D8B030D-6E8A-4147-A177-3AD203B41FA5}">
                      <a16:colId xmlns:a16="http://schemas.microsoft.com/office/drawing/2014/main" val="2218102497"/>
                    </a:ext>
                  </a:extLst>
                </a:gridCol>
              </a:tblGrid>
              <a:tr h="234104">
                <a:tc>
                  <a:txBody>
                    <a:bodyPr/>
                    <a:lstStyle/>
                    <a:p>
                      <a:pPr algn="ctr"/>
                      <a:r>
                        <a:rPr lang="en-US" dirty="0"/>
                        <a:t>Roll</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GPA</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4170694895"/>
                  </a:ext>
                </a:extLst>
              </a:tr>
              <a:tr h="234104">
                <a:tc>
                  <a:txBody>
                    <a:bodyPr/>
                    <a:lstStyle/>
                    <a:p>
                      <a:pPr algn="ctr"/>
                      <a:r>
                        <a:rPr lang="en-US" dirty="0">
                          <a:latin typeface="+mn-lt"/>
                          <a:cs typeface="Kalpurush" panose="02000600000000000000" pitchFamily="2" charset="0"/>
                        </a:rPr>
                        <a:t>1</a:t>
                      </a: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4.80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907102994"/>
                  </a:ext>
                </a:extLst>
              </a:tr>
              <a:tr h="234104">
                <a:tc>
                  <a:txBody>
                    <a:bodyPr/>
                    <a:lstStyle/>
                    <a:p>
                      <a:pPr algn="ctr"/>
                      <a:r>
                        <a:rPr lang="en-US" dirty="0">
                          <a:latin typeface="+mn-lt"/>
                          <a:cs typeface="Kalpurush" panose="02000600000000000000" pitchFamily="2" charset="0"/>
                        </a:rPr>
                        <a:t>2</a:t>
                      </a: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5.00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2480754120"/>
                  </a:ext>
                </a:extLst>
              </a:tr>
              <a:tr h="234104">
                <a:tc>
                  <a:txBody>
                    <a:bodyPr/>
                    <a:lstStyle/>
                    <a:p>
                      <a:pPr algn="ctr"/>
                      <a:r>
                        <a:rPr lang="en-US" dirty="0">
                          <a:latin typeface="+mn-lt"/>
                          <a:cs typeface="Kalpurush" panose="02000600000000000000" pitchFamily="2" charset="0"/>
                        </a:rPr>
                        <a:t>3</a:t>
                      </a: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4.70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3395509775"/>
                  </a:ext>
                </a:extLst>
              </a:tr>
              <a:tr h="234104">
                <a:tc>
                  <a:txBody>
                    <a:bodyPr/>
                    <a:lstStyle/>
                    <a:p>
                      <a:pPr algn="ctr"/>
                      <a:r>
                        <a:rPr lang="en-US" dirty="0">
                          <a:latin typeface="+mn-lt"/>
                          <a:cs typeface="Kalpurush" panose="02000600000000000000" pitchFamily="2" charset="0"/>
                        </a:rPr>
                        <a:t>4</a:t>
                      </a: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4.40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1392550448"/>
                  </a:ext>
                </a:extLst>
              </a:tr>
              <a:tr h="234104">
                <a:tc>
                  <a:txBody>
                    <a:bodyPr/>
                    <a:lstStyle/>
                    <a:p>
                      <a:pPr algn="ctr"/>
                      <a:r>
                        <a:rPr lang="en-US" dirty="0">
                          <a:latin typeface="+mn-lt"/>
                          <a:cs typeface="Kalpurush" panose="02000600000000000000" pitchFamily="2" charset="0"/>
                        </a:rPr>
                        <a:t>5</a:t>
                      </a: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4.60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2433480329"/>
                  </a:ext>
                </a:extLst>
              </a:tr>
              <a:tr h="234104">
                <a:tc>
                  <a:txBody>
                    <a:bodyPr/>
                    <a:lstStyle/>
                    <a:p>
                      <a:pPr algn="ctr"/>
                      <a:r>
                        <a:rPr lang="en-US" dirty="0">
                          <a:latin typeface="+mn-lt"/>
                          <a:cs typeface="Kalpurush" panose="02000600000000000000" pitchFamily="2" charset="0"/>
                        </a:rPr>
                        <a:t>6</a:t>
                      </a: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tc>
                  <a:txBody>
                    <a:bodyPr/>
                    <a:lstStyle/>
                    <a:p>
                      <a:pPr algn="ctr"/>
                      <a:r>
                        <a:rPr lang="en-US" dirty="0"/>
                        <a:t>4.80</a:t>
                      </a:r>
                      <a:endParaRPr lang="en-US" dirty="0">
                        <a:latin typeface="+mn-lt"/>
                        <a:cs typeface="Kalpurush" panose="02000600000000000000" pitchFamily="2" charset="0"/>
                      </a:endParaRPr>
                    </a:p>
                  </a:txBody>
                  <a:tcPr anchor="ctr">
                    <a:lnL w="12700" cap="flat" cmpd="sng" algn="ctr">
                      <a:solidFill>
                        <a:srgbClr val="4E83BB"/>
                      </a:solidFill>
                      <a:prstDash val="solid"/>
                      <a:round/>
                      <a:headEnd type="none" w="med" len="med"/>
                      <a:tailEnd type="none" w="med" len="med"/>
                    </a:lnL>
                    <a:lnR w="12700" cap="flat" cmpd="sng" algn="ctr">
                      <a:solidFill>
                        <a:srgbClr val="4E83BB"/>
                      </a:solidFill>
                      <a:prstDash val="solid"/>
                      <a:round/>
                      <a:headEnd type="none" w="med" len="med"/>
                      <a:tailEnd type="none" w="med" len="med"/>
                    </a:lnR>
                    <a:lnT w="12700" cap="flat" cmpd="sng" algn="ctr">
                      <a:solidFill>
                        <a:srgbClr val="4E83BB"/>
                      </a:solidFill>
                      <a:prstDash val="solid"/>
                      <a:round/>
                      <a:headEnd type="none" w="med" len="med"/>
                      <a:tailEnd type="none" w="med" len="med"/>
                    </a:lnT>
                    <a:lnB w="12700" cap="flat" cmpd="sng" algn="ctr">
                      <a:solidFill>
                        <a:srgbClr val="4E83BB"/>
                      </a:solidFill>
                      <a:prstDash val="solid"/>
                      <a:round/>
                      <a:headEnd type="none" w="med" len="med"/>
                      <a:tailEnd type="none" w="med" len="med"/>
                    </a:lnB>
                  </a:tcPr>
                </a:tc>
                <a:extLst>
                  <a:ext uri="{0D108BD9-81ED-4DB2-BD59-A6C34878D82A}">
                    <a16:rowId xmlns:a16="http://schemas.microsoft.com/office/drawing/2014/main" val="2190023407"/>
                  </a:ext>
                </a:extLst>
              </a:tr>
            </a:tbl>
          </a:graphicData>
        </a:graphic>
      </p:graphicFrame>
      <p:sp>
        <p:nvSpPr>
          <p:cNvPr id="4" name="TextBox 3">
            <a:extLst>
              <a:ext uri="{FF2B5EF4-FFF2-40B4-BE49-F238E27FC236}">
                <a16:creationId xmlns:a16="http://schemas.microsoft.com/office/drawing/2014/main" id="{0C077FA0-0325-55FA-9BED-73A0A10C0853}"/>
              </a:ext>
            </a:extLst>
          </p:cNvPr>
          <p:cNvSpPr txBox="1"/>
          <p:nvPr/>
        </p:nvSpPr>
        <p:spPr>
          <a:xfrm>
            <a:off x="7872681" y="3403635"/>
            <a:ext cx="1810280" cy="369332"/>
          </a:xfrm>
          <a:prstGeom prst="rect">
            <a:avLst/>
          </a:prstGeom>
          <a:noFill/>
        </p:spPr>
        <p:txBody>
          <a:bodyPr wrap="square">
            <a:spAutoFit/>
          </a:bodyPr>
          <a:lstStyle/>
          <a:p>
            <a:pPr algn="ctr"/>
            <a:r>
              <a:rPr lang="en-US" b="1" i="0" dirty="0">
                <a:solidFill>
                  <a:srgbClr val="8368A7"/>
                </a:solidFill>
                <a:effectLst/>
                <a:latin typeface="Kalpurush" panose="02000600000000000000" pitchFamily="2" charset="0"/>
                <a:cs typeface="Kalpurush" panose="02000600000000000000" pitchFamily="2" charset="0"/>
              </a:rPr>
              <a:t>Index Table</a:t>
            </a:r>
            <a:endParaRPr lang="en-US" b="1" dirty="0">
              <a:solidFill>
                <a:srgbClr val="8368A7"/>
              </a:solidFill>
              <a:latin typeface="Kalpurush" panose="02000600000000000000" pitchFamily="2" charset="0"/>
              <a:cs typeface="Kalpurush" panose="02000600000000000000" pitchFamily="2" charset="0"/>
            </a:endParaRPr>
          </a:p>
        </p:txBody>
      </p:sp>
    </p:spTree>
    <p:extLst>
      <p:ext uri="{BB962C8B-B14F-4D97-AF65-F5344CB8AC3E}">
        <p14:creationId xmlns:p14="http://schemas.microsoft.com/office/powerpoint/2010/main" val="991772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500" fill="hold"/>
                                        <p:tgtEl>
                                          <p:spTgt spid="5"/>
                                        </p:tgtEl>
                                        <p:attrNameLst>
                                          <p:attrName>ppt_x</p:attrName>
                                        </p:attrNameLst>
                                      </p:cBhvr>
                                      <p:tavLst>
                                        <p:tav tm="0">
                                          <p:val>
                                            <p:strVal val="0-#ppt_w/2"/>
                                          </p:val>
                                        </p:tav>
                                        <p:tav tm="100000">
                                          <p:val>
                                            <p:strVal val="#ppt_x"/>
                                          </p:val>
                                        </p:tav>
                                      </p:tavLst>
                                    </p:anim>
                                    <p:anim calcmode="lin" valueType="num">
                                      <p:cBhvr additive="base">
                                        <p:cTn id="8" dur="1500" fill="hold"/>
                                        <p:tgtEl>
                                          <p:spTgt spid="5"/>
                                        </p:tgtEl>
                                        <p:attrNameLst>
                                          <p:attrName>ppt_y</p:attrName>
                                        </p:attrNameLst>
                                      </p:cBhvr>
                                      <p:tavLst>
                                        <p:tav tm="0">
                                          <p:val>
                                            <p:strVal val="#ppt_y"/>
                                          </p:val>
                                        </p:tav>
                                        <p:tav tm="100000">
                                          <p:val>
                                            <p:strVal val="#ppt_y"/>
                                          </p:val>
                                        </p:tav>
                                      </p:tavLst>
                                    </p:anim>
                                  </p:childTnLst>
                                </p:cTn>
                              </p:par>
                              <p:par>
                                <p:cTn id="9" presetID="6" presetClass="entr" presetSubtype="16" fill="hold" grpId="0" nodeType="withEffect">
                                  <p:stCondLst>
                                    <p:cond delay="1000"/>
                                  </p:stCondLst>
                                  <p:childTnLst>
                                    <p:set>
                                      <p:cBhvr>
                                        <p:cTn id="10" dur="1" fill="hold">
                                          <p:stCondLst>
                                            <p:cond delay="0"/>
                                          </p:stCondLst>
                                        </p:cTn>
                                        <p:tgtEl>
                                          <p:spTgt spid="3"/>
                                        </p:tgtEl>
                                        <p:attrNameLst>
                                          <p:attrName>style.visibility</p:attrName>
                                        </p:attrNameLst>
                                      </p:cBhvr>
                                      <p:to>
                                        <p:strVal val="visible"/>
                                      </p:to>
                                    </p:set>
                                    <p:animEffect transition="in" filter="circle(in)">
                                      <p:cBhvr>
                                        <p:cTn id="11" dur="20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nodeType="clickEffect">
                                  <p:stCondLst>
                                    <p:cond delay="0"/>
                                  </p:stCondLst>
                                  <p:childTnLst>
                                    <p:set>
                                      <p:cBhvr>
                                        <p:cTn id="15" dur="1" fill="hold">
                                          <p:stCondLst>
                                            <p:cond delay="0"/>
                                          </p:stCondLst>
                                        </p:cTn>
                                        <p:tgtEl>
                                          <p:spTgt spid="6">
                                            <p:txEl>
                                              <p:pRg st="0" end="0"/>
                                            </p:txEl>
                                          </p:spTgt>
                                        </p:tgtEl>
                                        <p:attrNameLst>
                                          <p:attrName>style.visibility</p:attrName>
                                        </p:attrNameLst>
                                      </p:cBhvr>
                                      <p:to>
                                        <p:strVal val="visible"/>
                                      </p:to>
                                    </p:set>
                                    <p:animEffect transition="in" filter="barn(inVertical)">
                                      <p:cBhvr>
                                        <p:cTn id="16" dur="1000"/>
                                        <p:tgtEl>
                                          <p:spTgt spid="6">
                                            <p:txEl>
                                              <p:pRg st="0" end="0"/>
                                            </p:txEl>
                                          </p:spTgt>
                                        </p:tgtEl>
                                      </p:cBhvr>
                                    </p:animEffect>
                                  </p:childTnLst>
                                </p:cTn>
                              </p:par>
                              <p:par>
                                <p:cTn id="17" presetID="53" presetClass="entr" presetSubtype="16" fill="hold" grpId="0" nodeType="withEffect">
                                  <p:stCondLst>
                                    <p:cond delay="750"/>
                                  </p:stCondLst>
                                  <p:childTnLst>
                                    <p:set>
                                      <p:cBhvr>
                                        <p:cTn id="18" dur="1" fill="hold">
                                          <p:stCondLst>
                                            <p:cond delay="0"/>
                                          </p:stCondLst>
                                        </p:cTn>
                                        <p:tgtEl>
                                          <p:spTgt spid="14"/>
                                        </p:tgtEl>
                                        <p:attrNameLst>
                                          <p:attrName>style.visibility</p:attrName>
                                        </p:attrNameLst>
                                      </p:cBhvr>
                                      <p:to>
                                        <p:strVal val="visible"/>
                                      </p:to>
                                    </p:set>
                                    <p:anim calcmode="lin" valueType="num">
                                      <p:cBhvr>
                                        <p:cTn id="19" dur="1500" fill="hold"/>
                                        <p:tgtEl>
                                          <p:spTgt spid="14"/>
                                        </p:tgtEl>
                                        <p:attrNameLst>
                                          <p:attrName>ppt_w</p:attrName>
                                        </p:attrNameLst>
                                      </p:cBhvr>
                                      <p:tavLst>
                                        <p:tav tm="0">
                                          <p:val>
                                            <p:fltVal val="0"/>
                                          </p:val>
                                        </p:tav>
                                        <p:tav tm="100000">
                                          <p:val>
                                            <p:strVal val="#ppt_w"/>
                                          </p:val>
                                        </p:tav>
                                      </p:tavLst>
                                    </p:anim>
                                    <p:anim calcmode="lin" valueType="num">
                                      <p:cBhvr>
                                        <p:cTn id="20" dur="1500" fill="hold"/>
                                        <p:tgtEl>
                                          <p:spTgt spid="14"/>
                                        </p:tgtEl>
                                        <p:attrNameLst>
                                          <p:attrName>ppt_h</p:attrName>
                                        </p:attrNameLst>
                                      </p:cBhvr>
                                      <p:tavLst>
                                        <p:tav tm="0">
                                          <p:val>
                                            <p:fltVal val="0"/>
                                          </p:val>
                                        </p:tav>
                                        <p:tav tm="100000">
                                          <p:val>
                                            <p:strVal val="#ppt_h"/>
                                          </p:val>
                                        </p:tav>
                                      </p:tavLst>
                                    </p:anim>
                                    <p:animEffect transition="in" filter="fade">
                                      <p:cBhvr>
                                        <p:cTn id="21" dur="1500"/>
                                        <p:tgtEl>
                                          <p:spTgt spid="14"/>
                                        </p:tgtEl>
                                      </p:cBhvr>
                                    </p:animEffect>
                                  </p:childTnLst>
                                </p:cTn>
                              </p:par>
                              <p:par>
                                <p:cTn id="22" presetID="2" presetClass="entr" presetSubtype="8" decel="100000" fill="hold" nodeType="withEffect">
                                  <p:stCondLst>
                                    <p:cond delay="150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1500" fill="hold"/>
                                        <p:tgtEl>
                                          <p:spTgt spid="8"/>
                                        </p:tgtEl>
                                        <p:attrNameLst>
                                          <p:attrName>ppt_x</p:attrName>
                                        </p:attrNameLst>
                                      </p:cBhvr>
                                      <p:tavLst>
                                        <p:tav tm="0">
                                          <p:val>
                                            <p:strVal val="0-#ppt_w/2"/>
                                          </p:val>
                                        </p:tav>
                                        <p:tav tm="100000">
                                          <p:val>
                                            <p:strVal val="#ppt_x"/>
                                          </p:val>
                                        </p:tav>
                                      </p:tavLst>
                                    </p:anim>
                                    <p:anim calcmode="lin" valueType="num">
                                      <p:cBhvr additive="base">
                                        <p:cTn id="25" dur="1500" fill="hold"/>
                                        <p:tgtEl>
                                          <p:spTgt spid="8"/>
                                        </p:tgtEl>
                                        <p:attrNameLst>
                                          <p:attrName>ppt_y</p:attrName>
                                        </p:attrNameLst>
                                      </p:cBhvr>
                                      <p:tavLst>
                                        <p:tav tm="0">
                                          <p:val>
                                            <p:strVal val="#ppt_y"/>
                                          </p:val>
                                        </p:tav>
                                        <p:tav tm="100000">
                                          <p:val>
                                            <p:strVal val="#ppt_y"/>
                                          </p:val>
                                        </p:tav>
                                      </p:tavLst>
                                    </p:anim>
                                  </p:childTnLst>
                                </p:cTn>
                              </p:par>
                              <p:par>
                                <p:cTn id="26" presetID="53" presetClass="entr" presetSubtype="16" fill="hold" grpId="0" nodeType="withEffect">
                                  <p:stCondLst>
                                    <p:cond delay="1500"/>
                                  </p:stCondLst>
                                  <p:childTnLst>
                                    <p:set>
                                      <p:cBhvr>
                                        <p:cTn id="27" dur="1" fill="hold">
                                          <p:stCondLst>
                                            <p:cond delay="0"/>
                                          </p:stCondLst>
                                        </p:cTn>
                                        <p:tgtEl>
                                          <p:spTgt spid="4"/>
                                        </p:tgtEl>
                                        <p:attrNameLst>
                                          <p:attrName>style.visibility</p:attrName>
                                        </p:attrNameLst>
                                      </p:cBhvr>
                                      <p:to>
                                        <p:strVal val="visible"/>
                                      </p:to>
                                    </p:set>
                                    <p:anim calcmode="lin" valueType="num">
                                      <p:cBhvr>
                                        <p:cTn id="28" dur="1500" fill="hold"/>
                                        <p:tgtEl>
                                          <p:spTgt spid="4"/>
                                        </p:tgtEl>
                                        <p:attrNameLst>
                                          <p:attrName>ppt_w</p:attrName>
                                        </p:attrNameLst>
                                      </p:cBhvr>
                                      <p:tavLst>
                                        <p:tav tm="0">
                                          <p:val>
                                            <p:fltVal val="0"/>
                                          </p:val>
                                        </p:tav>
                                        <p:tav tm="100000">
                                          <p:val>
                                            <p:strVal val="#ppt_w"/>
                                          </p:val>
                                        </p:tav>
                                      </p:tavLst>
                                    </p:anim>
                                    <p:anim calcmode="lin" valueType="num">
                                      <p:cBhvr>
                                        <p:cTn id="29" dur="1500" fill="hold"/>
                                        <p:tgtEl>
                                          <p:spTgt spid="4"/>
                                        </p:tgtEl>
                                        <p:attrNameLst>
                                          <p:attrName>ppt_h</p:attrName>
                                        </p:attrNameLst>
                                      </p:cBhvr>
                                      <p:tavLst>
                                        <p:tav tm="0">
                                          <p:val>
                                            <p:fltVal val="0"/>
                                          </p:val>
                                        </p:tav>
                                        <p:tav tm="100000">
                                          <p:val>
                                            <p:strVal val="#ppt_h"/>
                                          </p:val>
                                        </p:tav>
                                      </p:tavLst>
                                    </p:anim>
                                    <p:animEffect transition="in" filter="fade">
                                      <p:cBhvr>
                                        <p:cTn id="30" dur="1500"/>
                                        <p:tgtEl>
                                          <p:spTgt spid="4"/>
                                        </p:tgtEl>
                                      </p:cBhvr>
                                    </p:animEffect>
                                  </p:childTnLst>
                                </p:cTn>
                              </p:par>
                              <p:par>
                                <p:cTn id="31" presetID="2" presetClass="entr" presetSubtype="2" decel="100000" fill="hold" nodeType="withEffect">
                                  <p:stCondLst>
                                    <p:cond delay="2000"/>
                                  </p:stCondLst>
                                  <p:childTnLst>
                                    <p:set>
                                      <p:cBhvr>
                                        <p:cTn id="32" dur="1" fill="hold">
                                          <p:stCondLst>
                                            <p:cond delay="0"/>
                                          </p:stCondLst>
                                        </p:cTn>
                                        <p:tgtEl>
                                          <p:spTgt spid="2"/>
                                        </p:tgtEl>
                                        <p:attrNameLst>
                                          <p:attrName>style.visibility</p:attrName>
                                        </p:attrNameLst>
                                      </p:cBhvr>
                                      <p:to>
                                        <p:strVal val="visible"/>
                                      </p:to>
                                    </p:set>
                                    <p:anim calcmode="lin" valueType="num">
                                      <p:cBhvr additive="base">
                                        <p:cTn id="33" dur="1500" fill="hold"/>
                                        <p:tgtEl>
                                          <p:spTgt spid="2"/>
                                        </p:tgtEl>
                                        <p:attrNameLst>
                                          <p:attrName>ppt_x</p:attrName>
                                        </p:attrNameLst>
                                      </p:cBhvr>
                                      <p:tavLst>
                                        <p:tav tm="0">
                                          <p:val>
                                            <p:strVal val="1+#ppt_w/2"/>
                                          </p:val>
                                        </p:tav>
                                        <p:tav tm="100000">
                                          <p:val>
                                            <p:strVal val="#ppt_x"/>
                                          </p:val>
                                        </p:tav>
                                      </p:tavLst>
                                    </p:anim>
                                    <p:anim calcmode="lin" valueType="num">
                                      <p:cBhvr additive="base">
                                        <p:cTn id="34" dur="1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14"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9880E9-6A9A-016E-A88F-055AD26BF889}"/>
            </a:ext>
          </a:extLst>
        </p:cNvPr>
        <p:cNvGrpSpPr/>
        <p:nvPr/>
      </p:nvGrpSpPr>
      <p:grpSpPr>
        <a:xfrm>
          <a:off x="0" y="0"/>
          <a:ext cx="0" cy="0"/>
          <a:chOff x="0" y="0"/>
          <a:chExt cx="0" cy="0"/>
        </a:xfrm>
      </p:grpSpPr>
      <p:sp>
        <p:nvSpPr>
          <p:cNvPr id="20" name="TextBox 19">
            <a:extLst>
              <a:ext uri="{FF2B5EF4-FFF2-40B4-BE49-F238E27FC236}">
                <a16:creationId xmlns:a16="http://schemas.microsoft.com/office/drawing/2014/main" id="{D41A72AC-571E-04DA-F95A-FE585DB1C365}"/>
              </a:ext>
            </a:extLst>
          </p:cNvPr>
          <p:cNvSpPr txBox="1"/>
          <p:nvPr/>
        </p:nvSpPr>
        <p:spPr>
          <a:xfrm>
            <a:off x="32084" y="6375211"/>
            <a:ext cx="12125132" cy="461665"/>
          </a:xfrm>
          <a:prstGeom prst="rect">
            <a:avLst/>
          </a:prstGeom>
          <a:solidFill>
            <a:srgbClr val="6D91D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pSp>
        <p:nvGrpSpPr>
          <p:cNvPr id="15" name="Group 14">
            <a:extLst>
              <a:ext uri="{FF2B5EF4-FFF2-40B4-BE49-F238E27FC236}">
                <a16:creationId xmlns:a16="http://schemas.microsoft.com/office/drawing/2014/main" id="{15935765-D4CD-98E1-887A-8F973BBC7759}"/>
              </a:ext>
            </a:extLst>
          </p:cNvPr>
          <p:cNvGrpSpPr/>
          <p:nvPr/>
        </p:nvGrpSpPr>
        <p:grpSpPr>
          <a:xfrm>
            <a:off x="2450901" y="725322"/>
            <a:ext cx="9071617" cy="1479123"/>
            <a:chOff x="2450901" y="460371"/>
            <a:chExt cx="9071617" cy="1479123"/>
          </a:xfrm>
        </p:grpSpPr>
        <p:grpSp>
          <p:nvGrpSpPr>
            <p:cNvPr id="4" name="Group 3">
              <a:extLst>
                <a:ext uri="{FF2B5EF4-FFF2-40B4-BE49-F238E27FC236}">
                  <a16:creationId xmlns:a16="http://schemas.microsoft.com/office/drawing/2014/main" id="{37F89272-17BD-E9BB-AE2D-6D17C1326783}"/>
                </a:ext>
              </a:extLst>
            </p:cNvPr>
            <p:cNvGrpSpPr/>
            <p:nvPr/>
          </p:nvGrpSpPr>
          <p:grpSpPr>
            <a:xfrm>
              <a:off x="2450901" y="460371"/>
              <a:ext cx="9071617" cy="1479123"/>
              <a:chOff x="2450900" y="1365424"/>
              <a:chExt cx="9071617" cy="1479123"/>
            </a:xfrm>
          </p:grpSpPr>
          <p:sp>
            <p:nvSpPr>
              <p:cNvPr id="50" name="Rounded Rectangle 15">
                <a:extLst>
                  <a:ext uri="{FF2B5EF4-FFF2-40B4-BE49-F238E27FC236}">
                    <a16:creationId xmlns:a16="http://schemas.microsoft.com/office/drawing/2014/main" id="{B6861874-3D30-1A0B-0B78-00F36B6C9F36}"/>
                  </a:ext>
                </a:extLst>
              </p:cNvPr>
              <p:cNvSpPr/>
              <p:nvPr/>
            </p:nvSpPr>
            <p:spPr>
              <a:xfrm>
                <a:off x="2944355" y="1524278"/>
                <a:ext cx="8578162" cy="1161415"/>
              </a:xfrm>
              <a:prstGeom prst="roundRect">
                <a:avLst>
                  <a:gd name="adj" fmla="val 16264"/>
                </a:avLst>
              </a:prstGeom>
              <a:solidFill>
                <a:srgbClr val="8368A7"/>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en-US" sz="2000" dirty="0">
                    <a:solidFill>
                      <a:schemeClr val="bg1"/>
                    </a:solidFill>
                    <a:latin typeface="Kalpurush" panose="02000600000000000000" pitchFamily="2" charset="0"/>
                    <a:cs typeface="Kalpurush" panose="02000600000000000000" pitchFamily="2" charset="0"/>
                  </a:rPr>
                  <a:t>            </a:t>
                </a:r>
              </a:p>
            </p:txBody>
          </p:sp>
          <p:sp>
            <p:nvSpPr>
              <p:cNvPr id="51" name="Oval 50">
                <a:extLst>
                  <a:ext uri="{FF2B5EF4-FFF2-40B4-BE49-F238E27FC236}">
                    <a16:creationId xmlns:a16="http://schemas.microsoft.com/office/drawing/2014/main" id="{98AAD191-0497-6381-B5BD-91CDCC94924A}"/>
                  </a:ext>
                </a:extLst>
              </p:cNvPr>
              <p:cNvSpPr/>
              <p:nvPr/>
            </p:nvSpPr>
            <p:spPr>
              <a:xfrm flipH="1">
                <a:off x="2450900" y="1365424"/>
                <a:ext cx="1555481" cy="1479123"/>
              </a:xfrm>
              <a:prstGeom prst="ellipse">
                <a:avLst/>
              </a:prstGeom>
              <a:solidFill>
                <a:srgbClr val="8368A7"/>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00" dirty="0">
                    <a:solidFill>
                      <a:schemeClr val="bg1"/>
                    </a:solidFill>
                    <a:latin typeface="Kalpurush" panose="02000600000000000000" pitchFamily="2" charset="0"/>
                    <a:cs typeface="Kalpurush" panose="02000600000000000000" pitchFamily="2" charset="0"/>
                  </a:rPr>
                  <a:t>১</a:t>
                </a:r>
              </a:p>
            </p:txBody>
          </p:sp>
        </p:grpSp>
        <p:sp>
          <p:nvSpPr>
            <p:cNvPr id="11" name="TextBox 10">
              <a:extLst>
                <a:ext uri="{FF2B5EF4-FFF2-40B4-BE49-F238E27FC236}">
                  <a16:creationId xmlns:a16="http://schemas.microsoft.com/office/drawing/2014/main" id="{AD150D02-8D4B-8579-78BB-4D803DA88049}"/>
                </a:ext>
              </a:extLst>
            </p:cNvPr>
            <p:cNvSpPr txBox="1"/>
            <p:nvPr/>
          </p:nvSpPr>
          <p:spPr>
            <a:xfrm>
              <a:off x="4044387" y="1033446"/>
              <a:ext cx="7321235" cy="369332"/>
            </a:xfrm>
            <a:prstGeom prst="rect">
              <a:avLst/>
            </a:prstGeom>
            <a:noFill/>
          </p:spPr>
          <p:txBody>
            <a:bodyPr wrap="none" rtlCol="0">
              <a:spAutoFit/>
            </a:bodyPr>
            <a:lstStyle/>
            <a:p>
              <a:pPr algn="just"/>
              <a:r>
                <a:rPr lang="as-IN" dirty="0">
                  <a:solidFill>
                    <a:schemeClr val="bg1"/>
                  </a:solidFill>
                  <a:latin typeface="Kalpurush" panose="02000600000000000000" pitchFamily="2" charset="0"/>
                  <a:cs typeface="Kalpurush" panose="02000600000000000000" pitchFamily="2" charset="0"/>
                </a:rPr>
                <a:t>সাধারণত কী ফিল্ডের উপর ইনডেক্স করতে হয় এবং ইনডেক্স এর একটি নাম দিতে হয়।</a:t>
              </a:r>
              <a:endParaRPr lang="en-US" dirty="0">
                <a:solidFill>
                  <a:schemeClr val="bg1"/>
                </a:solidFill>
                <a:latin typeface="Kalpurush" panose="02000600000000000000" pitchFamily="2" charset="0"/>
                <a:cs typeface="Kalpurush" panose="02000600000000000000" pitchFamily="2" charset="0"/>
              </a:endParaRPr>
            </a:p>
          </p:txBody>
        </p:sp>
      </p:grpSp>
      <p:grpSp>
        <p:nvGrpSpPr>
          <p:cNvPr id="16" name="Group 15">
            <a:extLst>
              <a:ext uri="{FF2B5EF4-FFF2-40B4-BE49-F238E27FC236}">
                <a16:creationId xmlns:a16="http://schemas.microsoft.com/office/drawing/2014/main" id="{2612C748-7C4C-F1FA-1CA2-23B493A9B813}"/>
              </a:ext>
            </a:extLst>
          </p:cNvPr>
          <p:cNvGrpSpPr/>
          <p:nvPr/>
        </p:nvGrpSpPr>
        <p:grpSpPr>
          <a:xfrm>
            <a:off x="2705650" y="2454988"/>
            <a:ext cx="8816868" cy="1479123"/>
            <a:chOff x="2842354" y="2482328"/>
            <a:chExt cx="8816868" cy="1479123"/>
          </a:xfrm>
        </p:grpSpPr>
        <p:grpSp>
          <p:nvGrpSpPr>
            <p:cNvPr id="5" name="Group 4">
              <a:extLst>
                <a:ext uri="{FF2B5EF4-FFF2-40B4-BE49-F238E27FC236}">
                  <a16:creationId xmlns:a16="http://schemas.microsoft.com/office/drawing/2014/main" id="{2527EC20-BA20-1E53-F8E7-0C298F960C01}"/>
                </a:ext>
              </a:extLst>
            </p:cNvPr>
            <p:cNvGrpSpPr/>
            <p:nvPr/>
          </p:nvGrpSpPr>
          <p:grpSpPr>
            <a:xfrm>
              <a:off x="2842354" y="2482328"/>
              <a:ext cx="8816868" cy="1479123"/>
              <a:chOff x="2450900" y="1365424"/>
              <a:chExt cx="8816868" cy="1479123"/>
            </a:xfrm>
            <a:solidFill>
              <a:srgbClr val="8FAF52"/>
            </a:solidFill>
          </p:grpSpPr>
          <p:sp>
            <p:nvSpPr>
              <p:cNvPr id="6" name="Rounded Rectangle 15">
                <a:extLst>
                  <a:ext uri="{FF2B5EF4-FFF2-40B4-BE49-F238E27FC236}">
                    <a16:creationId xmlns:a16="http://schemas.microsoft.com/office/drawing/2014/main" id="{024D6CED-1ADC-E6DB-0C16-088E90CAD9DB}"/>
                  </a:ext>
                </a:extLst>
              </p:cNvPr>
              <p:cNvSpPr/>
              <p:nvPr/>
            </p:nvSpPr>
            <p:spPr>
              <a:xfrm>
                <a:off x="2960397" y="1524278"/>
                <a:ext cx="8307371" cy="1161415"/>
              </a:xfrm>
              <a:prstGeom prst="roundRect">
                <a:avLst>
                  <a:gd name="adj" fmla="val 16264"/>
                </a:avLst>
              </a:prstGeom>
              <a:gr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en-US" sz="2000" dirty="0">
                    <a:solidFill>
                      <a:schemeClr val="bg1"/>
                    </a:solidFill>
                    <a:latin typeface="Kalpurush" panose="02000600000000000000" pitchFamily="2" charset="0"/>
                    <a:cs typeface="Kalpurush" panose="02000600000000000000" pitchFamily="2" charset="0"/>
                  </a:rPr>
                  <a:t>              </a:t>
                </a:r>
              </a:p>
            </p:txBody>
          </p:sp>
          <p:sp>
            <p:nvSpPr>
              <p:cNvPr id="7" name="Oval 6">
                <a:extLst>
                  <a:ext uri="{FF2B5EF4-FFF2-40B4-BE49-F238E27FC236}">
                    <a16:creationId xmlns:a16="http://schemas.microsoft.com/office/drawing/2014/main" id="{A1EA64D9-85A0-7D4C-3CB7-609DD71CFA5F}"/>
                  </a:ext>
                </a:extLst>
              </p:cNvPr>
              <p:cNvSpPr/>
              <p:nvPr/>
            </p:nvSpPr>
            <p:spPr>
              <a:xfrm flipH="1">
                <a:off x="2450900" y="1365424"/>
                <a:ext cx="1555481" cy="1479123"/>
              </a:xfrm>
              <a:prstGeom prst="ellipse">
                <a:avLst/>
              </a:prstGeom>
              <a:gr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00" dirty="0">
                    <a:solidFill>
                      <a:schemeClr val="bg1"/>
                    </a:solidFill>
                    <a:latin typeface="Kalpurush" panose="02000600000000000000" pitchFamily="2" charset="0"/>
                    <a:cs typeface="Kalpurush" panose="02000600000000000000" pitchFamily="2" charset="0"/>
                  </a:rPr>
                  <a:t>২</a:t>
                </a:r>
              </a:p>
            </p:txBody>
          </p:sp>
        </p:grpSp>
        <p:sp>
          <p:nvSpPr>
            <p:cNvPr id="12" name="TextBox 11">
              <a:extLst>
                <a:ext uri="{FF2B5EF4-FFF2-40B4-BE49-F238E27FC236}">
                  <a16:creationId xmlns:a16="http://schemas.microsoft.com/office/drawing/2014/main" id="{02A52EC5-AFBA-789D-31B6-67A54297008D}"/>
                </a:ext>
              </a:extLst>
            </p:cNvPr>
            <p:cNvSpPr txBox="1"/>
            <p:nvPr/>
          </p:nvSpPr>
          <p:spPr>
            <a:xfrm>
              <a:off x="4413877" y="2924675"/>
              <a:ext cx="7140612" cy="646331"/>
            </a:xfrm>
            <a:prstGeom prst="rect">
              <a:avLst/>
            </a:prstGeom>
            <a:noFill/>
          </p:spPr>
          <p:txBody>
            <a:bodyPr wrap="square" rtlCol="0">
              <a:spAutoFit/>
            </a:bodyPr>
            <a:lstStyle/>
            <a:p>
              <a:pPr algn="just"/>
              <a:r>
                <a:rPr lang="as-IN" dirty="0">
                  <a:solidFill>
                    <a:schemeClr val="bg1"/>
                  </a:solidFill>
                  <a:latin typeface="Kalpurush" panose="02000600000000000000" pitchFamily="2" charset="0"/>
                  <a:cs typeface="Kalpurush" panose="02000600000000000000" pitchFamily="2" charset="0"/>
                </a:rPr>
                <a:t>যে ফিল্ডের উপর ভিত্তি করে ইনডেক্স করা হয় সেই নামের অনুরূপ নাম নির্বাচন করতে হয়। এতে ইনডেক্স সমূহ মনে রাখতে সুবিধা হয়।</a:t>
              </a:r>
              <a:endParaRPr lang="en-US" dirty="0">
                <a:solidFill>
                  <a:schemeClr val="bg1"/>
                </a:solidFill>
                <a:latin typeface="Kalpurush" panose="02000600000000000000" pitchFamily="2" charset="0"/>
                <a:cs typeface="Kalpurush" panose="02000600000000000000" pitchFamily="2" charset="0"/>
              </a:endParaRPr>
            </a:p>
          </p:txBody>
        </p:sp>
      </p:grpSp>
      <p:grpSp>
        <p:nvGrpSpPr>
          <p:cNvPr id="17" name="Group 16">
            <a:extLst>
              <a:ext uri="{FF2B5EF4-FFF2-40B4-BE49-F238E27FC236}">
                <a16:creationId xmlns:a16="http://schemas.microsoft.com/office/drawing/2014/main" id="{C8977C6C-2392-9D14-8007-6B8E31BC6F32}"/>
              </a:ext>
            </a:extLst>
          </p:cNvPr>
          <p:cNvGrpSpPr/>
          <p:nvPr/>
        </p:nvGrpSpPr>
        <p:grpSpPr>
          <a:xfrm>
            <a:off x="2450901" y="4184654"/>
            <a:ext cx="9071617" cy="1479123"/>
            <a:chOff x="2450900" y="4504285"/>
            <a:chExt cx="9071617" cy="1479123"/>
          </a:xfrm>
        </p:grpSpPr>
        <p:grpSp>
          <p:nvGrpSpPr>
            <p:cNvPr id="8" name="Group 7">
              <a:extLst>
                <a:ext uri="{FF2B5EF4-FFF2-40B4-BE49-F238E27FC236}">
                  <a16:creationId xmlns:a16="http://schemas.microsoft.com/office/drawing/2014/main" id="{8E294793-7486-6341-C076-DFCAB56EB6EF}"/>
                </a:ext>
              </a:extLst>
            </p:cNvPr>
            <p:cNvGrpSpPr/>
            <p:nvPr/>
          </p:nvGrpSpPr>
          <p:grpSpPr>
            <a:xfrm>
              <a:off x="2450900" y="4504285"/>
              <a:ext cx="9071617" cy="1479123"/>
              <a:chOff x="2450899" y="1365424"/>
              <a:chExt cx="9071617" cy="1479123"/>
            </a:xfrm>
            <a:solidFill>
              <a:srgbClr val="E9935A"/>
            </a:solidFill>
          </p:grpSpPr>
          <p:sp>
            <p:nvSpPr>
              <p:cNvPr id="9" name="Rounded Rectangle 15">
                <a:extLst>
                  <a:ext uri="{FF2B5EF4-FFF2-40B4-BE49-F238E27FC236}">
                    <a16:creationId xmlns:a16="http://schemas.microsoft.com/office/drawing/2014/main" id="{9E79934A-D8F1-6B3D-1D02-8131D7A4C031}"/>
                  </a:ext>
                </a:extLst>
              </p:cNvPr>
              <p:cNvSpPr/>
              <p:nvPr/>
            </p:nvSpPr>
            <p:spPr>
              <a:xfrm>
                <a:off x="2960397" y="1524278"/>
                <a:ext cx="8562119" cy="1161415"/>
              </a:xfrm>
              <a:prstGeom prst="roundRect">
                <a:avLst>
                  <a:gd name="adj" fmla="val 16264"/>
                </a:avLst>
              </a:prstGeom>
              <a:solidFill>
                <a:srgbClr val="F76A6A"/>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endParaRPr lang="en-US" sz="2000" dirty="0">
                  <a:solidFill>
                    <a:schemeClr val="bg1"/>
                  </a:solidFill>
                  <a:latin typeface="Kalpurush" panose="02000600000000000000" pitchFamily="2" charset="0"/>
                  <a:cs typeface="Kalpurush" panose="02000600000000000000" pitchFamily="2" charset="0"/>
                </a:endParaRPr>
              </a:p>
            </p:txBody>
          </p:sp>
          <p:sp>
            <p:nvSpPr>
              <p:cNvPr id="10" name="Oval 9">
                <a:extLst>
                  <a:ext uri="{FF2B5EF4-FFF2-40B4-BE49-F238E27FC236}">
                    <a16:creationId xmlns:a16="http://schemas.microsoft.com/office/drawing/2014/main" id="{AA97D33A-E7AE-13E3-9BF5-0F440E953423}"/>
                  </a:ext>
                </a:extLst>
              </p:cNvPr>
              <p:cNvSpPr/>
              <p:nvPr/>
            </p:nvSpPr>
            <p:spPr>
              <a:xfrm flipH="1">
                <a:off x="2450899" y="1365424"/>
                <a:ext cx="1473399" cy="1479123"/>
              </a:xfrm>
              <a:prstGeom prst="ellipse">
                <a:avLst/>
              </a:prstGeom>
              <a:solidFill>
                <a:srgbClr val="F76A6A"/>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00" dirty="0">
                    <a:solidFill>
                      <a:schemeClr val="bg1"/>
                    </a:solidFill>
                    <a:latin typeface="Kalpurush" panose="02000600000000000000" pitchFamily="2" charset="0"/>
                    <a:cs typeface="Kalpurush" panose="02000600000000000000" pitchFamily="2" charset="0"/>
                  </a:rPr>
                  <a:t>৩</a:t>
                </a:r>
              </a:p>
            </p:txBody>
          </p:sp>
        </p:grpSp>
        <p:sp>
          <p:nvSpPr>
            <p:cNvPr id="13" name="TextBox 12">
              <a:extLst>
                <a:ext uri="{FF2B5EF4-FFF2-40B4-BE49-F238E27FC236}">
                  <a16:creationId xmlns:a16="http://schemas.microsoft.com/office/drawing/2014/main" id="{D6FE3209-1D02-C130-11F0-4576D66B77A7}"/>
                </a:ext>
              </a:extLst>
            </p:cNvPr>
            <p:cNvSpPr txBox="1"/>
            <p:nvPr/>
          </p:nvSpPr>
          <p:spPr>
            <a:xfrm>
              <a:off x="3924299" y="4773031"/>
              <a:ext cx="7493485" cy="923330"/>
            </a:xfrm>
            <a:prstGeom prst="rect">
              <a:avLst/>
            </a:prstGeom>
            <a:noFill/>
          </p:spPr>
          <p:txBody>
            <a:bodyPr wrap="square" rtlCol="0">
              <a:spAutoFit/>
            </a:bodyPr>
            <a:lstStyle/>
            <a:p>
              <a:pPr algn="just"/>
              <a:r>
                <a:rPr lang="as-IN" dirty="0">
                  <a:solidFill>
                    <a:schemeClr val="bg1"/>
                  </a:solidFill>
                  <a:latin typeface="Kalpurush" panose="02000600000000000000" pitchFamily="2" charset="0"/>
                  <a:cs typeface="Kalpurush" panose="02000600000000000000" pitchFamily="2" charset="0"/>
                </a:rPr>
                <a:t>এক বা একাধিক ফিল্ডের উপর ভিত্তি করে ইনডেক্স করা যায়। কোনো ডেটা টেবিলে এক বা একাধিক ইনডেক্স থাকতে পারে বা একই সময়ে খোলা থাকতে পারে। কিন্তু একই সময়ে কেবল একটি ইনডেক্স সক্রিয় থাকবে এবং রেকর্ডসমূহ প্রদর্শনের অর্ডার নিয়ন্ত্রণ করবে।</a:t>
              </a:r>
              <a:endParaRPr lang="en-US" dirty="0">
                <a:solidFill>
                  <a:schemeClr val="bg1"/>
                </a:solidFill>
                <a:latin typeface="Kalpurush" panose="02000600000000000000" pitchFamily="2" charset="0"/>
                <a:cs typeface="Kalpurush" panose="02000600000000000000" pitchFamily="2" charset="0"/>
              </a:endParaRPr>
            </a:p>
          </p:txBody>
        </p:sp>
      </p:grpSp>
      <p:grpSp>
        <p:nvGrpSpPr>
          <p:cNvPr id="14" name="Group 13">
            <a:extLst>
              <a:ext uri="{FF2B5EF4-FFF2-40B4-BE49-F238E27FC236}">
                <a16:creationId xmlns:a16="http://schemas.microsoft.com/office/drawing/2014/main" id="{4F2B1DD3-618D-51D6-7070-FBA788A17088}"/>
              </a:ext>
            </a:extLst>
          </p:cNvPr>
          <p:cNvGrpSpPr/>
          <p:nvPr/>
        </p:nvGrpSpPr>
        <p:grpSpPr>
          <a:xfrm>
            <a:off x="-2386734" y="0"/>
            <a:ext cx="4837635" cy="6354087"/>
            <a:chOff x="-2703195" y="0"/>
            <a:chExt cx="5406390" cy="6858000"/>
          </a:xfrm>
          <a:solidFill>
            <a:srgbClr val="6D91D1"/>
          </a:solidFill>
        </p:grpSpPr>
        <p:sp>
          <p:nvSpPr>
            <p:cNvPr id="2" name="Pie 1">
              <a:extLst>
                <a:ext uri="{FF2B5EF4-FFF2-40B4-BE49-F238E27FC236}">
                  <a16:creationId xmlns:a16="http://schemas.microsoft.com/office/drawing/2014/main" id="{49A1182D-254C-10F6-0CB6-5FB1F7140FEA}"/>
                </a:ext>
              </a:extLst>
            </p:cNvPr>
            <p:cNvSpPr/>
            <p:nvPr/>
          </p:nvSpPr>
          <p:spPr>
            <a:xfrm>
              <a:off x="-2703195" y="0"/>
              <a:ext cx="5406390" cy="6858000"/>
            </a:xfrm>
            <a:prstGeom prst="pie">
              <a:avLst>
                <a:gd name="adj1" fmla="val 16189570"/>
                <a:gd name="adj2" fmla="val 5402728"/>
              </a:avLst>
            </a:prstGeom>
            <a:gr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 name="TextBox 2">
              <a:extLst>
                <a:ext uri="{FF2B5EF4-FFF2-40B4-BE49-F238E27FC236}">
                  <a16:creationId xmlns:a16="http://schemas.microsoft.com/office/drawing/2014/main" id="{81F5BEF1-4AC9-191F-A4A3-1A647AA0FB99}"/>
                </a:ext>
              </a:extLst>
            </p:cNvPr>
            <p:cNvSpPr txBox="1"/>
            <p:nvPr/>
          </p:nvSpPr>
          <p:spPr>
            <a:xfrm>
              <a:off x="144835" y="1401780"/>
              <a:ext cx="1802574" cy="4085874"/>
            </a:xfrm>
            <a:prstGeom prst="rect">
              <a:avLst/>
            </a:prstGeom>
            <a:noFill/>
          </p:spPr>
          <p:txBody>
            <a:bodyPr wrap="none" rtlCol="0">
              <a:spAutoFit/>
            </a:bodyPr>
            <a:lstStyle/>
            <a:p>
              <a:pPr algn="ctr" fontAlgn="base"/>
              <a:r>
                <a:rPr lang="as-IN" sz="4000" b="1" dirty="0">
                  <a:solidFill>
                    <a:schemeClr val="bg1"/>
                  </a:solidFill>
                  <a:latin typeface="Kalpurush" panose="02000600000000000000" pitchFamily="2" charset="0"/>
                  <a:cs typeface="Kalpurush" panose="02000600000000000000" pitchFamily="2" charset="0"/>
                </a:rPr>
                <a:t>ইনডেক্স</a:t>
              </a:r>
              <a:endParaRPr lang="en-US" sz="4000" b="1" dirty="0">
                <a:solidFill>
                  <a:schemeClr val="bg1"/>
                </a:solidFill>
                <a:latin typeface="Kalpurush" panose="02000600000000000000" pitchFamily="2" charset="0"/>
                <a:cs typeface="Kalpurush" panose="02000600000000000000" pitchFamily="2" charset="0"/>
              </a:endParaRPr>
            </a:p>
            <a:p>
              <a:pPr algn="ctr" fontAlgn="base"/>
              <a:r>
                <a:rPr lang="as-IN" sz="4000" b="1" dirty="0">
                  <a:solidFill>
                    <a:schemeClr val="bg1"/>
                  </a:solidFill>
                  <a:latin typeface="Kalpurush" panose="02000600000000000000" pitchFamily="2" charset="0"/>
                  <a:cs typeface="Kalpurush" panose="02000600000000000000" pitchFamily="2" charset="0"/>
                </a:rPr>
                <a:t>করার</a:t>
              </a:r>
              <a:endParaRPr lang="en-US" sz="4000" b="1" dirty="0">
                <a:solidFill>
                  <a:schemeClr val="bg1"/>
                </a:solidFill>
                <a:latin typeface="Kalpurush" panose="02000600000000000000" pitchFamily="2" charset="0"/>
                <a:cs typeface="Kalpurush" panose="02000600000000000000" pitchFamily="2" charset="0"/>
              </a:endParaRPr>
            </a:p>
            <a:p>
              <a:pPr algn="ctr" fontAlgn="base"/>
              <a:r>
                <a:rPr lang="as-IN" sz="4000" b="1" dirty="0">
                  <a:solidFill>
                    <a:schemeClr val="bg1"/>
                  </a:solidFill>
                  <a:latin typeface="Kalpurush" panose="02000600000000000000" pitchFamily="2" charset="0"/>
                  <a:cs typeface="Kalpurush" panose="02000600000000000000" pitchFamily="2" charset="0"/>
                </a:rPr>
                <a:t>সময়</a:t>
              </a:r>
              <a:endParaRPr lang="en-US" sz="4000" b="1" dirty="0">
                <a:solidFill>
                  <a:schemeClr val="bg1"/>
                </a:solidFill>
                <a:latin typeface="Kalpurush" panose="02000600000000000000" pitchFamily="2" charset="0"/>
                <a:cs typeface="Kalpurush" panose="02000600000000000000" pitchFamily="2" charset="0"/>
              </a:endParaRPr>
            </a:p>
            <a:p>
              <a:pPr algn="ctr" fontAlgn="base"/>
              <a:r>
                <a:rPr lang="as-IN" sz="4000" b="1" dirty="0">
                  <a:solidFill>
                    <a:schemeClr val="bg1"/>
                  </a:solidFill>
                  <a:latin typeface="Kalpurush" panose="02000600000000000000" pitchFamily="2" charset="0"/>
                  <a:cs typeface="Kalpurush" panose="02000600000000000000" pitchFamily="2" charset="0"/>
                </a:rPr>
                <a:t>বিবেচ্য</a:t>
              </a:r>
              <a:endParaRPr lang="en-US" sz="4000" b="1" dirty="0">
                <a:solidFill>
                  <a:schemeClr val="bg1"/>
                </a:solidFill>
                <a:latin typeface="Kalpurush" panose="02000600000000000000" pitchFamily="2" charset="0"/>
                <a:cs typeface="Kalpurush" panose="02000600000000000000" pitchFamily="2" charset="0"/>
              </a:endParaRPr>
            </a:p>
            <a:p>
              <a:pPr algn="ctr" fontAlgn="base"/>
              <a:r>
                <a:rPr lang="as-IN" sz="4000" b="1" dirty="0">
                  <a:solidFill>
                    <a:schemeClr val="bg1"/>
                  </a:solidFill>
                  <a:latin typeface="Kalpurush" panose="02000600000000000000" pitchFamily="2" charset="0"/>
                  <a:cs typeface="Kalpurush" panose="02000600000000000000" pitchFamily="2" charset="0"/>
                </a:rPr>
                <a:t>বিষয়</a:t>
              </a:r>
              <a:endParaRPr lang="en-US" sz="4000" b="1" dirty="0">
                <a:solidFill>
                  <a:schemeClr val="bg1"/>
                </a:solidFill>
                <a:latin typeface="Kalpurush" panose="02000600000000000000" pitchFamily="2" charset="0"/>
                <a:cs typeface="Kalpurush" panose="02000600000000000000" pitchFamily="2" charset="0"/>
              </a:endParaRPr>
            </a:p>
            <a:p>
              <a:pPr algn="ctr" fontAlgn="base"/>
              <a:r>
                <a:rPr lang="as-IN" sz="4000" b="1" dirty="0">
                  <a:solidFill>
                    <a:schemeClr val="bg1"/>
                  </a:solidFill>
                  <a:latin typeface="Kalpurush" panose="02000600000000000000" pitchFamily="2" charset="0"/>
                  <a:cs typeface="Kalpurush" panose="02000600000000000000" pitchFamily="2" charset="0"/>
                </a:rPr>
                <a:t>সমূহ</a:t>
              </a:r>
            </a:p>
          </p:txBody>
        </p:sp>
      </p:grpSp>
    </p:spTree>
    <p:extLst>
      <p:ext uri="{BB962C8B-B14F-4D97-AF65-F5344CB8AC3E}">
        <p14:creationId xmlns:p14="http://schemas.microsoft.com/office/powerpoint/2010/main" val="289786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1500" fill="hold"/>
                                        <p:tgtEl>
                                          <p:spTgt spid="14"/>
                                        </p:tgtEl>
                                        <p:attrNameLst>
                                          <p:attrName>ppt_x</p:attrName>
                                        </p:attrNameLst>
                                      </p:cBhvr>
                                      <p:tavLst>
                                        <p:tav tm="0">
                                          <p:val>
                                            <p:strVal val="0-#ppt_w/2"/>
                                          </p:val>
                                        </p:tav>
                                        <p:tav tm="100000">
                                          <p:val>
                                            <p:strVal val="#ppt_x"/>
                                          </p:val>
                                        </p:tav>
                                      </p:tavLst>
                                    </p:anim>
                                    <p:anim calcmode="lin" valueType="num">
                                      <p:cBhvr additive="base">
                                        <p:cTn id="8" dur="1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decel="100000"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2000" fill="hold"/>
                                        <p:tgtEl>
                                          <p:spTgt spid="15"/>
                                        </p:tgtEl>
                                        <p:attrNameLst>
                                          <p:attrName>ppt_x</p:attrName>
                                        </p:attrNameLst>
                                      </p:cBhvr>
                                      <p:tavLst>
                                        <p:tav tm="0">
                                          <p:val>
                                            <p:strVal val="0-#ppt_w/2"/>
                                          </p:val>
                                        </p:tav>
                                        <p:tav tm="100000">
                                          <p:val>
                                            <p:strVal val="#ppt_x"/>
                                          </p:val>
                                        </p:tav>
                                      </p:tavLst>
                                    </p:anim>
                                    <p:anim calcmode="lin" valueType="num">
                                      <p:cBhvr additive="base">
                                        <p:cTn id="14" dur="20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decel="10000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2000" fill="hold"/>
                                        <p:tgtEl>
                                          <p:spTgt spid="16"/>
                                        </p:tgtEl>
                                        <p:attrNameLst>
                                          <p:attrName>ppt_x</p:attrName>
                                        </p:attrNameLst>
                                      </p:cBhvr>
                                      <p:tavLst>
                                        <p:tav tm="0">
                                          <p:val>
                                            <p:strVal val="0-#ppt_w/2"/>
                                          </p:val>
                                        </p:tav>
                                        <p:tav tm="100000">
                                          <p:val>
                                            <p:strVal val="#ppt_x"/>
                                          </p:val>
                                        </p:tav>
                                      </p:tavLst>
                                    </p:anim>
                                    <p:anim calcmode="lin" valueType="num">
                                      <p:cBhvr additive="base">
                                        <p:cTn id="20" dur="20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decel="100000"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2000" fill="hold"/>
                                        <p:tgtEl>
                                          <p:spTgt spid="17"/>
                                        </p:tgtEl>
                                        <p:attrNameLst>
                                          <p:attrName>ppt_x</p:attrName>
                                        </p:attrNameLst>
                                      </p:cBhvr>
                                      <p:tavLst>
                                        <p:tav tm="0">
                                          <p:val>
                                            <p:strVal val="0-#ppt_w/2"/>
                                          </p:val>
                                        </p:tav>
                                        <p:tav tm="100000">
                                          <p:val>
                                            <p:strVal val="#ppt_x"/>
                                          </p:val>
                                        </p:tav>
                                      </p:tavLst>
                                    </p:anim>
                                    <p:anim calcmode="lin" valueType="num">
                                      <p:cBhvr additive="base">
                                        <p:cTn id="26" dur="20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40536-6B40-1A0F-BE88-053425255FA1}"/>
            </a:ext>
          </a:extLst>
        </p:cNvPr>
        <p:cNvGrpSpPr/>
        <p:nvPr/>
      </p:nvGrpSpPr>
      <p:grpSpPr>
        <a:xfrm>
          <a:off x="0" y="0"/>
          <a:ext cx="0" cy="0"/>
          <a:chOff x="0" y="0"/>
          <a:chExt cx="0" cy="0"/>
        </a:xfrm>
      </p:grpSpPr>
      <p:sp>
        <p:nvSpPr>
          <p:cNvPr id="20" name="TextBox 19">
            <a:extLst>
              <a:ext uri="{FF2B5EF4-FFF2-40B4-BE49-F238E27FC236}">
                <a16:creationId xmlns:a16="http://schemas.microsoft.com/office/drawing/2014/main" id="{FB3BD375-7BF1-D964-33C3-A88314687770}"/>
              </a:ext>
            </a:extLst>
          </p:cNvPr>
          <p:cNvSpPr txBox="1"/>
          <p:nvPr/>
        </p:nvSpPr>
        <p:spPr>
          <a:xfrm>
            <a:off x="32084" y="6375211"/>
            <a:ext cx="12125132" cy="461665"/>
          </a:xfrm>
          <a:prstGeom prst="rect">
            <a:avLst/>
          </a:prstGeom>
          <a:solidFill>
            <a:srgbClr val="8368A7"/>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nchor="ctr">
            <a:spAutoFit/>
          </a:bodyPr>
          <a:lstStyle/>
          <a:p>
            <a:pPr algn="ctr"/>
            <a:r>
              <a:rPr lang="en-US" sz="2400" b="1" dirty="0" err="1">
                <a:solidFill>
                  <a:schemeClr val="bg1"/>
                </a:solidFill>
                <a:latin typeface="Kalpurush" panose="02000600000000000000" pitchFamily="2" charset="0"/>
                <a:cs typeface="Kalpurush" panose="02000600000000000000" pitchFamily="2" charset="0"/>
              </a:rPr>
              <a:t>রাজিব</a:t>
            </a:r>
            <a:r>
              <a:rPr lang="en-US" sz="2400" b="1" dirty="0">
                <a:solidFill>
                  <a:schemeClr val="bg1"/>
                </a:solidFill>
                <a:latin typeface="Kalpurush" panose="02000600000000000000" pitchFamily="2" charset="0"/>
                <a:cs typeface="Kalpurush" panose="02000600000000000000" pitchFamily="2" charset="0"/>
              </a:rPr>
              <a:t> </a:t>
            </a:r>
            <a:r>
              <a:rPr lang="en-US" sz="2400" b="1" dirty="0" err="1">
                <a:solidFill>
                  <a:schemeClr val="bg1"/>
                </a:solidFill>
                <a:latin typeface="Kalpurush" panose="02000600000000000000" pitchFamily="2" charset="0"/>
                <a:cs typeface="Kalpurush" panose="02000600000000000000" pitchFamily="2" charset="0"/>
              </a:rPr>
              <a:t>বাকচি</a:t>
            </a:r>
            <a:r>
              <a:rPr lang="en-US" sz="2400"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প্রভাষক</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তথ্য</a:t>
            </a:r>
            <a:r>
              <a:rPr lang="en-US" b="1" dirty="0">
                <a:solidFill>
                  <a:schemeClr val="bg1"/>
                </a:solidFill>
                <a:latin typeface="Kalpurush" panose="02000600000000000000" pitchFamily="2" charset="0"/>
                <a:cs typeface="Kalpurush" panose="02000600000000000000" pitchFamily="2" charset="0"/>
              </a:rPr>
              <a:t> ও </a:t>
            </a:r>
            <a:r>
              <a:rPr lang="en-US" b="1" dirty="0" err="1">
                <a:solidFill>
                  <a:schemeClr val="bg1"/>
                </a:solidFill>
                <a:latin typeface="Kalpurush" panose="02000600000000000000" pitchFamily="2" charset="0"/>
                <a:cs typeface="Kalpurush" panose="02000600000000000000" pitchFamily="2" charset="0"/>
              </a:rPr>
              <a:t>যোগাযোগ</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প্রযুক্তি</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কুশলা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নেছারিয়া</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সিনিয়র</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ফাজিল</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মাদ্রাসা</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কোটালিপাড়া</a:t>
            </a:r>
            <a:r>
              <a:rPr lang="en-US" b="1" dirty="0">
                <a:solidFill>
                  <a:schemeClr val="bg1"/>
                </a:solidFill>
                <a:latin typeface="Kalpurush" panose="02000600000000000000" pitchFamily="2" charset="0"/>
                <a:cs typeface="Kalpurush" panose="02000600000000000000" pitchFamily="2" charset="0"/>
              </a:rPr>
              <a:t>, </a:t>
            </a:r>
            <a:r>
              <a:rPr lang="en-US" b="1" dirty="0" err="1">
                <a:solidFill>
                  <a:schemeClr val="bg1"/>
                </a:solidFill>
                <a:latin typeface="Kalpurush" panose="02000600000000000000" pitchFamily="2" charset="0"/>
                <a:cs typeface="Kalpurush" panose="02000600000000000000" pitchFamily="2" charset="0"/>
              </a:rPr>
              <a:t>গোপালগঞ্জ</a:t>
            </a:r>
            <a:endParaRPr lang="en-US" b="1" dirty="0">
              <a:solidFill>
                <a:schemeClr val="bg1"/>
              </a:solidFill>
              <a:latin typeface="Kalpurush" panose="02000600000000000000" pitchFamily="2" charset="0"/>
              <a:cs typeface="Kalpurush" panose="02000600000000000000" pitchFamily="2" charset="0"/>
            </a:endParaRPr>
          </a:p>
        </p:txBody>
      </p:sp>
      <p:grpSp>
        <p:nvGrpSpPr>
          <p:cNvPr id="15" name="Group 14">
            <a:extLst>
              <a:ext uri="{FF2B5EF4-FFF2-40B4-BE49-F238E27FC236}">
                <a16:creationId xmlns:a16="http://schemas.microsoft.com/office/drawing/2014/main" id="{FBE21999-2A3A-1432-4076-88A9CC52A643}"/>
              </a:ext>
            </a:extLst>
          </p:cNvPr>
          <p:cNvGrpSpPr/>
          <p:nvPr/>
        </p:nvGrpSpPr>
        <p:grpSpPr>
          <a:xfrm>
            <a:off x="2127283" y="42426"/>
            <a:ext cx="9553567" cy="1479123"/>
            <a:chOff x="2450901" y="460371"/>
            <a:chExt cx="9553567" cy="1479123"/>
          </a:xfrm>
        </p:grpSpPr>
        <p:grpSp>
          <p:nvGrpSpPr>
            <p:cNvPr id="4" name="Group 3">
              <a:extLst>
                <a:ext uri="{FF2B5EF4-FFF2-40B4-BE49-F238E27FC236}">
                  <a16:creationId xmlns:a16="http://schemas.microsoft.com/office/drawing/2014/main" id="{8FEA7077-1A96-EE1E-8F41-5572231A5970}"/>
                </a:ext>
              </a:extLst>
            </p:cNvPr>
            <p:cNvGrpSpPr/>
            <p:nvPr/>
          </p:nvGrpSpPr>
          <p:grpSpPr>
            <a:xfrm>
              <a:off x="2450901" y="460371"/>
              <a:ext cx="9553567" cy="1479123"/>
              <a:chOff x="2450900" y="1365424"/>
              <a:chExt cx="9553567" cy="1479123"/>
            </a:xfrm>
          </p:grpSpPr>
          <p:sp>
            <p:nvSpPr>
              <p:cNvPr id="50" name="Rounded Rectangle 15">
                <a:extLst>
                  <a:ext uri="{FF2B5EF4-FFF2-40B4-BE49-F238E27FC236}">
                    <a16:creationId xmlns:a16="http://schemas.microsoft.com/office/drawing/2014/main" id="{728FA957-3C30-B330-0576-C10CAB12ABE3}"/>
                  </a:ext>
                </a:extLst>
              </p:cNvPr>
              <p:cNvSpPr/>
              <p:nvPr/>
            </p:nvSpPr>
            <p:spPr>
              <a:xfrm>
                <a:off x="2960397" y="1524278"/>
                <a:ext cx="9044070" cy="1161415"/>
              </a:xfrm>
              <a:prstGeom prst="roundRect">
                <a:avLst>
                  <a:gd name="adj" fmla="val 16264"/>
                </a:avLst>
              </a:prstGeom>
              <a:solidFill>
                <a:srgbClr val="4E83BB"/>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US" sz="2000" dirty="0">
                    <a:solidFill>
                      <a:schemeClr val="bg1"/>
                    </a:solidFill>
                    <a:latin typeface="Kalpurush" panose="02000600000000000000" pitchFamily="2" charset="0"/>
                    <a:cs typeface="Kalpurush" panose="02000600000000000000" pitchFamily="2" charset="0"/>
                  </a:rPr>
                  <a:t>            </a:t>
                </a:r>
              </a:p>
            </p:txBody>
          </p:sp>
          <p:sp>
            <p:nvSpPr>
              <p:cNvPr id="51" name="Oval 50">
                <a:extLst>
                  <a:ext uri="{FF2B5EF4-FFF2-40B4-BE49-F238E27FC236}">
                    <a16:creationId xmlns:a16="http://schemas.microsoft.com/office/drawing/2014/main" id="{130B185C-974A-0691-3B80-6D2C043544D2}"/>
                  </a:ext>
                </a:extLst>
              </p:cNvPr>
              <p:cNvSpPr/>
              <p:nvPr/>
            </p:nvSpPr>
            <p:spPr>
              <a:xfrm flipH="1">
                <a:off x="2450900" y="1365424"/>
                <a:ext cx="1555481" cy="1479123"/>
              </a:xfrm>
              <a:prstGeom prst="ellipse">
                <a:avLst/>
              </a:prstGeom>
              <a:solidFill>
                <a:srgbClr val="4E83BB"/>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00" dirty="0">
                    <a:solidFill>
                      <a:schemeClr val="bg1"/>
                    </a:solidFill>
                    <a:latin typeface="Kalpurush" panose="02000600000000000000" pitchFamily="2" charset="0"/>
                    <a:cs typeface="Kalpurush" panose="02000600000000000000" pitchFamily="2" charset="0"/>
                  </a:rPr>
                  <a:t>১</a:t>
                </a:r>
              </a:p>
            </p:txBody>
          </p:sp>
        </p:grpSp>
        <p:sp>
          <p:nvSpPr>
            <p:cNvPr id="11" name="TextBox 10">
              <a:extLst>
                <a:ext uri="{FF2B5EF4-FFF2-40B4-BE49-F238E27FC236}">
                  <a16:creationId xmlns:a16="http://schemas.microsoft.com/office/drawing/2014/main" id="{5BCC0C50-DB19-6831-AFBB-82D33960BF30}"/>
                </a:ext>
              </a:extLst>
            </p:cNvPr>
            <p:cNvSpPr txBox="1"/>
            <p:nvPr/>
          </p:nvSpPr>
          <p:spPr>
            <a:xfrm>
              <a:off x="4108556" y="921152"/>
              <a:ext cx="7749336" cy="646331"/>
            </a:xfrm>
            <a:prstGeom prst="rect">
              <a:avLst/>
            </a:prstGeom>
            <a:noFill/>
          </p:spPr>
          <p:txBody>
            <a:bodyPr wrap="square" rtlCol="0">
              <a:spAutoFit/>
            </a:bodyPr>
            <a:lstStyle/>
            <a:p>
              <a:pPr algn="just"/>
              <a:r>
                <a:rPr lang="as-IN" dirty="0">
                  <a:solidFill>
                    <a:schemeClr val="bg1"/>
                  </a:solidFill>
                  <a:latin typeface="Kalpurush" panose="02000600000000000000" pitchFamily="2" charset="0"/>
                  <a:cs typeface="Kalpurush" panose="02000600000000000000" pitchFamily="2" charset="0"/>
                </a:rPr>
                <a:t>ইনডেক্সিং এর বড় সুবিধা হলো ইনডেক্স তৈরি করার ফলে ফাইলে সহজে ডেটা খুঁজে বের করা যায়।</a:t>
              </a:r>
              <a:endParaRPr lang="en-US" dirty="0">
                <a:solidFill>
                  <a:schemeClr val="bg1"/>
                </a:solidFill>
                <a:latin typeface="Kalpurush" panose="02000600000000000000" pitchFamily="2" charset="0"/>
                <a:cs typeface="Kalpurush" panose="02000600000000000000" pitchFamily="2" charset="0"/>
              </a:endParaRPr>
            </a:p>
          </p:txBody>
        </p:sp>
      </p:grpSp>
      <p:grpSp>
        <p:nvGrpSpPr>
          <p:cNvPr id="16" name="Group 15">
            <a:extLst>
              <a:ext uri="{FF2B5EF4-FFF2-40B4-BE49-F238E27FC236}">
                <a16:creationId xmlns:a16="http://schemas.microsoft.com/office/drawing/2014/main" id="{A750344D-3C3B-EB29-77C9-A34CCC997633}"/>
              </a:ext>
            </a:extLst>
          </p:cNvPr>
          <p:cNvGrpSpPr/>
          <p:nvPr/>
        </p:nvGrpSpPr>
        <p:grpSpPr>
          <a:xfrm>
            <a:off x="2834286" y="1578923"/>
            <a:ext cx="8816868" cy="1479123"/>
            <a:chOff x="2842354" y="2482328"/>
            <a:chExt cx="8816868" cy="1479123"/>
          </a:xfrm>
        </p:grpSpPr>
        <p:grpSp>
          <p:nvGrpSpPr>
            <p:cNvPr id="5" name="Group 4">
              <a:extLst>
                <a:ext uri="{FF2B5EF4-FFF2-40B4-BE49-F238E27FC236}">
                  <a16:creationId xmlns:a16="http://schemas.microsoft.com/office/drawing/2014/main" id="{C84DD5C8-3146-0F1C-665F-2FD9943465BF}"/>
                </a:ext>
              </a:extLst>
            </p:cNvPr>
            <p:cNvGrpSpPr/>
            <p:nvPr/>
          </p:nvGrpSpPr>
          <p:grpSpPr>
            <a:xfrm>
              <a:off x="2842354" y="2482328"/>
              <a:ext cx="8816868" cy="1479123"/>
              <a:chOff x="2450900" y="1365424"/>
              <a:chExt cx="8816868" cy="1479123"/>
            </a:xfrm>
            <a:solidFill>
              <a:srgbClr val="8FAF52"/>
            </a:solidFill>
          </p:grpSpPr>
          <p:sp>
            <p:nvSpPr>
              <p:cNvPr id="6" name="Rounded Rectangle 15">
                <a:extLst>
                  <a:ext uri="{FF2B5EF4-FFF2-40B4-BE49-F238E27FC236}">
                    <a16:creationId xmlns:a16="http://schemas.microsoft.com/office/drawing/2014/main" id="{B71CAA11-D302-290A-25E7-0657634EC3A4}"/>
                  </a:ext>
                </a:extLst>
              </p:cNvPr>
              <p:cNvSpPr/>
              <p:nvPr/>
            </p:nvSpPr>
            <p:spPr>
              <a:xfrm>
                <a:off x="2960397" y="1524278"/>
                <a:ext cx="8307371" cy="1161415"/>
              </a:xfrm>
              <a:prstGeom prst="roundRect">
                <a:avLst>
                  <a:gd name="adj" fmla="val 16264"/>
                </a:avLst>
              </a:prstGeom>
              <a:gr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US" sz="2000" dirty="0">
                    <a:solidFill>
                      <a:schemeClr val="bg1"/>
                    </a:solidFill>
                    <a:latin typeface="Kalpurush" panose="02000600000000000000" pitchFamily="2" charset="0"/>
                    <a:cs typeface="Kalpurush" panose="02000600000000000000" pitchFamily="2" charset="0"/>
                  </a:rPr>
                  <a:t>              </a:t>
                </a:r>
              </a:p>
            </p:txBody>
          </p:sp>
          <p:sp>
            <p:nvSpPr>
              <p:cNvPr id="7" name="Oval 6">
                <a:extLst>
                  <a:ext uri="{FF2B5EF4-FFF2-40B4-BE49-F238E27FC236}">
                    <a16:creationId xmlns:a16="http://schemas.microsoft.com/office/drawing/2014/main" id="{EC95B789-3180-C44B-5B10-F1D4DC70665D}"/>
                  </a:ext>
                </a:extLst>
              </p:cNvPr>
              <p:cNvSpPr/>
              <p:nvPr/>
            </p:nvSpPr>
            <p:spPr>
              <a:xfrm flipH="1">
                <a:off x="2450900" y="1365424"/>
                <a:ext cx="1555481" cy="1479123"/>
              </a:xfrm>
              <a:prstGeom prst="ellipse">
                <a:avLst/>
              </a:prstGeom>
              <a:gr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00" dirty="0">
                    <a:solidFill>
                      <a:schemeClr val="bg1"/>
                    </a:solidFill>
                    <a:latin typeface="Kalpurush" panose="02000600000000000000" pitchFamily="2" charset="0"/>
                    <a:cs typeface="Kalpurush" panose="02000600000000000000" pitchFamily="2" charset="0"/>
                  </a:rPr>
                  <a:t>২</a:t>
                </a:r>
              </a:p>
            </p:txBody>
          </p:sp>
        </p:grpSp>
        <p:sp>
          <p:nvSpPr>
            <p:cNvPr id="12" name="TextBox 11">
              <a:extLst>
                <a:ext uri="{FF2B5EF4-FFF2-40B4-BE49-F238E27FC236}">
                  <a16:creationId xmlns:a16="http://schemas.microsoft.com/office/drawing/2014/main" id="{763C593B-AD0D-3337-E6FE-5FAE6E996D3C}"/>
                </a:ext>
              </a:extLst>
            </p:cNvPr>
            <p:cNvSpPr txBox="1"/>
            <p:nvPr/>
          </p:nvSpPr>
          <p:spPr>
            <a:xfrm>
              <a:off x="4518610" y="2890565"/>
              <a:ext cx="7140612" cy="646331"/>
            </a:xfrm>
            <a:prstGeom prst="rect">
              <a:avLst/>
            </a:prstGeom>
            <a:noFill/>
          </p:spPr>
          <p:txBody>
            <a:bodyPr wrap="square" rtlCol="0">
              <a:spAutoFit/>
            </a:bodyPr>
            <a:lstStyle/>
            <a:p>
              <a:pPr algn="just"/>
              <a:r>
                <a:rPr lang="as-IN" dirty="0">
                  <a:solidFill>
                    <a:schemeClr val="bg1"/>
                  </a:solidFill>
                  <a:latin typeface="Kalpurush" panose="02000600000000000000" pitchFamily="2" charset="0"/>
                  <a:cs typeface="Kalpurush" panose="02000600000000000000" pitchFamily="2" charset="0"/>
                </a:rPr>
                <a:t>ইনডেক্স তৈরি করার ফলে ডেটাবেজ টেবিলে নতুন কোনো রেকর্ড ইনপুট করা হলেও ইনডেক্স ফাইলগুলো স্বয়ংক্রিয়ভাবে আপডেট হয়ে যায়।</a:t>
              </a:r>
              <a:endParaRPr lang="en-US" dirty="0">
                <a:solidFill>
                  <a:schemeClr val="bg1"/>
                </a:solidFill>
                <a:latin typeface="Kalpurush" panose="02000600000000000000" pitchFamily="2" charset="0"/>
                <a:cs typeface="Kalpurush" panose="02000600000000000000" pitchFamily="2" charset="0"/>
              </a:endParaRPr>
            </a:p>
          </p:txBody>
        </p:sp>
      </p:grpSp>
      <p:grpSp>
        <p:nvGrpSpPr>
          <p:cNvPr id="17" name="Group 16">
            <a:extLst>
              <a:ext uri="{FF2B5EF4-FFF2-40B4-BE49-F238E27FC236}">
                <a16:creationId xmlns:a16="http://schemas.microsoft.com/office/drawing/2014/main" id="{69984070-9882-F37A-83D5-3FBCAAD536F6}"/>
              </a:ext>
            </a:extLst>
          </p:cNvPr>
          <p:cNvGrpSpPr/>
          <p:nvPr/>
        </p:nvGrpSpPr>
        <p:grpSpPr>
          <a:xfrm>
            <a:off x="2863981" y="3237773"/>
            <a:ext cx="8816869" cy="1479123"/>
            <a:chOff x="2450900" y="4504285"/>
            <a:chExt cx="8816869" cy="1479123"/>
          </a:xfrm>
        </p:grpSpPr>
        <p:grpSp>
          <p:nvGrpSpPr>
            <p:cNvPr id="8" name="Group 7">
              <a:extLst>
                <a:ext uri="{FF2B5EF4-FFF2-40B4-BE49-F238E27FC236}">
                  <a16:creationId xmlns:a16="http://schemas.microsoft.com/office/drawing/2014/main" id="{6F4FF85F-6A3E-2A5A-A70A-8FD646D95051}"/>
                </a:ext>
              </a:extLst>
            </p:cNvPr>
            <p:cNvGrpSpPr/>
            <p:nvPr/>
          </p:nvGrpSpPr>
          <p:grpSpPr>
            <a:xfrm>
              <a:off x="2450900" y="4504285"/>
              <a:ext cx="8816869" cy="1479123"/>
              <a:chOff x="2450899" y="1365424"/>
              <a:chExt cx="8816869" cy="1479123"/>
            </a:xfrm>
            <a:solidFill>
              <a:srgbClr val="E9935A"/>
            </a:solidFill>
          </p:grpSpPr>
          <p:sp>
            <p:nvSpPr>
              <p:cNvPr id="9" name="Rounded Rectangle 15">
                <a:extLst>
                  <a:ext uri="{FF2B5EF4-FFF2-40B4-BE49-F238E27FC236}">
                    <a16:creationId xmlns:a16="http://schemas.microsoft.com/office/drawing/2014/main" id="{EEF6CD3F-4DEE-EFBC-4D61-81FC1C6A8F1F}"/>
                  </a:ext>
                </a:extLst>
              </p:cNvPr>
              <p:cNvSpPr/>
              <p:nvPr/>
            </p:nvSpPr>
            <p:spPr>
              <a:xfrm>
                <a:off x="2960397" y="1524278"/>
                <a:ext cx="8307371" cy="1161415"/>
              </a:xfrm>
              <a:prstGeom prst="roundRect">
                <a:avLst>
                  <a:gd name="adj" fmla="val 16264"/>
                </a:avLst>
              </a:prstGeom>
              <a:solidFill>
                <a:srgbClr val="F76A6A"/>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endParaRPr lang="en-US" sz="2000" dirty="0">
                  <a:solidFill>
                    <a:schemeClr val="bg1"/>
                  </a:solidFill>
                  <a:latin typeface="Kalpurush" panose="02000600000000000000" pitchFamily="2" charset="0"/>
                  <a:cs typeface="Kalpurush" panose="02000600000000000000" pitchFamily="2" charset="0"/>
                </a:endParaRPr>
              </a:p>
            </p:txBody>
          </p:sp>
          <p:sp>
            <p:nvSpPr>
              <p:cNvPr id="10" name="Oval 9">
                <a:extLst>
                  <a:ext uri="{FF2B5EF4-FFF2-40B4-BE49-F238E27FC236}">
                    <a16:creationId xmlns:a16="http://schemas.microsoft.com/office/drawing/2014/main" id="{3B0633C8-95E5-3F6F-DC09-C2CBB732B1F4}"/>
                  </a:ext>
                </a:extLst>
              </p:cNvPr>
              <p:cNvSpPr/>
              <p:nvPr/>
            </p:nvSpPr>
            <p:spPr>
              <a:xfrm flipH="1">
                <a:off x="2450899" y="1365424"/>
                <a:ext cx="1473399" cy="1479123"/>
              </a:xfrm>
              <a:prstGeom prst="ellipse">
                <a:avLst/>
              </a:prstGeom>
              <a:solidFill>
                <a:srgbClr val="F76A6A"/>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00" dirty="0">
                    <a:solidFill>
                      <a:schemeClr val="bg1"/>
                    </a:solidFill>
                    <a:latin typeface="Kalpurush" panose="02000600000000000000" pitchFamily="2" charset="0"/>
                    <a:cs typeface="Kalpurush" panose="02000600000000000000" pitchFamily="2" charset="0"/>
                  </a:rPr>
                  <a:t>৩</a:t>
                </a:r>
              </a:p>
            </p:txBody>
          </p:sp>
        </p:grpSp>
        <p:sp>
          <p:nvSpPr>
            <p:cNvPr id="13" name="TextBox 12">
              <a:extLst>
                <a:ext uri="{FF2B5EF4-FFF2-40B4-BE49-F238E27FC236}">
                  <a16:creationId xmlns:a16="http://schemas.microsoft.com/office/drawing/2014/main" id="{38439475-684C-68CA-328C-5C715F8A1DF8}"/>
                </a:ext>
              </a:extLst>
            </p:cNvPr>
            <p:cNvSpPr txBox="1"/>
            <p:nvPr/>
          </p:nvSpPr>
          <p:spPr>
            <a:xfrm>
              <a:off x="4030065" y="5048101"/>
              <a:ext cx="5368777" cy="369332"/>
            </a:xfrm>
            <a:prstGeom prst="rect">
              <a:avLst/>
            </a:prstGeom>
            <a:noFill/>
          </p:spPr>
          <p:txBody>
            <a:bodyPr wrap="none" rtlCol="0">
              <a:spAutoFit/>
            </a:bodyPr>
            <a:lstStyle/>
            <a:p>
              <a:r>
                <a:rPr lang="as-IN" dirty="0">
                  <a:solidFill>
                    <a:schemeClr val="bg1"/>
                  </a:solidFill>
                  <a:latin typeface="Kalpurush" panose="02000600000000000000" pitchFamily="2" charset="0"/>
                  <a:cs typeface="Kalpurush" panose="02000600000000000000" pitchFamily="2" charset="0"/>
                </a:rPr>
                <a:t>ডেটাসমূহের ইনডেক্স তৈরি করলে পারফরমেন্স ভাল পাওয়া যায়।</a:t>
              </a:r>
              <a:endParaRPr lang="en-US" dirty="0">
                <a:solidFill>
                  <a:schemeClr val="bg1"/>
                </a:solidFill>
                <a:latin typeface="Kalpurush" panose="02000600000000000000" pitchFamily="2" charset="0"/>
                <a:cs typeface="Kalpurush" panose="02000600000000000000" pitchFamily="2" charset="0"/>
              </a:endParaRPr>
            </a:p>
          </p:txBody>
        </p:sp>
      </p:grpSp>
      <p:grpSp>
        <p:nvGrpSpPr>
          <p:cNvPr id="18" name="Group 17">
            <a:extLst>
              <a:ext uri="{FF2B5EF4-FFF2-40B4-BE49-F238E27FC236}">
                <a16:creationId xmlns:a16="http://schemas.microsoft.com/office/drawing/2014/main" id="{E651CC86-B0A7-1EA2-7BFB-B6BF0495E1FB}"/>
              </a:ext>
            </a:extLst>
          </p:cNvPr>
          <p:cNvGrpSpPr/>
          <p:nvPr/>
        </p:nvGrpSpPr>
        <p:grpSpPr>
          <a:xfrm>
            <a:off x="2127282" y="4762950"/>
            <a:ext cx="9553568" cy="1479123"/>
            <a:chOff x="2450900" y="4504285"/>
            <a:chExt cx="9553568" cy="1479123"/>
          </a:xfrm>
        </p:grpSpPr>
        <p:grpSp>
          <p:nvGrpSpPr>
            <p:cNvPr id="24" name="Group 23">
              <a:extLst>
                <a:ext uri="{FF2B5EF4-FFF2-40B4-BE49-F238E27FC236}">
                  <a16:creationId xmlns:a16="http://schemas.microsoft.com/office/drawing/2014/main" id="{2A7EF487-1FB3-5DBE-7B90-9C068058D0E5}"/>
                </a:ext>
              </a:extLst>
            </p:cNvPr>
            <p:cNvGrpSpPr/>
            <p:nvPr/>
          </p:nvGrpSpPr>
          <p:grpSpPr>
            <a:xfrm>
              <a:off x="2450900" y="4504285"/>
              <a:ext cx="9553568" cy="1479123"/>
              <a:chOff x="2450899" y="1365424"/>
              <a:chExt cx="9553568" cy="1479123"/>
            </a:xfrm>
            <a:solidFill>
              <a:srgbClr val="E9935A"/>
            </a:solidFill>
          </p:grpSpPr>
          <p:sp>
            <p:nvSpPr>
              <p:cNvPr id="28" name="Rounded Rectangle 15">
                <a:extLst>
                  <a:ext uri="{FF2B5EF4-FFF2-40B4-BE49-F238E27FC236}">
                    <a16:creationId xmlns:a16="http://schemas.microsoft.com/office/drawing/2014/main" id="{C2A0C5E7-5C58-A473-E523-51D4D1276C8B}"/>
                  </a:ext>
                </a:extLst>
              </p:cNvPr>
              <p:cNvSpPr/>
              <p:nvPr/>
            </p:nvSpPr>
            <p:spPr>
              <a:xfrm>
                <a:off x="2960397" y="1524278"/>
                <a:ext cx="9044070" cy="1161415"/>
              </a:xfrm>
              <a:prstGeom prst="roundRect">
                <a:avLst>
                  <a:gd name="adj" fmla="val 16264"/>
                </a:avLst>
              </a:prstGeom>
              <a:gr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endParaRPr lang="en-US" sz="2000" dirty="0">
                  <a:solidFill>
                    <a:schemeClr val="bg1"/>
                  </a:solidFill>
                  <a:latin typeface="Kalpurush" panose="02000600000000000000" pitchFamily="2" charset="0"/>
                  <a:cs typeface="Kalpurush" panose="02000600000000000000" pitchFamily="2" charset="0"/>
                </a:endParaRPr>
              </a:p>
            </p:txBody>
          </p:sp>
          <p:sp>
            <p:nvSpPr>
              <p:cNvPr id="29" name="Oval 28">
                <a:extLst>
                  <a:ext uri="{FF2B5EF4-FFF2-40B4-BE49-F238E27FC236}">
                    <a16:creationId xmlns:a16="http://schemas.microsoft.com/office/drawing/2014/main" id="{57D6B600-C4ED-031F-C5E1-349C9F0F6873}"/>
                  </a:ext>
                </a:extLst>
              </p:cNvPr>
              <p:cNvSpPr/>
              <p:nvPr/>
            </p:nvSpPr>
            <p:spPr>
              <a:xfrm flipH="1">
                <a:off x="2450899" y="1365424"/>
                <a:ext cx="1473399" cy="1479123"/>
              </a:xfrm>
              <a:prstGeom prst="ellipse">
                <a:avLst/>
              </a:prstGeom>
              <a:gr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800" dirty="0">
                    <a:solidFill>
                      <a:schemeClr val="bg1"/>
                    </a:solidFill>
                    <a:latin typeface="Kalpurush" panose="02000600000000000000" pitchFamily="2" charset="0"/>
                    <a:cs typeface="Kalpurush" panose="02000600000000000000" pitchFamily="2" charset="0"/>
                  </a:rPr>
                  <a:t>৪</a:t>
                </a:r>
              </a:p>
            </p:txBody>
          </p:sp>
        </p:grpSp>
        <p:sp>
          <p:nvSpPr>
            <p:cNvPr id="23" name="TextBox 22">
              <a:extLst>
                <a:ext uri="{FF2B5EF4-FFF2-40B4-BE49-F238E27FC236}">
                  <a16:creationId xmlns:a16="http://schemas.microsoft.com/office/drawing/2014/main" id="{823689FF-02B8-4CBD-67A0-63873BD85B36}"/>
                </a:ext>
              </a:extLst>
            </p:cNvPr>
            <p:cNvSpPr txBox="1"/>
            <p:nvPr/>
          </p:nvSpPr>
          <p:spPr>
            <a:xfrm>
              <a:off x="4030064" y="5062513"/>
              <a:ext cx="7944707" cy="369332"/>
            </a:xfrm>
            <a:prstGeom prst="rect">
              <a:avLst/>
            </a:prstGeom>
            <a:noFill/>
          </p:spPr>
          <p:txBody>
            <a:bodyPr wrap="square" rtlCol="0">
              <a:spAutoFit/>
            </a:bodyPr>
            <a:lstStyle/>
            <a:p>
              <a:pPr algn="just"/>
              <a:r>
                <a:rPr lang="as-IN" dirty="0">
                  <a:solidFill>
                    <a:schemeClr val="bg1"/>
                  </a:solidFill>
                  <a:latin typeface="Kalpurush" panose="02000600000000000000" pitchFamily="2" charset="0"/>
                  <a:cs typeface="Kalpurush" panose="02000600000000000000" pitchFamily="2" charset="0"/>
                </a:rPr>
                <a:t>ইনডেক্স ফাইল মূল ডেটাবেজ ফাইলের কোনোরূপ পরিবর্তন না করে বিভিন্নভাবে সাজাতে পারে।</a:t>
              </a:r>
              <a:endParaRPr lang="en-US" dirty="0">
                <a:solidFill>
                  <a:schemeClr val="bg1"/>
                </a:solidFill>
                <a:latin typeface="Kalpurush" panose="02000600000000000000" pitchFamily="2" charset="0"/>
                <a:cs typeface="Kalpurush" panose="02000600000000000000" pitchFamily="2" charset="0"/>
              </a:endParaRPr>
            </a:p>
          </p:txBody>
        </p:sp>
      </p:grpSp>
      <p:grpSp>
        <p:nvGrpSpPr>
          <p:cNvPr id="14" name="Group 13">
            <a:extLst>
              <a:ext uri="{FF2B5EF4-FFF2-40B4-BE49-F238E27FC236}">
                <a16:creationId xmlns:a16="http://schemas.microsoft.com/office/drawing/2014/main" id="{7A7B2D5A-873B-F39C-A2BB-503381FB5FF1}"/>
              </a:ext>
            </a:extLst>
          </p:cNvPr>
          <p:cNvGrpSpPr/>
          <p:nvPr/>
        </p:nvGrpSpPr>
        <p:grpSpPr>
          <a:xfrm>
            <a:off x="-2386734" y="0"/>
            <a:ext cx="4837635" cy="6354087"/>
            <a:chOff x="-2703195" y="0"/>
            <a:chExt cx="5406390" cy="6858000"/>
          </a:xfrm>
          <a:solidFill>
            <a:srgbClr val="6D91D1"/>
          </a:solidFill>
        </p:grpSpPr>
        <p:sp>
          <p:nvSpPr>
            <p:cNvPr id="2" name="Pie 1">
              <a:extLst>
                <a:ext uri="{FF2B5EF4-FFF2-40B4-BE49-F238E27FC236}">
                  <a16:creationId xmlns:a16="http://schemas.microsoft.com/office/drawing/2014/main" id="{9E23FE7D-DAF8-8960-E0EB-D2716E25ECC6}"/>
                </a:ext>
              </a:extLst>
            </p:cNvPr>
            <p:cNvSpPr/>
            <p:nvPr/>
          </p:nvSpPr>
          <p:spPr>
            <a:xfrm>
              <a:off x="-2703195" y="0"/>
              <a:ext cx="5406390" cy="6858000"/>
            </a:xfrm>
            <a:prstGeom prst="pie">
              <a:avLst>
                <a:gd name="adj1" fmla="val 16189570"/>
                <a:gd name="adj2" fmla="val 5402728"/>
              </a:avLst>
            </a:prstGeom>
            <a:solidFill>
              <a:srgbClr val="8368A7"/>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 name="TextBox 2">
              <a:extLst>
                <a:ext uri="{FF2B5EF4-FFF2-40B4-BE49-F238E27FC236}">
                  <a16:creationId xmlns:a16="http://schemas.microsoft.com/office/drawing/2014/main" id="{07FABC96-5B55-9186-077B-50804C2687A7}"/>
                </a:ext>
              </a:extLst>
            </p:cNvPr>
            <p:cNvSpPr txBox="1"/>
            <p:nvPr/>
          </p:nvSpPr>
          <p:spPr>
            <a:xfrm>
              <a:off x="330728" y="2100085"/>
              <a:ext cx="1802574" cy="2757134"/>
            </a:xfrm>
            <a:prstGeom prst="rect">
              <a:avLst/>
            </a:prstGeom>
            <a:noFill/>
          </p:spPr>
          <p:txBody>
            <a:bodyPr wrap="none" rtlCol="0">
              <a:spAutoFit/>
            </a:bodyPr>
            <a:lstStyle/>
            <a:p>
              <a:pPr algn="ctr" fontAlgn="base"/>
              <a:r>
                <a:rPr lang="as-IN" sz="4000" b="1" dirty="0">
                  <a:solidFill>
                    <a:schemeClr val="bg1"/>
                  </a:solidFill>
                  <a:latin typeface="Kalpurush" panose="02000600000000000000" pitchFamily="2" charset="0"/>
                  <a:cs typeface="Kalpurush" panose="02000600000000000000" pitchFamily="2" charset="0"/>
                </a:rPr>
                <a:t>ইনডেক্স</a:t>
              </a:r>
              <a:endParaRPr lang="en-US" sz="4000" b="1" dirty="0">
                <a:solidFill>
                  <a:schemeClr val="bg1"/>
                </a:solidFill>
                <a:latin typeface="Kalpurush" panose="02000600000000000000" pitchFamily="2" charset="0"/>
                <a:cs typeface="Kalpurush" panose="02000600000000000000" pitchFamily="2" charset="0"/>
              </a:endParaRPr>
            </a:p>
            <a:p>
              <a:pPr algn="ctr" fontAlgn="base"/>
              <a:r>
                <a:rPr lang="en-US" sz="4000" b="1" dirty="0" err="1">
                  <a:solidFill>
                    <a:schemeClr val="bg1"/>
                  </a:solidFill>
                  <a:latin typeface="Kalpurush" panose="02000600000000000000" pitchFamily="2" charset="0"/>
                  <a:cs typeface="Kalpurush" panose="02000600000000000000" pitchFamily="2" charset="0"/>
                </a:rPr>
                <a:t>এর</a:t>
              </a:r>
              <a:endParaRPr lang="en-US" sz="4000" b="1" dirty="0">
                <a:solidFill>
                  <a:schemeClr val="bg1"/>
                </a:solidFill>
                <a:latin typeface="Kalpurush" panose="02000600000000000000" pitchFamily="2" charset="0"/>
                <a:cs typeface="Kalpurush" panose="02000600000000000000" pitchFamily="2" charset="0"/>
              </a:endParaRPr>
            </a:p>
            <a:p>
              <a:pPr algn="ctr" fontAlgn="base"/>
              <a:r>
                <a:rPr lang="en-US" sz="4000" b="1" dirty="0" err="1">
                  <a:solidFill>
                    <a:schemeClr val="bg1"/>
                  </a:solidFill>
                  <a:latin typeface="Kalpurush" panose="02000600000000000000" pitchFamily="2" charset="0"/>
                  <a:cs typeface="Kalpurush" panose="02000600000000000000" pitchFamily="2" charset="0"/>
                </a:rPr>
                <a:t>সুবিধা</a:t>
              </a:r>
              <a:endParaRPr lang="en-US" sz="4000" b="1" dirty="0">
                <a:solidFill>
                  <a:schemeClr val="bg1"/>
                </a:solidFill>
                <a:latin typeface="Kalpurush" panose="02000600000000000000" pitchFamily="2" charset="0"/>
                <a:cs typeface="Kalpurush" panose="02000600000000000000" pitchFamily="2" charset="0"/>
              </a:endParaRPr>
            </a:p>
            <a:p>
              <a:pPr algn="ctr" fontAlgn="base"/>
              <a:r>
                <a:rPr lang="en-US" sz="4000" b="1" dirty="0" err="1">
                  <a:solidFill>
                    <a:schemeClr val="bg1"/>
                  </a:solidFill>
                  <a:latin typeface="Kalpurush" panose="02000600000000000000" pitchFamily="2" charset="0"/>
                  <a:cs typeface="Kalpurush" panose="02000600000000000000" pitchFamily="2" charset="0"/>
                </a:rPr>
                <a:t>সমূহ</a:t>
              </a:r>
              <a:endParaRPr lang="en-US" sz="4000" b="1" dirty="0">
                <a:solidFill>
                  <a:schemeClr val="bg1"/>
                </a:solidFill>
                <a:latin typeface="Kalpurush" panose="02000600000000000000" pitchFamily="2" charset="0"/>
                <a:cs typeface="Kalpurush" panose="02000600000000000000" pitchFamily="2" charset="0"/>
              </a:endParaRPr>
            </a:p>
          </p:txBody>
        </p:sp>
      </p:grpSp>
    </p:spTree>
    <p:extLst>
      <p:ext uri="{BB962C8B-B14F-4D97-AF65-F5344CB8AC3E}">
        <p14:creationId xmlns:p14="http://schemas.microsoft.com/office/powerpoint/2010/main" val="49259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1500" fill="hold"/>
                                        <p:tgtEl>
                                          <p:spTgt spid="14"/>
                                        </p:tgtEl>
                                        <p:attrNameLst>
                                          <p:attrName>ppt_x</p:attrName>
                                        </p:attrNameLst>
                                      </p:cBhvr>
                                      <p:tavLst>
                                        <p:tav tm="0">
                                          <p:val>
                                            <p:strVal val="0-#ppt_w/2"/>
                                          </p:val>
                                        </p:tav>
                                        <p:tav tm="100000">
                                          <p:val>
                                            <p:strVal val="#ppt_x"/>
                                          </p:val>
                                        </p:tav>
                                      </p:tavLst>
                                    </p:anim>
                                    <p:anim calcmode="lin" valueType="num">
                                      <p:cBhvr additive="base">
                                        <p:cTn id="8" dur="1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decel="100000"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2000" fill="hold"/>
                                        <p:tgtEl>
                                          <p:spTgt spid="15"/>
                                        </p:tgtEl>
                                        <p:attrNameLst>
                                          <p:attrName>ppt_x</p:attrName>
                                        </p:attrNameLst>
                                      </p:cBhvr>
                                      <p:tavLst>
                                        <p:tav tm="0">
                                          <p:val>
                                            <p:strVal val="0-#ppt_w/2"/>
                                          </p:val>
                                        </p:tav>
                                        <p:tav tm="100000">
                                          <p:val>
                                            <p:strVal val="#ppt_x"/>
                                          </p:val>
                                        </p:tav>
                                      </p:tavLst>
                                    </p:anim>
                                    <p:anim calcmode="lin" valueType="num">
                                      <p:cBhvr additive="base">
                                        <p:cTn id="14" dur="20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decel="10000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2000" fill="hold"/>
                                        <p:tgtEl>
                                          <p:spTgt spid="16"/>
                                        </p:tgtEl>
                                        <p:attrNameLst>
                                          <p:attrName>ppt_x</p:attrName>
                                        </p:attrNameLst>
                                      </p:cBhvr>
                                      <p:tavLst>
                                        <p:tav tm="0">
                                          <p:val>
                                            <p:strVal val="0-#ppt_w/2"/>
                                          </p:val>
                                        </p:tav>
                                        <p:tav tm="100000">
                                          <p:val>
                                            <p:strVal val="#ppt_x"/>
                                          </p:val>
                                        </p:tav>
                                      </p:tavLst>
                                    </p:anim>
                                    <p:anim calcmode="lin" valueType="num">
                                      <p:cBhvr additive="base">
                                        <p:cTn id="20" dur="20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decel="100000"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2000" fill="hold"/>
                                        <p:tgtEl>
                                          <p:spTgt spid="17"/>
                                        </p:tgtEl>
                                        <p:attrNameLst>
                                          <p:attrName>ppt_x</p:attrName>
                                        </p:attrNameLst>
                                      </p:cBhvr>
                                      <p:tavLst>
                                        <p:tav tm="0">
                                          <p:val>
                                            <p:strVal val="0-#ppt_w/2"/>
                                          </p:val>
                                        </p:tav>
                                        <p:tav tm="100000">
                                          <p:val>
                                            <p:strVal val="#ppt_x"/>
                                          </p:val>
                                        </p:tav>
                                      </p:tavLst>
                                    </p:anim>
                                    <p:anim calcmode="lin" valueType="num">
                                      <p:cBhvr additive="base">
                                        <p:cTn id="26" dur="20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decel="10000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2000" fill="hold"/>
                                        <p:tgtEl>
                                          <p:spTgt spid="18"/>
                                        </p:tgtEl>
                                        <p:attrNameLst>
                                          <p:attrName>ppt_x</p:attrName>
                                        </p:attrNameLst>
                                      </p:cBhvr>
                                      <p:tavLst>
                                        <p:tav tm="0">
                                          <p:val>
                                            <p:strVal val="0-#ppt_w/2"/>
                                          </p:val>
                                        </p:tav>
                                        <p:tav tm="100000">
                                          <p:val>
                                            <p:strVal val="#ppt_x"/>
                                          </p:val>
                                        </p:tav>
                                      </p:tavLst>
                                    </p:anim>
                                    <p:anim calcmode="lin" valueType="num">
                                      <p:cBhvr additive="base">
                                        <p:cTn id="32" dur="2000" fill="hold"/>
                                        <p:tgtEl>
                                          <p:spTgt spid="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14047</TotalTime>
  <Words>1226</Words>
  <Application>Microsoft Office PowerPoint</Application>
  <PresentationFormat>Widescreen</PresentationFormat>
  <Paragraphs>208</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Agency FB</vt:lpstr>
      <vt:lpstr>Arial</vt:lpstr>
      <vt:lpstr>Calibri</vt:lpstr>
      <vt:lpstr>Calibri Light</vt:lpstr>
      <vt:lpstr>Kalpurush</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Rajib Bakchi</dc:creator>
  <cp:lastModifiedBy>Rajib Bakchi</cp:lastModifiedBy>
  <cp:revision>1088</cp:revision>
  <dcterms:created xsi:type="dcterms:W3CDTF">2025-05-13T02:54:20Z</dcterms:created>
  <dcterms:modified xsi:type="dcterms:W3CDTF">2025-12-26T14:13:30Z</dcterms:modified>
</cp:coreProperties>
</file>