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2050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2/13/2025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2/13/2025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2/13/2025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jpg"/><Relationship Id="rId4" Type="http://schemas.openxmlformats.org/officeDocument/2006/relationships/image" Target="../media/image8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7" Type="http://schemas.openxmlformats.org/officeDocument/2006/relationships/image" Target="../media/image13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g"/><Relationship Id="rId5" Type="http://schemas.openxmlformats.org/officeDocument/2006/relationships/image" Target="../media/image12.jpg"/><Relationship Id="rId4" Type="http://schemas.openxmlformats.org/officeDocument/2006/relationships/image" Target="../media/image11.jp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2209800"/>
            <a:ext cx="70104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16600" dirty="0" smtClean="0"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16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71600" y="1066800"/>
            <a:ext cx="6553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আসসালামু আলাইকুম ওয়া রাহমাতুল্লাহ</a:t>
            </a:r>
            <a:endParaRPr lang="en-US" sz="40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5715000" y="4343400"/>
            <a:ext cx="2514600" cy="2286000"/>
          </a:xfrm>
          <a:prstGeom prst="ellipse">
            <a:avLst/>
          </a:prstGeom>
          <a:blipFill>
            <a:blip r:embed="rId2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545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1143000"/>
            <a:ext cx="7086600" cy="37702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239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239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0347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19400" y="533400"/>
            <a:ext cx="3352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শিক্ষক পরিচিতি</a:t>
            </a:r>
            <a:endParaRPr lang="en-US" sz="40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33500" y="3352800"/>
            <a:ext cx="6629400" cy="267765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মাওলানা মোহাম্মদ আলা উদ্দিন</a:t>
            </a:r>
          </a:p>
          <a:p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সিনিয়র শিক্ষক (আরবি)</a:t>
            </a:r>
          </a:p>
          <a:p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হাজী মাহমুদ হোসাইন জামেয়া ইসলামিয়া দাখিল মাদ্রাসা</a:t>
            </a:r>
          </a:p>
          <a:p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চুনারুঘাট (উত্তর বাজার), হবিগঞ্জ</a:t>
            </a:r>
          </a:p>
          <a:p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মোবাইল- ০১৭৬৩১৭৫৯৬৯/০১৯৭৩১৭৫৯৬৯</a:t>
            </a:r>
          </a:p>
          <a:p>
            <a:r>
              <a:rPr lang="en-US" sz="2800" dirty="0" smtClean="0">
                <a:latin typeface="NikoshBAN" pitchFamily="2" charset="0"/>
                <a:cs typeface="NikoshBAN" pitchFamily="2" charset="0"/>
              </a:rPr>
              <a:t>Email-ahmedalauddin</a:t>
            </a:r>
            <a:r>
              <a:rPr lang="en-US" sz="2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1995@gmail.com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3771900" y="1371600"/>
            <a:ext cx="1752600" cy="1752600"/>
          </a:xfrm>
          <a:prstGeom prst="ellipse">
            <a:avLst/>
          </a:prstGeom>
          <a:blipFill>
            <a:blip r:embed="rId2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761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971800" y="762000"/>
            <a:ext cx="29803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bn-IN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NikoshBAN" pitchFamily="2" charset="0"/>
                <a:cs typeface="NikoshBAN" pitchFamily="2" charset="0"/>
              </a:rPr>
              <a:t>পাঠ পরিচিতি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90600" y="2057400"/>
            <a:ext cx="3810000" cy="224676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বিষয়- আকাইদ ও ফিকহ</a:t>
            </a:r>
          </a:p>
          <a:p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শ্রেণি- দাখিল নবম</a:t>
            </a:r>
          </a:p>
          <a:p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দ্বিতীয় ভাগ- আল ফিকহ</a:t>
            </a:r>
          </a:p>
          <a:p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অধ্যায়- প্রথম</a:t>
            </a:r>
          </a:p>
          <a:p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পরিচ্ছেদ- তৃতীয় (কিতাবুল হজ্জ)</a:t>
            </a:r>
          </a:p>
        </p:txBody>
      </p:sp>
      <p:sp>
        <p:nvSpPr>
          <p:cNvPr id="6" name="Rectangle 5"/>
          <p:cNvSpPr/>
          <p:nvPr/>
        </p:nvSpPr>
        <p:spPr>
          <a:xfrm>
            <a:off x="6324600" y="1752600"/>
            <a:ext cx="2057400" cy="2618839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4800600" y="4724400"/>
            <a:ext cx="3581400" cy="1905000"/>
          </a:xfrm>
          <a:prstGeom prst="roundRect">
            <a:avLst/>
          </a:prstGeom>
          <a:blipFill>
            <a:blip r:embed="rId3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121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0" y="838200"/>
            <a:ext cx="2133600" cy="58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শিখনফল.....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71600" y="2209800"/>
            <a:ext cx="5791200" cy="267765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IN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# হজ্জ কী বর্ণনা করতে পারব।</a:t>
            </a:r>
          </a:p>
          <a:p>
            <a:r>
              <a:rPr lang="bn-IN" sz="2800" dirty="0" smtClean="0">
                <a:latin typeface="NikoshBAN" pitchFamily="2" charset="0"/>
                <a:cs typeface="NikoshBAN" pitchFamily="2" charset="0"/>
              </a:rPr>
              <a:t># হজ্জের ফরজ কয়টি জানতে পারব।</a:t>
            </a:r>
          </a:p>
          <a:p>
            <a:r>
              <a:rPr lang="bn-IN" sz="28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# হজ্জের ওয়াজিব কয়টি জানতে পারব।</a:t>
            </a:r>
          </a:p>
          <a:p>
            <a:r>
              <a:rPr lang="bn-IN" sz="2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# </a:t>
            </a:r>
            <a:r>
              <a:rPr lang="bn-IN" sz="2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হজ্জের মীকাত কী বর্ণনা করতে পারব।</a:t>
            </a:r>
          </a:p>
          <a:p>
            <a:r>
              <a:rPr lang="bn-IN" sz="2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# হজ্জের প্রকার সম্পর্কে জানতে পারব।</a:t>
            </a:r>
          </a:p>
          <a:p>
            <a:r>
              <a:rPr lang="bn-IN" sz="2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# হজ্জ অবস্থায় কী কী কাজ নিষিদ্ধ জানতে পারব।</a:t>
            </a:r>
            <a:endParaRPr lang="en-US" sz="28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6208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609600"/>
            <a:ext cx="2209800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bn-IN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হজ্জের পরিচয়</a:t>
            </a:r>
            <a:endParaRPr lang="en-US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95400" y="4724400"/>
            <a:ext cx="6858000" cy="83099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bn-IN" sz="2400" dirty="0" smtClean="0">
                <a:latin typeface="NikoshBAN" pitchFamily="2" charset="0"/>
                <a:cs typeface="NikoshBAN" pitchFamily="2" charset="0"/>
              </a:rPr>
              <a:t>আল্লাহর সান্নিধ্য অর্জনের লক্ষে নির্দিষ্ট সময়ে, নির্দিষ্ট স্থানে, নির্দিষ্ট কর্মের মাধ্যমে পবিত্র কাবা ঘর যেয়ারতের ইচ্ছা পোষণ করাকে হজ্জ বলে। 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2590800" y="1600200"/>
            <a:ext cx="4267200" cy="2895600"/>
          </a:xfrm>
          <a:prstGeom prst="roundRect">
            <a:avLst/>
          </a:prstGeom>
          <a:blipFill>
            <a:blip r:embed="rId2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645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609600"/>
            <a:ext cx="2895600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bn-IN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হজ্জের ফরজ সমূহ </a:t>
            </a:r>
            <a:endParaRPr lang="en-US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Oval 2"/>
          <p:cNvSpPr/>
          <p:nvPr/>
        </p:nvSpPr>
        <p:spPr>
          <a:xfrm>
            <a:off x="3540369" y="2819400"/>
            <a:ext cx="1869831" cy="1752600"/>
          </a:xfrm>
          <a:prstGeom prst="ellipse">
            <a:avLst/>
          </a:prstGeom>
          <a:blipFill>
            <a:blip r:embed="rId2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ight Arrow 3"/>
          <p:cNvSpPr/>
          <p:nvPr/>
        </p:nvSpPr>
        <p:spPr>
          <a:xfrm rot="18967385">
            <a:off x="5065624" y="2722684"/>
            <a:ext cx="6858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 rot="11363763">
            <a:off x="2851199" y="3390900"/>
            <a:ext cx="6858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 rot="2488075">
            <a:off x="5098367" y="4437592"/>
            <a:ext cx="6858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1447800" y="2638173"/>
            <a:ext cx="1143000" cy="1143000"/>
          </a:xfrm>
          <a:prstGeom prst="ellipse">
            <a:avLst/>
          </a:prstGeom>
          <a:blipFill>
            <a:blip r:embed="rId3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5441267" y="1447800"/>
            <a:ext cx="1219200" cy="1155204"/>
          </a:xfrm>
          <a:prstGeom prst="ellipse">
            <a:avLst/>
          </a:prstGeom>
          <a:blipFill>
            <a:blip r:embed="rId4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748671" y="4513792"/>
            <a:ext cx="1143000" cy="1274884"/>
          </a:xfrm>
          <a:prstGeom prst="ellipse">
            <a:avLst/>
          </a:prstGeom>
          <a:blipFill>
            <a:blip r:embed="rId5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12066" y="5029200"/>
            <a:ext cx="50292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400" dirty="0" smtClean="0">
                <a:latin typeface="NikoshBAN" pitchFamily="2" charset="0"/>
                <a:cs typeface="NikoshBAN" pitchFamily="2" charset="0"/>
              </a:rPr>
              <a:t>১। ইহরাম বাঁধা, ২। আরাফার ময়দানে অবস্থান করা,</a:t>
            </a:r>
          </a:p>
          <a:p>
            <a:r>
              <a:rPr lang="bn-IN" sz="2400" dirty="0" smtClean="0">
                <a:latin typeface="NikoshBAN" pitchFamily="2" charset="0"/>
                <a:cs typeface="NikoshBAN" pitchFamily="2" charset="0"/>
              </a:rPr>
              <a:t>৩। তাওয়াফে যেয়ারত করা।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7558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9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609600"/>
            <a:ext cx="3048000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bn-IN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হজ্জের ওয়াজিব সমূহ </a:t>
            </a:r>
            <a:endParaRPr lang="en-US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Oval 2"/>
          <p:cNvSpPr/>
          <p:nvPr/>
        </p:nvSpPr>
        <p:spPr>
          <a:xfrm>
            <a:off x="3962400" y="2590800"/>
            <a:ext cx="1066800" cy="990600"/>
          </a:xfrm>
          <a:prstGeom prst="ellipse">
            <a:avLst/>
          </a:prstGeom>
          <a:blipFill>
            <a:blip r:embed="rId2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ight Arrow 3"/>
          <p:cNvSpPr/>
          <p:nvPr/>
        </p:nvSpPr>
        <p:spPr>
          <a:xfrm rot="17920015">
            <a:off x="4525343" y="2361889"/>
            <a:ext cx="4572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 rot="21266139">
            <a:off x="5048631" y="2960077"/>
            <a:ext cx="4572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 rot="3422405">
            <a:off x="4638493" y="3673099"/>
            <a:ext cx="4572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 rot="13133207">
            <a:off x="3611489" y="2632755"/>
            <a:ext cx="4572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7"/>
          <p:cNvSpPr/>
          <p:nvPr/>
        </p:nvSpPr>
        <p:spPr>
          <a:xfrm rot="8512885">
            <a:off x="3653216" y="3502612"/>
            <a:ext cx="457200" cy="1181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2467708" y="1615186"/>
            <a:ext cx="1066800" cy="1066800"/>
          </a:xfrm>
          <a:prstGeom prst="ellipse">
            <a:avLst/>
          </a:prstGeom>
          <a:blipFill>
            <a:blip r:embed="rId3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4524812" y="990600"/>
            <a:ext cx="1066800" cy="1066800"/>
          </a:xfrm>
          <a:prstGeom prst="ellipse">
            <a:avLst/>
          </a:prstGeom>
          <a:blipFill>
            <a:blip r:embed="rId4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5638800" y="2344947"/>
            <a:ext cx="1062416" cy="1062665"/>
          </a:xfrm>
          <a:prstGeom prst="ellipse">
            <a:avLst/>
          </a:prstGeom>
          <a:blipFill>
            <a:blip r:embed="rId5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4675974" y="4019244"/>
            <a:ext cx="1066800" cy="1062665"/>
          </a:xfrm>
          <a:prstGeom prst="ellipse">
            <a:avLst/>
          </a:prstGeom>
          <a:blipFill>
            <a:blip r:embed="rId6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2595304" y="3487912"/>
            <a:ext cx="1028700" cy="1062665"/>
          </a:xfrm>
          <a:prstGeom prst="ellipse">
            <a:avLst/>
          </a:prstGeom>
          <a:blipFill>
            <a:blip r:embed="rId7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685800" y="5334000"/>
            <a:ext cx="8001000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IN" sz="2000" dirty="0" smtClean="0">
                <a:latin typeface="NikoshBAN" pitchFamily="2" charset="0"/>
                <a:cs typeface="NikoshBAN" pitchFamily="2" charset="0"/>
              </a:rPr>
              <a:t>১। মুযদালিফায় অবস্থান করা, 	২। সাফা ও মারওয়া সায়ি করা, 	৩। মিনায় পাথর নিক্ষেপ করা, </a:t>
            </a:r>
          </a:p>
          <a:p>
            <a:r>
              <a:rPr lang="bn-IN" sz="2000" dirty="0" smtClean="0">
                <a:latin typeface="NikoshBAN" pitchFamily="2" charset="0"/>
                <a:cs typeface="NikoshBAN" pitchFamily="2" charset="0"/>
              </a:rPr>
              <a:t>৪। বিদায়ি তাওয়াফ করা, 	৫। মাথার চুল মুণ্ডানু। 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9279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609600"/>
            <a:ext cx="3048000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bn-IN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হজ্জের মীকাত সমূহ </a:t>
            </a:r>
            <a:endParaRPr lang="en-US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24000" y="1371600"/>
            <a:ext cx="2514600" cy="267765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IN" sz="2400" dirty="0" smtClean="0">
                <a:latin typeface="NikoshBAN" pitchFamily="2" charset="0"/>
                <a:cs typeface="NikoshBAN" pitchFamily="2" charset="0"/>
              </a:rPr>
              <a:t>১। যুল হুলায়ফা</a:t>
            </a:r>
          </a:p>
          <a:p>
            <a:r>
              <a:rPr lang="bn-IN" sz="2400" dirty="0" smtClean="0">
                <a:latin typeface="NikoshBAN" pitchFamily="2" charset="0"/>
                <a:cs typeface="NikoshBAN" pitchFamily="2" charset="0"/>
              </a:rPr>
              <a:t>২। যাতু ইরক</a:t>
            </a:r>
          </a:p>
          <a:p>
            <a:r>
              <a:rPr lang="bn-IN" sz="2400" dirty="0" smtClean="0">
                <a:latin typeface="NikoshBAN" pitchFamily="2" charset="0"/>
                <a:cs typeface="NikoshBAN" pitchFamily="2" charset="0"/>
              </a:rPr>
              <a:t>৩। জুহফা</a:t>
            </a:r>
          </a:p>
          <a:p>
            <a:r>
              <a:rPr lang="bn-IN" sz="2400" dirty="0" smtClean="0">
                <a:latin typeface="NikoshBAN" pitchFamily="2" charset="0"/>
                <a:cs typeface="NikoshBAN" pitchFamily="2" charset="0"/>
              </a:rPr>
              <a:t>৪। কারনুল মানাযিল</a:t>
            </a:r>
          </a:p>
          <a:p>
            <a:r>
              <a:rPr lang="bn-IN" sz="2400" dirty="0" smtClean="0">
                <a:latin typeface="NikoshBAN" pitchFamily="2" charset="0"/>
                <a:cs typeface="NikoshBAN" pitchFamily="2" charset="0"/>
              </a:rPr>
              <a:t>৫। ইয়ালামলাম</a:t>
            </a:r>
          </a:p>
          <a:p>
            <a:r>
              <a:rPr lang="bn-IN" sz="2400" dirty="0" smtClean="0">
                <a:latin typeface="NikoshBAN" pitchFamily="2" charset="0"/>
                <a:cs typeface="NikoshBAN" pitchFamily="2" charset="0"/>
              </a:rPr>
              <a:t>৬। হিল</a:t>
            </a:r>
          </a:p>
          <a:p>
            <a:r>
              <a:rPr lang="bn-IN" sz="2400" dirty="0" smtClean="0">
                <a:latin typeface="NikoshBAN" pitchFamily="2" charset="0"/>
                <a:cs typeface="NikoshBAN" pitchFamily="2" charset="0"/>
              </a:rPr>
              <a:t>৭। হেরেম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66138" y="3787646"/>
            <a:ext cx="3048000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bn-IN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হজ্জের প্রকার সমূহ </a:t>
            </a:r>
            <a:endParaRPr lang="en-US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876800" y="4495800"/>
            <a:ext cx="1948962" cy="120032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IN" sz="2400" dirty="0" smtClean="0">
                <a:latin typeface="NikoshBAN" pitchFamily="2" charset="0"/>
                <a:cs typeface="NikoshBAN" pitchFamily="2" charset="0"/>
              </a:rPr>
              <a:t>১। হজ্জে ইফরাদ</a:t>
            </a:r>
          </a:p>
          <a:p>
            <a:r>
              <a:rPr lang="bn-IN" sz="2400" dirty="0" smtClean="0">
                <a:latin typeface="NikoshBAN" pitchFamily="2" charset="0"/>
                <a:cs typeface="NikoshBAN" pitchFamily="2" charset="0"/>
              </a:rPr>
              <a:t>২। হজ্জে তামাত্তু</a:t>
            </a:r>
          </a:p>
          <a:p>
            <a:r>
              <a:rPr lang="bn-IN" sz="2400" dirty="0" smtClean="0">
                <a:latin typeface="NikoshBAN" pitchFamily="2" charset="0"/>
                <a:cs typeface="NikoshBAN" pitchFamily="2" charset="0"/>
              </a:rPr>
              <a:t>৩। হজ্জে কেরান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5334000" y="457200"/>
            <a:ext cx="3124200" cy="3048000"/>
          </a:xfrm>
          <a:prstGeom prst="ellipse">
            <a:avLst/>
          </a:prstGeom>
          <a:blipFill>
            <a:blip r:embed="rId2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425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33600" y="609600"/>
            <a:ext cx="4800600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bn-IN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হজ্জের ইহরাম অবস্থায় নিষিদ্ধ কাজ সমূহ </a:t>
            </a:r>
            <a:endParaRPr lang="en-US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1447800"/>
            <a:ext cx="80772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bn-IN" sz="2400" dirty="0" smtClean="0">
                <a:latin typeface="NikoshBAN" pitchFamily="2" charset="0"/>
                <a:cs typeface="NikoshBAN" pitchFamily="2" charset="0"/>
              </a:rPr>
              <a:t>যৌনসম্ভোগ করা। 		* অশ্লীল কথা বলা।</a:t>
            </a:r>
          </a:p>
          <a:p>
            <a:pPr marL="285750" indent="-285750">
              <a:buFont typeface="Arial" charset="0"/>
              <a:buChar char="•"/>
            </a:pPr>
            <a:r>
              <a:rPr lang="bn-IN" sz="2400" dirty="0" smtClean="0">
                <a:latin typeface="NikoshBAN" pitchFamily="2" charset="0"/>
                <a:cs typeface="NikoshBAN" pitchFamily="2" charset="0"/>
              </a:rPr>
              <a:t>পাপাচারে লিপ্ত হওয়া। 		* ঝগড়া বিবাদে লিপ্ত হওয়া।</a:t>
            </a:r>
          </a:p>
          <a:p>
            <a:pPr marL="285750" indent="-285750">
              <a:buFont typeface="Arial" charset="0"/>
              <a:buChar char="•"/>
            </a:pPr>
            <a:r>
              <a:rPr lang="bn-IN" sz="2400" dirty="0" smtClean="0">
                <a:latin typeface="NikoshBAN" pitchFamily="2" charset="0"/>
                <a:cs typeface="NikoshBAN" pitchFamily="2" charset="0"/>
              </a:rPr>
              <a:t>স্থলচর প্রাণি হত্যা করা। 		* শিকারের সন্ধান দেওয়া।</a:t>
            </a:r>
          </a:p>
          <a:p>
            <a:pPr marL="285750" indent="-285750">
              <a:buFont typeface="Arial" charset="0"/>
              <a:buChar char="•"/>
            </a:pPr>
            <a:r>
              <a:rPr lang="bn-IN" sz="2400" dirty="0" smtClean="0">
                <a:latin typeface="NikoshBAN" pitchFamily="2" charset="0"/>
                <a:cs typeface="NikoshBAN" pitchFamily="2" charset="0"/>
              </a:rPr>
              <a:t>সুগন্ধি ব্যবহার করা। 		* নক কাটা।</a:t>
            </a:r>
          </a:p>
          <a:p>
            <a:pPr marL="285750" indent="-285750">
              <a:buFont typeface="Arial" charset="0"/>
              <a:buChar char="•"/>
            </a:pPr>
            <a:r>
              <a:rPr lang="bn-IN" sz="2400" dirty="0" smtClean="0">
                <a:latin typeface="NikoshBAN" pitchFamily="2" charset="0"/>
                <a:cs typeface="NikoshBAN" pitchFamily="2" charset="0"/>
              </a:rPr>
              <a:t>চুল বা দাড়ি ছাটা। 		* শরীরের কোন স্থান হতে পশম উপরে তুলা।</a:t>
            </a:r>
          </a:p>
          <a:p>
            <a:pPr marL="285750" indent="-285750">
              <a:buFont typeface="Arial" charset="0"/>
              <a:buChar char="•"/>
            </a:pPr>
            <a:r>
              <a:rPr lang="bn-IN" sz="2400" dirty="0" smtClean="0">
                <a:latin typeface="NikoshBAN" pitchFamily="2" charset="0"/>
                <a:cs typeface="NikoshBAN" pitchFamily="2" charset="0"/>
              </a:rPr>
              <a:t>সেলাই করা কাপড় পরিধান করা। 	* সুগন্ধিযুক্ত কাপড় পরিধান করা।</a:t>
            </a:r>
          </a:p>
          <a:p>
            <a:pPr marL="285750" indent="-285750">
              <a:buFont typeface="Arial" charset="0"/>
              <a:buChar char="•"/>
            </a:pPr>
            <a:r>
              <a:rPr lang="bn-IN" sz="2400" dirty="0" smtClean="0">
                <a:latin typeface="NikoshBAN" pitchFamily="2" charset="0"/>
                <a:cs typeface="NikoshBAN" pitchFamily="2" charset="0"/>
              </a:rPr>
              <a:t>চুল আঁচড়ানু।			* গোঁফ কাটা। ইত্যাদি 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1275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265</TotalTime>
  <Words>208</Words>
  <Application>Microsoft Office PowerPoint</Application>
  <PresentationFormat>On-screen Show (4:3)</PresentationFormat>
  <Paragraphs>51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Concourse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Rayhan Uddin</dc:creator>
  <cp:lastModifiedBy>Ababil Computer</cp:lastModifiedBy>
  <cp:revision>78</cp:revision>
  <dcterms:created xsi:type="dcterms:W3CDTF">2006-08-16T00:00:00Z</dcterms:created>
  <dcterms:modified xsi:type="dcterms:W3CDTF">2025-02-13T05:41:39Z</dcterms:modified>
</cp:coreProperties>
</file>