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AF61-9D80-4E98-B30B-A6A43C0CD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4D6A2-E10C-4DF4-A1ED-1436C09FE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E2505-DA8A-43FA-87D7-B0816712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DC361-6A45-4BAE-8E90-531A42A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6276-63EC-45BE-94C9-47D7FD36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369-B99D-4F3E-93B8-5C66B4F2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59F8E-7E0F-4047-961B-594080C36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18B8-8C60-4AE6-B08C-E1A6DF3D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BE16-E979-476E-9370-26243D0C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FD37E-9A02-4A4A-8D7C-CDF91462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0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0095A-9EDA-437F-BBD5-632007EC9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AD6DC-7CD5-4554-9FE4-137CD02CF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25811-6EA8-4E7A-AAFE-2F40724C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BF1E-F1CF-47C1-B493-5F9ED482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42E34-2B14-4778-88B7-9FC4913C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4A87-DEE3-43E4-B311-CAB52AF3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3992-5F60-4A88-A3B9-4D648491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39379-6EEE-4D9E-BCE8-AC3BE0A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FCB9-6260-4A42-ABCC-946C5B56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B8876-A839-4848-A0DF-2ED4D770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9DE5-31CB-4A3E-B419-2340C66C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A339-6DBD-4A9B-B781-F9ACD4631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FE019-F6C2-4F85-9795-40B5A7AA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E251-7F59-4A65-B1CE-8A6ECC71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8146F-499E-48D4-82CC-FFAA632A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9B63-1BA0-44A9-835D-10406C89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65AD3-6CE3-44DC-9910-A487DE1C8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C9F5C-B408-4256-A1DF-1B982D3BE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4C1D4-AB3E-4306-90CA-170AB5DF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77E1F-8D56-4388-AC0C-E5EC3AB7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24198-F2E1-45AC-9A27-90EB514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2850-EAAB-4DCE-8C17-D47798D4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0EF08-CE53-4634-B4FB-2CC3D05D2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25F7-8948-4F1F-BE83-894BB886C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5BE44-694D-457D-BF5D-32D7BE5FB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840DB-C7A5-47AA-BA37-B41EA7765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EE5E6-627B-4FD0-BF97-6B458217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68780-7590-4078-BCC8-12FAD6A7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66FA8-72F8-4473-8761-4A361A7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0D4E-6153-41D8-B4EF-8EF8D2B8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D6AFC-A90E-42A2-9756-93860162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F0150-F8A3-4ED4-8F16-9FEA529D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311DB-DDC9-4E9F-AC7C-86DD8001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5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E9DDA-E701-4204-837D-D1F344B6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B0BF4-3F83-4231-95C4-0F359145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4D477-F667-4444-A3CC-CA195819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2EEE-7761-4D85-8493-D36D5D6A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64E9-C908-4F9B-BC0E-B691EB80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5A920-916E-43DA-A75A-3FA56A46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25E24-175F-4D6B-AB14-771BE572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CE01-A8EB-4150-B826-60926F5B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45944-EF51-4751-BA74-9BE4561E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B92F-EFC1-423F-8B7B-9A9AC00E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A6F44-B18D-4383-939D-1828F4E77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B05C1-741E-4B48-A085-628278C1B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2D9D5-D2ED-4AE2-8D6E-7A514987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22F3E-AF18-4C18-AE9E-126A403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9D5C8-C7C5-4949-9327-0BA85A76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EE74E-47B1-4191-ABE3-A4FCF36B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E6280-E57B-4BA1-8C17-0BD601634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9EDCF-1644-44AE-A374-2775CFB5F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22F7-6177-4994-A88F-1B5B49DD36F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5414-0B40-45D4-9FF1-7319D235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09406-9F4E-407B-8814-9D7FC0AF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D8AA-3491-4CC1-9E33-C4101D2C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20CE-0D47-4843-A304-837C0B497131}"/>
              </a:ext>
            </a:extLst>
          </p:cNvPr>
          <p:cNvSpPr txBox="1"/>
          <p:nvPr/>
        </p:nvSpPr>
        <p:spPr>
          <a:xfrm>
            <a:off x="92364" y="83127"/>
            <a:ext cx="11988800" cy="67748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7BA84F-85F9-4DFC-A06A-3B20451AA362}"/>
              </a:ext>
            </a:extLst>
          </p:cNvPr>
          <p:cNvSpPr/>
          <p:nvPr/>
        </p:nvSpPr>
        <p:spPr>
          <a:xfrm>
            <a:off x="2419922" y="157024"/>
            <a:ext cx="7269018" cy="103446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SA" sz="6000" b="0" i="0" dirty="0">
                <a:solidFill>
                  <a:schemeClr val="bg1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بسم الله الرحمن الرحيم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2FE3CB-3807-4FB9-9DE6-6209BC4AF4F3}"/>
              </a:ext>
            </a:extLst>
          </p:cNvPr>
          <p:cNvSpPr/>
          <p:nvPr/>
        </p:nvSpPr>
        <p:spPr>
          <a:xfrm>
            <a:off x="1117600" y="2623127"/>
            <a:ext cx="9772073" cy="2262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আজকের</a:t>
            </a:r>
            <a:r>
              <a:rPr lang="en-US" sz="7200" dirty="0"/>
              <a:t> </a:t>
            </a:r>
            <a:r>
              <a:rPr lang="en-US" sz="7200" dirty="0" err="1"/>
              <a:t>ক্লাসে</a:t>
            </a:r>
            <a:r>
              <a:rPr lang="en-US" sz="7200" dirty="0"/>
              <a:t> </a:t>
            </a:r>
            <a:r>
              <a:rPr lang="en-US" sz="7200" dirty="0" err="1"/>
              <a:t>স্বাগতম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488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36712-0134-4AEA-9BD8-51ED7D60A9A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A671ED-9B28-43DF-BF1D-788B0C11EA50}"/>
              </a:ext>
            </a:extLst>
          </p:cNvPr>
          <p:cNvSpPr/>
          <p:nvPr/>
        </p:nvSpPr>
        <p:spPr>
          <a:xfrm>
            <a:off x="3334327" y="83127"/>
            <a:ext cx="5190837" cy="988291"/>
          </a:xfrm>
          <a:prstGeom prst="roundRect">
            <a:avLst/>
          </a:prstGeom>
          <a:pattFill prst="pct90">
            <a:fgClr>
              <a:schemeClr val="dk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6EE48-734E-4DD5-B129-D3A5E33B3237}"/>
              </a:ext>
            </a:extLst>
          </p:cNvPr>
          <p:cNvSpPr/>
          <p:nvPr/>
        </p:nvSpPr>
        <p:spPr>
          <a:xfrm>
            <a:off x="323273" y="1514764"/>
            <a:ext cx="11776363" cy="515389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হাদিসের ব্যাখ্যা: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এই হাদিস থেকে গুরুত্বপূর্ণ কয়েকটি শিক্ষা ও বার্তা পাওয়া যায়: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গুরুত্ব ও তাৎপর্য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 ইসলামে একটি গুরুত্বপূর্ণ দুআ এবং অভিবাদন। এটি শান্তি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দয়া এবং কল্যাণ কামনার প্রতীক। মুসলমানদের মধ্যে পারস্পরিক ভালোবাসা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ভ্রাতৃত্ব ও ঐক্য বৃদ্ধিতে সালামের গুরুত্বপূর্ণ ভূমিকা রয়েছে।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বিভিন্ন স্তর এবং পুরস্কার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আলাইকুম"</a:t>
            </a: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বললে ১০ নেকী।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 </a:t>
            </a:r>
            <a:r>
              <a:rPr lang="en-US" sz="20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ওয়া</a:t>
            </a:r>
            <a:r>
              <a:rPr lang="en-US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রহমাতুল্লাহ"</a:t>
            </a:r>
            <a:r>
              <a:rPr lang="bn-IN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বললে ২০ নেকী।</a:t>
            </a:r>
            <a:endParaRPr lang="en-US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"</a:t>
            </a:r>
            <a:r>
              <a:rPr lang="bn-IN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 </a:t>
            </a:r>
            <a:r>
              <a:rPr lang="en-US" sz="20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ওয়া</a:t>
            </a:r>
            <a:r>
              <a:rPr lang="en-US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রহমাতুল্লাহি ওয়া বারাকাতুহ"</a:t>
            </a:r>
            <a:r>
              <a:rPr lang="bn-IN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বললে ৩০ নেকী।</a:t>
            </a:r>
            <a:endParaRPr lang="en-US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শব্দ যত দীর্ঘ ও পূর্ণাঙ্গ হয়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এর প্রতিদানও তত বেশি।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মাধ্যমে সম্পর্ক উন্নয়ন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 দেওয়া ও নেওয়া পরস্পরের প্রতি ভালোবাসা ও সদ্ভাব বৃদ্ধি করে। এটি একটি সুন্নাত এবং ইসলামি সমাজের গুরুত্বপূর্ণ রীতি।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উৎসাহ প্রদান</a:t>
            </a:r>
            <a:r>
              <a:rPr lang="en-US" sz="2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bn-I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নবী সাল্লাল্লাহু আলাইহি ওয়াসাল্লাম এর উত্তম পদ্ধতি ছিল যে তিনি সঠিক আমলকারীদের পুরস্কারের কথা জানিয়ে উৎসাহ দিতেন। এটি মুসলমানদের আরও ভালো কাজ করার অনুপ্রেরণা যোগায়।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6FBE0-A066-4E14-A3DE-EC9C8B3D86F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CB73E65-5B6E-4399-840A-24D5E81A4859}"/>
              </a:ext>
            </a:extLst>
          </p:cNvPr>
          <p:cNvSpPr/>
          <p:nvPr/>
        </p:nvSpPr>
        <p:spPr>
          <a:xfrm>
            <a:off x="4148407" y="0"/>
            <a:ext cx="3813340" cy="1597891"/>
          </a:xfrm>
          <a:prstGeom prst="horizontalScroll">
            <a:avLst/>
          </a:prstGeom>
          <a:pattFill prst="lgConfetti">
            <a:fgClr>
              <a:schemeClr val="dk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3CA386-DC2E-4B58-95F5-3B7EF13A1D1B}"/>
              </a:ext>
            </a:extLst>
          </p:cNvPr>
          <p:cNvSpPr/>
          <p:nvPr/>
        </p:nvSpPr>
        <p:spPr>
          <a:xfrm>
            <a:off x="0" y="1856936"/>
            <a:ext cx="12191999" cy="5001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3B5AE4-01E0-4755-99CA-EADA44923DBB}"/>
              </a:ext>
            </a:extLst>
          </p:cNvPr>
          <p:cNvSpPr/>
          <p:nvPr/>
        </p:nvSpPr>
        <p:spPr>
          <a:xfrm>
            <a:off x="451819" y="2668155"/>
            <a:ext cx="979055" cy="815109"/>
          </a:xfrm>
          <a:prstGeom prst="ellipse">
            <a:avLst/>
          </a:prstGeom>
          <a:pattFill prst="pct90">
            <a:fgClr>
              <a:schemeClr val="dk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০১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CAFBB9-CFFE-4971-993F-472050444908}"/>
              </a:ext>
            </a:extLst>
          </p:cNvPr>
          <p:cNvSpPr/>
          <p:nvPr/>
        </p:nvSpPr>
        <p:spPr>
          <a:xfrm>
            <a:off x="1690444" y="2798619"/>
            <a:ext cx="4867564" cy="5541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মাসনুন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শব্দসমুহ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AAF32D-032A-4FC7-A97C-1A90EDBD314F}"/>
              </a:ext>
            </a:extLst>
          </p:cNvPr>
          <p:cNvSpPr/>
          <p:nvPr/>
        </p:nvSpPr>
        <p:spPr>
          <a:xfrm>
            <a:off x="470290" y="3860801"/>
            <a:ext cx="960579" cy="711203"/>
          </a:xfrm>
          <a:prstGeom prst="ellipse">
            <a:avLst/>
          </a:prstGeom>
          <a:pattFill prst="pct90">
            <a:fgClr>
              <a:schemeClr val="dk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০২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E27E87-87D1-436D-92A5-42F0EC3373AD}"/>
              </a:ext>
            </a:extLst>
          </p:cNvPr>
          <p:cNvSpPr/>
          <p:nvPr/>
        </p:nvSpPr>
        <p:spPr>
          <a:xfrm>
            <a:off x="1728152" y="3925460"/>
            <a:ext cx="4867564" cy="5541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35E5A3-4B93-49C3-9449-B6C818519282}"/>
              </a:ext>
            </a:extLst>
          </p:cNvPr>
          <p:cNvSpPr/>
          <p:nvPr/>
        </p:nvSpPr>
        <p:spPr>
          <a:xfrm>
            <a:off x="489338" y="5070764"/>
            <a:ext cx="960579" cy="711203"/>
          </a:xfrm>
          <a:prstGeom prst="ellipse">
            <a:avLst/>
          </a:prstGeom>
          <a:pattFill prst="pct90">
            <a:fgClr>
              <a:schemeClr val="dk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ADB4CE-328F-4AC4-97C8-AC30B29936A2}"/>
              </a:ext>
            </a:extLst>
          </p:cNvPr>
          <p:cNvSpPr/>
          <p:nvPr/>
        </p:nvSpPr>
        <p:spPr>
          <a:xfrm>
            <a:off x="1748093" y="5107289"/>
            <a:ext cx="4967883" cy="62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আগমনকারির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C5FCDE-2ED5-4126-AD31-B5ACCA4B0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43" y="2823865"/>
            <a:ext cx="4726028" cy="3067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194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8CBF3A-E8AD-40DB-B18E-75B902BF0DFA}"/>
              </a:ext>
            </a:extLst>
          </p:cNvPr>
          <p:cNvSpPr txBox="1"/>
          <p:nvPr/>
        </p:nvSpPr>
        <p:spPr>
          <a:xfrm>
            <a:off x="74741" y="107710"/>
            <a:ext cx="12065391" cy="67595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5166E147-ACEF-41B3-A259-FC128980351B}"/>
              </a:ext>
            </a:extLst>
          </p:cNvPr>
          <p:cNvSpPr/>
          <p:nvPr/>
        </p:nvSpPr>
        <p:spPr>
          <a:xfrm>
            <a:off x="2897945" y="253218"/>
            <a:ext cx="6358597" cy="858130"/>
          </a:xfrm>
          <a:prstGeom prst="ribbon2">
            <a:avLst/>
          </a:prstGeom>
          <a:pattFill prst="pct9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0A7228-CE9C-4C41-87FA-FAF9058F5EF4}"/>
              </a:ext>
            </a:extLst>
          </p:cNvPr>
          <p:cNvSpPr/>
          <p:nvPr/>
        </p:nvSpPr>
        <p:spPr>
          <a:xfrm>
            <a:off x="250232" y="1631852"/>
            <a:ext cx="9013840" cy="512767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 হাদিসের একক কাজগুলো নিম্নরূপ: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 দেওয়া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bn-IN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স্তর অনুযায়ী নেকী অর্জন করা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"</a:t>
            </a:r>
            <a:r>
              <a:rPr lang="bn-IN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আলাইকুম" = ১০ নেকী।</a:t>
            </a:r>
            <a:endParaRPr lang="en-US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"</a:t>
            </a:r>
            <a:r>
              <a:rPr lang="bn-IN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 ওয়া রহমাতুল্লাহ" = ২০ নেকী।</a:t>
            </a:r>
            <a:endParaRPr lang="en-US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"</a:t>
            </a:r>
            <a:r>
              <a:rPr lang="bn-IN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 ওয়া রহমাতুল্লাহি ওয়া বারাকাতুহ" = ৩০ নেকী।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3.</a:t>
            </a:r>
            <a:r>
              <a:rPr lang="bn-IN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উত্তম সালামের অভ্যাস গড়ে তোলা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4.</a:t>
            </a:r>
            <a:r>
              <a:rPr lang="bn-IN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সুন্নত প্রতিষ্ঠা করা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4.</a:t>
            </a:r>
            <a:r>
              <a:rPr lang="bn-IN" sz="2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নেকী ও দোয়ার প্রচার</a:t>
            </a: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11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1B784-9AA3-4D21-9C27-7FB0E1946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90" y="1801826"/>
            <a:ext cx="2421029" cy="4636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214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6881C-9E1F-4CE6-B56E-693CE1315310}"/>
              </a:ext>
            </a:extLst>
          </p:cNvPr>
          <p:cNvSpPr txBox="1"/>
          <p:nvPr/>
        </p:nvSpPr>
        <p:spPr>
          <a:xfrm>
            <a:off x="0" y="98474"/>
            <a:ext cx="12192000" cy="662588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AEACDC83-D262-4EB2-BE3E-9B6893F88A29}"/>
              </a:ext>
            </a:extLst>
          </p:cNvPr>
          <p:cNvSpPr/>
          <p:nvPr/>
        </p:nvSpPr>
        <p:spPr>
          <a:xfrm>
            <a:off x="2405574" y="239151"/>
            <a:ext cx="7343336" cy="1209821"/>
          </a:xfrm>
          <a:prstGeom prst="ribbon">
            <a:avLst/>
          </a:prstGeom>
          <a:pattFill prst="pct9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829C2-CA20-456D-B982-34CF39592E83}"/>
              </a:ext>
            </a:extLst>
          </p:cNvPr>
          <p:cNvSpPr/>
          <p:nvPr/>
        </p:nvSpPr>
        <p:spPr>
          <a:xfrm>
            <a:off x="0" y="1624818"/>
            <a:ext cx="12192000" cy="513470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 বিনিময় করা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একজন</a:t>
            </a:r>
            <a:endParaRPr 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অপরজনকে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হাদিসের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আলোকে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দিবে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B90A9-4AF4-47C2-88E4-A71C503574E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B4B2A781-3C2D-4A35-A570-EEA9F9C82531}"/>
              </a:ext>
            </a:extLst>
          </p:cNvPr>
          <p:cNvSpPr/>
          <p:nvPr/>
        </p:nvSpPr>
        <p:spPr>
          <a:xfrm>
            <a:off x="1491176" y="140677"/>
            <a:ext cx="8651631" cy="1378634"/>
          </a:xfrm>
          <a:prstGeom prst="ribbon">
            <a:avLst/>
          </a:prstGeom>
          <a:pattFill prst="pct90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AA1937-C5FE-40FC-B18A-E7103B186E4B}"/>
              </a:ext>
            </a:extLst>
          </p:cNvPr>
          <p:cNvSpPr/>
          <p:nvPr/>
        </p:nvSpPr>
        <p:spPr>
          <a:xfrm>
            <a:off x="184727" y="2198255"/>
            <a:ext cx="11822546" cy="440574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 হাদিসের উপর ভিত্তি করে শিক্ষার্থীদের জন্য নিম্নলিখিত দলীয় কাজ বা কার্যক্রম আয়োজন করা যেতে পারে: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সালামের চর্চা ও অনুশীলন: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শিক্ষার্থীদের মধ্যে সালামের সঠিক পদ্ধতি অনুশীলন কর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 ধাপে সালাম দেওয়ার প্রক্রিয়া শেখানো: 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bn-IN" sz="1600" i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bn-IN" sz="1600" i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bn-IN" sz="1600" i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আলাইকুম ওয়া রাহমাতুল্লাহি ওয়া বারাকাতুহ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bn-IN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সালামের পুরস্কার গণনা করা: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হাদিসের নির্দেশিত ১০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২০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 ৩০ নেকীর বিষয়টি তুলে ধরে একটি গাণিতিক চর্চা পরিচালনা করা। যেমন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প্রতিদিন ৫ জনকে সালাম দিলে কত নেকী অর্জিত হতে পারে তা হিসাব করতে দেওয়া।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bn-IN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সালামের প্রতিযোগিতা: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শিক্ষার্থীদের মধ্যে একটি প্রতিযোগিতা আয়োজন করা যেতে পারে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 তারা সালামের পূর্ণরূপ ও সঠিক উচ্চারণ চর্চা করবে এবং পুরস্কার প্রদান করা হবে।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1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প্রাত্যহিক সালামের রুটিন তৈরি: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শিক্ষার্থীদের একটি রুটিন তৈরি করতে বলা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 তারা পরিবারের সদস্য</a:t>
            </a:r>
            <a:r>
              <a:rPr lang="en-US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বন্ধু ও শিক্ষকদের সঙ্গে প্রতিদিন সালাম বিনিময় করবে এবং এই অভ্যাস গড়ে তুলবে।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1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ধরনের কার্যক্রম শিক্ষার্থীদের মধ্যে সালামের গুরুত্ব বুঝতে এবং ইসলামের সুন্নত চর্চা করতে উৎসাহিত করবে।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5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A3FA4-3761-41D0-BE86-FDAED8A1D43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E024B9E-EB9A-4DB4-BA16-D58F5DAA2488}"/>
              </a:ext>
            </a:extLst>
          </p:cNvPr>
          <p:cNvSpPr/>
          <p:nvPr/>
        </p:nvSpPr>
        <p:spPr>
          <a:xfrm>
            <a:off x="2392218" y="997521"/>
            <a:ext cx="6714836" cy="1533236"/>
          </a:xfrm>
          <a:prstGeom prst="triangle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বাড়ীর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7A9D8-35BA-4019-A638-7AEEED9DC2D4}"/>
              </a:ext>
            </a:extLst>
          </p:cNvPr>
          <p:cNvSpPr/>
          <p:nvPr/>
        </p:nvSpPr>
        <p:spPr>
          <a:xfrm>
            <a:off x="2927927" y="2567707"/>
            <a:ext cx="5643418" cy="24476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হাদিসটি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4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5836C0A5-2B4B-4473-B43C-8B5CFBDD77C6}"/>
              </a:ext>
            </a:extLst>
          </p:cNvPr>
          <p:cNvSpPr/>
          <p:nvPr/>
        </p:nvSpPr>
        <p:spPr>
          <a:xfrm>
            <a:off x="306225" y="2124364"/>
            <a:ext cx="8497455" cy="2567709"/>
          </a:xfrm>
          <a:prstGeom prst="ribbon">
            <a:avLst/>
          </a:prstGeom>
          <a:pattFill prst="pct90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0F960-1E8E-4FEF-B016-C5AF78713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10" y="386498"/>
            <a:ext cx="3063711" cy="5967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840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CA4068-2250-4D02-947D-C4B3378B8938}"/>
              </a:ext>
            </a:extLst>
          </p:cNvPr>
          <p:cNvSpPr txBox="1"/>
          <p:nvPr/>
        </p:nvSpPr>
        <p:spPr>
          <a:xfrm>
            <a:off x="83127" y="64655"/>
            <a:ext cx="12016509" cy="671483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F3A0CB-DE49-42A8-89BB-B0C4357B7FDE}"/>
              </a:ext>
            </a:extLst>
          </p:cNvPr>
          <p:cNvSpPr/>
          <p:nvPr/>
        </p:nvSpPr>
        <p:spPr>
          <a:xfrm>
            <a:off x="1330036" y="1985818"/>
            <a:ext cx="9753600" cy="28817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</a:rPr>
              <a:t>اَلسَّلَامُ عَلَيْكُمْ وَرَحْمَةُ اللّٰهِ وَبَرَكَاتُه</a:t>
            </a:r>
            <a:endParaRPr lang="en-US" sz="7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2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788C3-63D6-495F-9425-A28A387B7E59}"/>
              </a:ext>
            </a:extLst>
          </p:cNvPr>
          <p:cNvSpPr txBox="1"/>
          <p:nvPr/>
        </p:nvSpPr>
        <p:spPr>
          <a:xfrm>
            <a:off x="73891" y="64655"/>
            <a:ext cx="12016509" cy="671483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5D941532-E8BE-4854-83C2-77303AAA4F19}"/>
              </a:ext>
            </a:extLst>
          </p:cNvPr>
          <p:cNvSpPr/>
          <p:nvPr/>
        </p:nvSpPr>
        <p:spPr>
          <a:xfrm>
            <a:off x="2724727" y="138550"/>
            <a:ext cx="6169891" cy="905163"/>
          </a:xfrm>
          <a:prstGeom prst="hex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</a:rPr>
              <a:t>শিক্ষক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পরিচিতি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6F0CE-8B97-4EA7-8283-7F30AD3DF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9" y="1117608"/>
            <a:ext cx="1371600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6FCB4D-C9BC-41DB-9697-1BF871695D58}"/>
              </a:ext>
            </a:extLst>
          </p:cNvPr>
          <p:cNvSpPr/>
          <p:nvPr/>
        </p:nvSpPr>
        <p:spPr>
          <a:xfrm>
            <a:off x="2983348" y="3038764"/>
            <a:ext cx="5283200" cy="350058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সামিউল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সুপারিনটেনডেন্ট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সিধুচী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হিযবুল্লাহ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01728995064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E-mail:mdreams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730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88104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3FE0E-4FAD-452F-9941-DC74B724961B}"/>
              </a:ext>
            </a:extLst>
          </p:cNvPr>
          <p:cNvSpPr txBox="1"/>
          <p:nvPr/>
        </p:nvSpPr>
        <p:spPr>
          <a:xfrm>
            <a:off x="64655" y="46180"/>
            <a:ext cx="12044218" cy="6742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5C3210-580D-4609-93DB-04867CABC0FE}"/>
              </a:ext>
            </a:extLst>
          </p:cNvPr>
          <p:cNvSpPr/>
          <p:nvPr/>
        </p:nvSpPr>
        <p:spPr>
          <a:xfrm>
            <a:off x="2641602" y="378691"/>
            <a:ext cx="6483927" cy="116378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B8E11A2-E606-489B-B411-2FD6F3930D41}"/>
              </a:ext>
            </a:extLst>
          </p:cNvPr>
          <p:cNvSpPr/>
          <p:nvPr/>
        </p:nvSpPr>
        <p:spPr>
          <a:xfrm>
            <a:off x="2281386" y="1819568"/>
            <a:ext cx="7278255" cy="4318000"/>
          </a:xfrm>
          <a:prstGeom prst="horizontalScroll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৯ম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সালাম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হাদিস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১৭</a:t>
            </a:r>
          </a:p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সময়ঃ৪০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49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30BA8-77DC-4644-BFA2-9309B76B4DD2}"/>
              </a:ext>
            </a:extLst>
          </p:cNvPr>
          <p:cNvSpPr txBox="1"/>
          <p:nvPr/>
        </p:nvSpPr>
        <p:spPr>
          <a:xfrm>
            <a:off x="270163" y="28143"/>
            <a:ext cx="12025746" cy="67333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D17377-E32D-404D-ADB6-6D32D89055C7}"/>
              </a:ext>
            </a:extLst>
          </p:cNvPr>
          <p:cNvSpPr/>
          <p:nvPr/>
        </p:nvSpPr>
        <p:spPr>
          <a:xfrm>
            <a:off x="2586182" y="28144"/>
            <a:ext cx="6611725" cy="7590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8F955-CC5E-4EE6-86A8-8E81D1FA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377156"/>
            <a:ext cx="3611419" cy="1695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E627D-3377-47A5-848B-489B0765A240}"/>
              </a:ext>
            </a:extLst>
          </p:cNvPr>
          <p:cNvSpPr/>
          <p:nvPr/>
        </p:nvSpPr>
        <p:spPr>
          <a:xfrm>
            <a:off x="415636" y="3141811"/>
            <a:ext cx="3611419" cy="506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মহত্ব ও সওয়াবের স্তরভেদ</a:t>
            </a:r>
            <a:endParaRPr lang="en-US" sz="24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945FF9-BDF5-4601-BBD4-3DC14DD40AFB}"/>
              </a:ext>
            </a:extLst>
          </p:cNvPr>
          <p:cNvSpPr/>
          <p:nvPr/>
        </p:nvSpPr>
        <p:spPr>
          <a:xfrm>
            <a:off x="1790783" y="816984"/>
            <a:ext cx="624548" cy="4710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D04C-7382-4CAA-89B3-CA738E572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1377156"/>
            <a:ext cx="4181766" cy="169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019094-0CA1-4837-B043-A5FE4F5CF890}"/>
              </a:ext>
            </a:extLst>
          </p:cNvPr>
          <p:cNvSpPr/>
          <p:nvPr/>
        </p:nvSpPr>
        <p:spPr>
          <a:xfrm>
            <a:off x="5776192" y="833368"/>
            <a:ext cx="624548" cy="4710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০২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2EC8B1-58DE-4BD5-A170-DD533192B410}"/>
              </a:ext>
            </a:extLst>
          </p:cNvPr>
          <p:cNvSpPr/>
          <p:nvPr/>
        </p:nvSpPr>
        <p:spPr>
          <a:xfrm>
            <a:off x="4592703" y="3118538"/>
            <a:ext cx="3202787" cy="529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প্রসার</a:t>
            </a:r>
            <a:endParaRPr lang="en-US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07BF8-220D-4378-9A0B-9E35CF9BF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19" y="1403211"/>
            <a:ext cx="3805382" cy="1589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E75FD8-1418-4EE2-A012-09EB2343D8AD}"/>
              </a:ext>
            </a:extLst>
          </p:cNvPr>
          <p:cNvSpPr/>
          <p:nvPr/>
        </p:nvSpPr>
        <p:spPr>
          <a:xfrm>
            <a:off x="10169017" y="850905"/>
            <a:ext cx="568344" cy="4710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০৩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A98DF9-92FF-4917-812C-253B2C94D13C}"/>
              </a:ext>
            </a:extLst>
          </p:cNvPr>
          <p:cNvSpPr/>
          <p:nvPr/>
        </p:nvSpPr>
        <p:spPr>
          <a:xfrm>
            <a:off x="8534900" y="3052122"/>
            <a:ext cx="3578593" cy="573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উত্তম পদ্ধতি</a:t>
            </a:r>
            <a:endParaRPr lang="en-US" sz="4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2DFD46-3D98-4E73-B35D-A43AA9E7F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263380"/>
            <a:ext cx="3611419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6ACCC81-32A6-4AF4-A050-A410C63C9A42}"/>
              </a:ext>
            </a:extLst>
          </p:cNvPr>
          <p:cNvSpPr/>
          <p:nvPr/>
        </p:nvSpPr>
        <p:spPr>
          <a:xfrm>
            <a:off x="415636" y="5990187"/>
            <a:ext cx="3611419" cy="616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সওয়াব অর্জনের সহজ উপায়</a:t>
            </a:r>
            <a:endParaRPr lang="en-US" sz="28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FD367A-7A50-46ED-A768-26EAF0EF7FE0}"/>
              </a:ext>
            </a:extLst>
          </p:cNvPr>
          <p:cNvSpPr/>
          <p:nvPr/>
        </p:nvSpPr>
        <p:spPr>
          <a:xfrm>
            <a:off x="5907656" y="3694547"/>
            <a:ext cx="568344" cy="4771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০৫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54EABC-2D51-42EF-9BB4-9D0E31BCE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4217844"/>
            <a:ext cx="4181766" cy="170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5EA627-65BB-45AF-B6A6-28F077090686}"/>
              </a:ext>
            </a:extLst>
          </p:cNvPr>
          <p:cNvSpPr/>
          <p:nvPr/>
        </p:nvSpPr>
        <p:spPr>
          <a:xfrm>
            <a:off x="4100945" y="6032974"/>
            <a:ext cx="4181766" cy="616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উত্তর দেওয়া</a:t>
            </a:r>
            <a:endParaRPr lang="en-US" sz="44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BE3798-B7BD-41AE-B09D-657E54D73946}"/>
              </a:ext>
            </a:extLst>
          </p:cNvPr>
          <p:cNvSpPr/>
          <p:nvPr/>
        </p:nvSpPr>
        <p:spPr>
          <a:xfrm>
            <a:off x="10205328" y="3717821"/>
            <a:ext cx="568344" cy="4088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০৬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943945-6D51-4E85-889D-1509C3AE6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18" y="4315586"/>
            <a:ext cx="3805382" cy="151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D291030-0FAD-4CA6-8C05-37DED47C1B13}"/>
              </a:ext>
            </a:extLst>
          </p:cNvPr>
          <p:cNvSpPr/>
          <p:nvPr/>
        </p:nvSpPr>
        <p:spPr>
          <a:xfrm>
            <a:off x="8386617" y="5972651"/>
            <a:ext cx="3726875" cy="616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 সম্পর্ক উন্নত করা</a:t>
            </a:r>
            <a:endParaRPr lang="en-US" sz="32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DB8227-C572-400B-8D96-8A09517B7731}"/>
              </a:ext>
            </a:extLst>
          </p:cNvPr>
          <p:cNvSpPr/>
          <p:nvPr/>
        </p:nvSpPr>
        <p:spPr>
          <a:xfrm>
            <a:off x="1894156" y="3687370"/>
            <a:ext cx="568344" cy="5065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০৪</a:t>
            </a:r>
          </a:p>
        </p:txBody>
      </p:sp>
    </p:spTree>
    <p:extLst>
      <p:ext uri="{BB962C8B-B14F-4D97-AF65-F5344CB8AC3E}">
        <p14:creationId xmlns:p14="http://schemas.microsoft.com/office/powerpoint/2010/main" val="69105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226946-11FB-47E8-BA50-CA082B94D23C}"/>
              </a:ext>
            </a:extLst>
          </p:cNvPr>
          <p:cNvSpPr txBox="1"/>
          <p:nvPr/>
        </p:nvSpPr>
        <p:spPr>
          <a:xfrm>
            <a:off x="73891" y="73891"/>
            <a:ext cx="12016509" cy="67056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ibbon: Curved and Tilted Up 2">
            <a:extLst>
              <a:ext uri="{FF2B5EF4-FFF2-40B4-BE49-F238E27FC236}">
                <a16:creationId xmlns:a16="http://schemas.microsoft.com/office/drawing/2014/main" id="{A576ABC6-4476-4B58-B4E7-527AD68B4CA7}"/>
              </a:ext>
            </a:extLst>
          </p:cNvPr>
          <p:cNvSpPr/>
          <p:nvPr/>
        </p:nvSpPr>
        <p:spPr>
          <a:xfrm>
            <a:off x="1847276" y="249382"/>
            <a:ext cx="8155709" cy="1385454"/>
          </a:xfrm>
          <a:prstGeom prst="ellipseRibbon2">
            <a:avLst/>
          </a:prstGeo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0BC872-FD07-48D9-8948-ED2936DAFE58}"/>
              </a:ext>
            </a:extLst>
          </p:cNvPr>
          <p:cNvSpPr/>
          <p:nvPr/>
        </p:nvSpPr>
        <p:spPr>
          <a:xfrm>
            <a:off x="252248" y="1810327"/>
            <a:ext cx="11682249" cy="479829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I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 সম্প্রীতি বৃদ্ধি: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মাধ্যমে মানুষ একে অপরের প্রতি সম্মান ও সৌহার্দ্য প্রকাশ করে। এটি পারস্পরিক আস্থা ও ভালোবাসার সম্পর্ক গড়ে তোলে</a:t>
            </a:r>
            <a:r>
              <a:rPr lang="en-US" sz="2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যা সমাজে সম্প্রীতি বৃদ্ধিতে সহায়তা করে।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I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আত্মিক উন্নতি: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 বিনিময় সওয়াব অর্জনের সহজ উপায়গুলোর মধ্যে অন্যতম। এটি আল্লাহর সন্তুষ্টি লাভের মাধ্যম হওয়ায় ব্যক্তিগত নৈতিক উন্নতিতে সহায়ক।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I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সম্পর্ক উন্নত করার মাধ্যম: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 শুরু করা এবং তার উত্তম উত্তর দেওয়া পারস্পরিক সম্পর্ক উন্নত করে। এটি মনের মানসিকতা ইতিবাচক করতে ভূমিকা রাখে এবং মনোমালিন্য দূর করে।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I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ভ্রাতৃত্ববোধ জাগ্রত করা: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ইসলামি নির্দেশনার আলোকে সালামের প্রচলন সমাজে ভ্রাতৃত্ব ও ঐক্য স্থাপন করে।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I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সুবিন্যস্ত সামাজিক পরিবেশ: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সংস্কৃতি চর্চার মাধ্যমে একটি শান্তিপূর্ণ ও সৌজন্যপূর্ণ সামাজিক পরিবেশ তৈরি হয়</a:t>
            </a:r>
            <a:r>
              <a:rPr lang="en-US" sz="2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যা ব্যক্তি ও সমাজের উন্নতির জন্য গুরুত্বপূর্ণ।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  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5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0750C-E8F8-40A6-992B-B061F24C772D}"/>
              </a:ext>
            </a:extLst>
          </p:cNvPr>
          <p:cNvSpPr txBox="1"/>
          <p:nvPr/>
        </p:nvSpPr>
        <p:spPr>
          <a:xfrm>
            <a:off x="73891" y="73891"/>
            <a:ext cx="12034982" cy="667789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AF63D52-4882-4673-8AC1-B6F62E6AE92C}"/>
              </a:ext>
            </a:extLst>
          </p:cNvPr>
          <p:cNvSpPr/>
          <p:nvPr/>
        </p:nvSpPr>
        <p:spPr>
          <a:xfrm>
            <a:off x="3648364" y="113124"/>
            <a:ext cx="4045527" cy="1570182"/>
          </a:xfrm>
          <a:prstGeom prst="horizontalScroll">
            <a:avLst/>
          </a:prstGeom>
          <a:effectLst>
            <a:outerShdw blurRad="50800" dist="50800" dir="5400000" algn="ctr" rotWithShape="0">
              <a:schemeClr val="accent2">
                <a:lumMod val="75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E2002A-25A1-499E-A9F3-0AA19D717AC9}"/>
              </a:ext>
            </a:extLst>
          </p:cNvPr>
          <p:cNvSpPr/>
          <p:nvPr/>
        </p:nvSpPr>
        <p:spPr>
          <a:xfrm>
            <a:off x="2798621" y="1916689"/>
            <a:ext cx="5865088" cy="43318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০১। </a:t>
            </a:r>
            <a:r>
              <a:rPr lang="bn-I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মহত্ব ও সওয়াবের স্তরভেদ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০২। </a:t>
            </a:r>
            <a:r>
              <a:rPr lang="bn-I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প্রসার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০৩। </a:t>
            </a:r>
            <a:r>
              <a:rPr lang="bn-I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উত্তম পদ্ধতি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০৪। </a:t>
            </a:r>
            <a:r>
              <a:rPr lang="bn-I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সওয়াব অর্জনের সহজ উপায়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০৫। </a:t>
            </a:r>
            <a:r>
              <a:rPr lang="bn-I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সালামের উত্তর দেওয়া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০৬। </a:t>
            </a:r>
            <a:r>
              <a:rPr lang="bn-I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 সম্পর্ক উন্নত করা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b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40A1C-8845-439E-9606-A4BE0C42AC2F}"/>
              </a:ext>
            </a:extLst>
          </p:cNvPr>
          <p:cNvSpPr txBox="1"/>
          <p:nvPr/>
        </p:nvSpPr>
        <p:spPr>
          <a:xfrm>
            <a:off x="64655" y="46180"/>
            <a:ext cx="12016509" cy="677025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36F48E51-1E15-4824-88FF-C353E6D107A7}"/>
              </a:ext>
            </a:extLst>
          </p:cNvPr>
          <p:cNvSpPr/>
          <p:nvPr/>
        </p:nvSpPr>
        <p:spPr>
          <a:xfrm>
            <a:off x="2983346" y="63618"/>
            <a:ext cx="5813814" cy="856434"/>
          </a:xfrm>
          <a:prstGeom prst="verticalScroll">
            <a:avLst/>
          </a:prstGeom>
          <a:solidFill>
            <a:schemeClr val="dk1"/>
          </a:solidFill>
          <a:scene3d>
            <a:camera prst="obliqueTop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4EBB54-9936-4583-997B-FD999FF3C3DC}"/>
              </a:ext>
            </a:extLst>
          </p:cNvPr>
          <p:cNvSpPr/>
          <p:nvPr/>
        </p:nvSpPr>
        <p:spPr>
          <a:xfrm>
            <a:off x="64654" y="1055078"/>
            <a:ext cx="12016509" cy="5739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عَن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عِمْرَانَ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بنِ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الحُصَينِ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رَضِيَ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اللهُ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عَنهُمَا،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: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جَاءَ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رَجُلٌ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إِلَى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النَّبِيِّ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ﷺ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: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السَّلاَمُ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عَلَيْكُمْ،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فَرَدَّ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عَلَيْهِ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ثُمَّ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جَلَسَ،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النبيُّ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ﷺعَشْرٌ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ثُمَّ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جَاءَ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آخَرُ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: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السَّلاَمُ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عَلَيْكُمْ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وَرَحْمَةُ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اللهِ،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فَرَدَّ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عَلَيْهِ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فَجَلَسَ،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عِشْرُونَ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ثُمَّ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جَاءَ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آخَرُ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: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السَّلاَمُ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عَلَيْكُمْ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وَرَحْمَةُ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الله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وَبَركَاتُهُ،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فَرَدَّ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عَلَيْهِ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فَجَلَسَ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فَقَالَ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ثَلاثُونَ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رواه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أَبُو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داود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والترمذي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وقال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حديث</a:t>
            </a:r>
            <a:r>
              <a:rPr lang="ar-SA" sz="4400" dirty="0">
                <a:solidFill>
                  <a:schemeClr val="bg1"/>
                </a:solidFill>
                <a:effectLst/>
                <a:latin typeface="indopak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حسن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7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62790-C368-4EDD-A864-92C18305976A}"/>
              </a:ext>
            </a:extLst>
          </p:cNvPr>
          <p:cNvSpPr txBox="1"/>
          <p:nvPr/>
        </p:nvSpPr>
        <p:spPr>
          <a:xfrm>
            <a:off x="73891" y="64655"/>
            <a:ext cx="12016509" cy="672407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10FFA3D-DFC9-404E-AF70-3EF356503D6D}"/>
              </a:ext>
            </a:extLst>
          </p:cNvPr>
          <p:cNvSpPr/>
          <p:nvPr/>
        </p:nvSpPr>
        <p:spPr>
          <a:xfrm>
            <a:off x="3231203" y="86827"/>
            <a:ext cx="5281449" cy="993228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A58E49-8122-46F2-9B2E-C4F735FF80D7}"/>
              </a:ext>
            </a:extLst>
          </p:cNvPr>
          <p:cNvSpPr/>
          <p:nvPr/>
        </p:nvSpPr>
        <p:spPr>
          <a:xfrm>
            <a:off x="73891" y="1237957"/>
            <a:ext cx="12016509" cy="553321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ইমরান ইবনে হু</a:t>
            </a:r>
            <a:r>
              <a:rPr lang="en-US" sz="2800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সা</a:t>
            </a:r>
            <a:r>
              <a:rPr lang="bn-IN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ইন (রাঃ) হতে বর্ণিত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তিনি বলেন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 লোক নবী সাল্লাল্লাহু আলাইহি ওয়াসাল্লাম এর নিকট এসে এভাবে সালাম করল ’আসসালামু আলাইকুম’ আর নবী সাল্লাল্লাহু আলাইহি ওয়াসাল্লাম তার জবাব দিলেন। অতঃপর লোকটি বসে গেলে তিনি বললেন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ওর জন্য দশটি নেকী। তারপর দ্বিতীয় ব্যক্তি এসে ’আসসালামু আলাইকুম অরহমাতুল্লাহ’ বলে সালাম পেশ করল। নবী সাল্লাল্লাহু আলাইহি ওয়াসাল্লাম তার সালামের উত্তর দিলেন এবং লোকটি বসলে তিনি বললেন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ওর জন্য বিশটি নেকী। তারপর আর একজন এসে ’আসসালামু আলাইকুম অরহমাতুল্লাহি অবারাকাতুহ’ বলে সালাম দিল। তিনি তার জবাব দিলেন। অতঃপর সে বসলে তিনি বললেন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ওর জন্য ত্রিশটি নেকী।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(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আহমাদ ১৯৪৪৬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তিরমিযী ২৬৮৯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সহীহ আবু দাঊদ ৪৩২৭</a:t>
            </a:r>
            <a:r>
              <a:rPr lang="en-US" sz="2800" dirty="0">
                <a:solidFill>
                  <a:schemeClr val="bg1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lang="bn-IN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দারেমী ২৬৪০)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6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891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Andalus</vt:lpstr>
      <vt:lpstr>Arial</vt:lpstr>
      <vt:lpstr>Calibri</vt:lpstr>
      <vt:lpstr>Calibri Light</vt:lpstr>
      <vt:lpstr>Courier New</vt:lpstr>
      <vt:lpstr>indopak</vt:lpstr>
      <vt:lpstr>Kalpurush</vt:lpstr>
      <vt:lpstr>NikoshBAN</vt:lpstr>
      <vt:lpstr>Segoe UI Historic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 IT</dc:creator>
  <cp:lastModifiedBy>Master IT</cp:lastModifiedBy>
  <cp:revision>266</cp:revision>
  <dcterms:created xsi:type="dcterms:W3CDTF">2024-12-26T15:53:06Z</dcterms:created>
  <dcterms:modified xsi:type="dcterms:W3CDTF">2025-01-03T15:12:09Z</dcterms:modified>
</cp:coreProperties>
</file>