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1" ContentType="image/jpeg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9" r:id="rId2"/>
    <p:sldId id="260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75" r:id="rId12"/>
    <p:sldId id="267" r:id="rId13"/>
    <p:sldId id="269" r:id="rId14"/>
    <p:sldId id="277" r:id="rId15"/>
    <p:sldId id="270" r:id="rId16"/>
    <p:sldId id="276" r:id="rId17"/>
    <p:sldId id="271" r:id="rId18"/>
    <p:sldId id="272" r:id="rId19"/>
    <p:sldId id="274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3796" autoAdjust="0"/>
  </p:normalViewPr>
  <p:slideViewPr>
    <p:cSldViewPr snapToGrid="0">
      <p:cViewPr>
        <p:scale>
          <a:sx n="50" d="100"/>
          <a:sy n="50" d="100"/>
        </p:scale>
        <p:origin x="94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2743E-FA71-432E-968E-791D755503A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5A63F-C943-4FCE-95CB-A80CFFD1B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0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0251A3-6533-484B-87C8-D49BD86976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6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08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2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64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15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09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0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1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6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66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27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01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62477A5-792D-45EF-B840-A726DD0C8A9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45417EC-32F2-45C7-9A88-B8F3794E7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ICT%20class%209-10-%20Com%20Opt.pdf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ebp"/><Relationship Id="rId2" Type="http://schemas.openxmlformats.org/officeDocument/2006/relationships/hyperlink" Target="ICT%20class%209-10-%20Com%20Opt.pdf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ICT%20class%209-10-%20Com%20Opt.pdf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1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ICT%20class%209-10-%20Com%20Opt.pdf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ICT%20class%209-10-%20Com%20Opt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room.google.com/c/NDA3MTQzNTk3NDha?cjc=kvpxfnj" TargetMode="External"/><Relationship Id="rId2" Type="http://schemas.openxmlformats.org/officeDocument/2006/relationships/hyperlink" Target="https://forms.gle/qmXjrdT3WsWE51Xf6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ebp"/><Relationship Id="rId5" Type="http://schemas.openxmlformats.org/officeDocument/2006/relationships/hyperlink" Target="https://chatgpt.com/" TargetMode="External"/><Relationship Id="rId4" Type="http://schemas.openxmlformats.org/officeDocument/2006/relationships/hyperlink" Target="https://www.youtube.com/watch?v=ccyy-kIN75I&amp;list=PLsRR4c2QGChwFRp_gOy06qAw-AMtdZ_pQ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eb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2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04" y="1548582"/>
            <a:ext cx="6170972" cy="48645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3775587" y="427704"/>
            <a:ext cx="4513006" cy="1120878"/>
          </a:xfrm>
          <a:prstGeom prst="rect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GB" sz="115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84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file"/>
          </p:cNvPr>
          <p:cNvSpPr/>
          <p:nvPr/>
        </p:nvSpPr>
        <p:spPr>
          <a:xfrm>
            <a:off x="1194618" y="383458"/>
            <a:ext cx="9969910" cy="1504336"/>
          </a:xfrm>
          <a:prstGeom prst="rec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স্প্রেডশিটের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</a:p>
          <a:p>
            <a:pPr algn="ctr"/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 ৫৯ /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পিডিএফ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৬৫)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11"/>
          <a:stretch/>
        </p:blipFill>
        <p:spPr>
          <a:xfrm>
            <a:off x="2057400" y="2109021"/>
            <a:ext cx="7927258" cy="41000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5987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7519"/>
              </p:ext>
            </p:extLst>
          </p:nvPr>
        </p:nvGraphicFramePr>
        <p:xfrm>
          <a:off x="1194617" y="398208"/>
          <a:ext cx="9969910" cy="54974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{7E9639D4-E3E2-4D34-9284-5A2195B3D0D7}</a:tableStyleId>
              </a:tblPr>
              <a:tblGrid>
                <a:gridCol w="707924">
                  <a:extLst>
                    <a:ext uri="{9D8B030D-6E8A-4147-A177-3AD203B41FA5}">
                      <a16:colId xmlns:a16="http://schemas.microsoft.com/office/drawing/2014/main" val="1762158215"/>
                    </a:ext>
                  </a:extLst>
                </a:gridCol>
                <a:gridCol w="9261986">
                  <a:extLst>
                    <a:ext uri="{9D8B030D-6E8A-4147-A177-3AD203B41FA5}">
                      <a16:colId xmlns:a16="http://schemas.microsoft.com/office/drawing/2014/main" val="3963348222"/>
                    </a:ext>
                  </a:extLst>
                </a:gridCol>
              </a:tblGrid>
              <a:tr h="84372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400" b="1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স্প্রেডশিট</a:t>
                      </a:r>
                      <a:r>
                        <a:rPr lang="en-US" sz="4400" b="1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4400" b="1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বিশ্লেষণের</a:t>
                      </a:r>
                      <a:r>
                        <a:rPr lang="en-US" sz="4400" b="1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বৈশিষ্ট্যসমূহ</a:t>
                      </a:r>
                      <a:r>
                        <a:rPr lang="en-US" sz="4400" b="1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- </a:t>
                      </a:r>
                      <a:endParaRPr lang="en-US" sz="44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0000" cap="flat" cmpd="sng" algn="ctr">
                      <a:noFill/>
                      <a:prstDash val="solid"/>
                    </a:lnL>
                    <a:lnR w="10000" cap="flat" cmpd="sng" algn="ctr">
                      <a:noFill/>
                      <a:prstDash val="solid"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320400"/>
                  </a:ext>
                </a:extLst>
              </a:tr>
              <a:tr h="734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0000" cap="flat" cmpd="sng" algn="ctr">
                      <a:noFill/>
                      <a:prstDash val="solid"/>
                    </a:lnL>
                    <a:lnR>
                      <a:noFill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85800" indent="-68580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সংখ্যা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অক্ষর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ভিত্তিক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উপাত্ত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নিয়ে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>
                      <a:noFill/>
                    </a:lnL>
                    <a:lnR w="10000" cap="flat" cmpd="sng" algn="ctr">
                      <a:noFill/>
                      <a:prstDash val="solid"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7960252"/>
                  </a:ext>
                </a:extLst>
              </a:tr>
              <a:tr h="6507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4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0000" cap="flat" cmpd="sng" algn="ctr">
                      <a:noFill/>
                      <a:prstDash val="solid"/>
                    </a:lnL>
                    <a:lnR>
                      <a:noFill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85800" indent="-68580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কোন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ধরনের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সুবিধাজনক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>
                      <a:noFill/>
                    </a:lnL>
                    <a:lnR w="10000" cap="flat" cmpd="sng" algn="ctr">
                      <a:noFill/>
                      <a:prstDash val="solid"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5642697"/>
                  </a:ext>
                </a:extLst>
              </a:tr>
              <a:tr h="5524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4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0000" cap="flat" cmpd="sng" algn="ctr">
                      <a:noFill/>
                      <a:prstDash val="solid"/>
                    </a:lnL>
                    <a:lnR>
                      <a:noFill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85800" indent="-68580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উপাত্ত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শ্রেণিকরণ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সহজ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 </a:t>
                      </a: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>
                      <a:noFill/>
                    </a:lnL>
                    <a:lnR w="10000" cap="flat" cmpd="sng" algn="ctr">
                      <a:noFill/>
                      <a:prstDash val="solid"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2814100"/>
                  </a:ext>
                </a:extLst>
              </a:tr>
              <a:tr h="4098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4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0000" cap="flat" cmpd="sng" algn="ctr">
                      <a:noFill/>
                      <a:prstDash val="solid"/>
                    </a:lnL>
                    <a:lnR>
                      <a:noFill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85800" indent="-68580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সূত্র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ব্যবহারের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সুযোগ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রয়েছে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>
                      <a:noFill/>
                    </a:lnL>
                    <a:lnR w="10000" cap="flat" cmpd="sng" algn="ctr">
                      <a:noFill/>
                      <a:prstDash val="solid"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3092163"/>
                  </a:ext>
                </a:extLst>
              </a:tr>
              <a:tr h="562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4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0000" cap="flat" cmpd="sng" algn="ctr">
                      <a:noFill/>
                      <a:prstDash val="solid"/>
                    </a:lnL>
                    <a:lnR>
                      <a:noFill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85800" indent="-68580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ফাংশন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সূত্রাকারে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যায়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>
                      <a:noFill/>
                    </a:lnL>
                    <a:lnR w="10000" cap="flat" cmpd="sng" algn="ctr">
                      <a:noFill/>
                      <a:prstDash val="solid"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0454769"/>
                  </a:ext>
                </a:extLst>
              </a:tr>
              <a:tr h="8437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0000" cap="flat" cmpd="sng" algn="ctr">
                      <a:noFill/>
                      <a:prstDash val="solid"/>
                    </a:lnL>
                    <a:lnR>
                      <a:noFill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85800" indent="-685800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আকর্ষণীয়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গ্রাফ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চার্ট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যায়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>
                      <a:noFill/>
                    </a:lnL>
                    <a:lnR w="10000" cap="flat" cmpd="sng" algn="ctr">
                      <a:noFill/>
                      <a:prstDash val="solid"/>
                    </a:lnR>
                    <a:lnT w="10000" cap="flat" cmpd="sng" algn="ctr">
                      <a:noFill/>
                      <a:prstDash val="solid"/>
                    </a:lnT>
                    <a:lnB w="100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606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84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file"/>
          </p:cNvPr>
          <p:cNvSpPr/>
          <p:nvPr/>
        </p:nvSpPr>
        <p:spPr>
          <a:xfrm>
            <a:off x="471948" y="314236"/>
            <a:ext cx="11415253" cy="120032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স্পেডশিটের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ক্ষেত্রগুলো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ctr" defTabSz="914400">
              <a:defRPr/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৬০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পিডিএফ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৬৬)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689304" y="1691555"/>
            <a:ext cx="7926644" cy="4774263"/>
            <a:chOff x="1748298" y="4239862"/>
            <a:chExt cx="7532739" cy="4774263"/>
          </a:xfrm>
        </p:grpSpPr>
        <p:grpSp>
          <p:nvGrpSpPr>
            <p:cNvPr id="21" name="Group 20"/>
            <p:cNvGrpSpPr/>
            <p:nvPr/>
          </p:nvGrpSpPr>
          <p:grpSpPr>
            <a:xfrm>
              <a:off x="1748298" y="4239862"/>
              <a:ext cx="7532739" cy="4774263"/>
              <a:chOff x="820378" y="1578078"/>
              <a:chExt cx="7532739" cy="4774263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0378" y="1578078"/>
                <a:ext cx="7532739" cy="4774263"/>
              </a:xfrm>
              <a:prstGeom prst="rect">
                <a:avLst/>
              </a:prstGeom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6481915" y="1814052"/>
                <a:ext cx="1718187" cy="37080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315745" y="1814052"/>
                <a:ext cx="1819583" cy="37080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141406" y="2241755"/>
                <a:ext cx="768759" cy="37080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536723" y="3952568"/>
                <a:ext cx="929148" cy="37080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403988" y="5678129"/>
                <a:ext cx="929148" cy="37080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7521679" y="6164826"/>
                <a:ext cx="831438" cy="18751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5353664" y="4846644"/>
              <a:ext cx="589936" cy="41385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7646896" y="1734208"/>
            <a:ext cx="2020529" cy="501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গবেষণা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61656" y="1753093"/>
            <a:ext cx="2020529" cy="501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ব্যবস্যা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69857" y="2178242"/>
            <a:ext cx="2020529" cy="501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খেলাধুলা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60448" y="3965665"/>
            <a:ext cx="2020529" cy="501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93983" y="5702818"/>
            <a:ext cx="2020529" cy="5014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অন্যান্য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84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file"/>
          </p:cNvPr>
          <p:cNvSpPr/>
          <p:nvPr/>
        </p:nvSpPr>
        <p:spPr>
          <a:xfrm>
            <a:off x="958154" y="275975"/>
            <a:ext cx="10454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স্প্রেডশিট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algn="ctr" defTabSz="914400">
              <a:defRPr/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৬১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পিডিএফ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৬৭ 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0" y="1599414"/>
            <a:ext cx="76771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03" y="2971800"/>
            <a:ext cx="11456297" cy="3162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07" y="357187"/>
            <a:ext cx="11150093" cy="261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file"/>
          </p:cNvPr>
          <p:cNvSpPr/>
          <p:nvPr/>
        </p:nvSpPr>
        <p:spPr>
          <a:xfrm>
            <a:off x="1106130" y="190434"/>
            <a:ext cx="1038958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স্প্রেডশিট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হিসাব-নিকাশ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 defTabSz="914400">
              <a:defRPr/>
            </a:pP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(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৬২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পিডিএফ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৬৮ )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405397"/>
              </p:ext>
            </p:extLst>
          </p:nvPr>
        </p:nvGraphicFramePr>
        <p:xfrm>
          <a:off x="516183" y="1504334"/>
          <a:ext cx="11256714" cy="44805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26817">
                  <a:extLst>
                    <a:ext uri="{9D8B030D-6E8A-4147-A177-3AD203B41FA5}">
                      <a16:colId xmlns:a16="http://schemas.microsoft.com/office/drawing/2014/main" val="361927582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11864776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3196264597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618133733"/>
                    </a:ext>
                  </a:extLst>
                </a:gridCol>
                <a:gridCol w="2457450">
                  <a:extLst>
                    <a:ext uri="{9D8B030D-6E8A-4147-A177-3AD203B41FA5}">
                      <a16:colId xmlns:a16="http://schemas.microsoft.com/office/drawing/2014/main" val="424903187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3812567928"/>
                    </a:ext>
                  </a:extLst>
                </a:gridCol>
                <a:gridCol w="2266947">
                  <a:extLst>
                    <a:ext uri="{9D8B030D-6E8A-4147-A177-3AD203B41FA5}">
                      <a16:colId xmlns:a16="http://schemas.microsoft.com/office/drawing/2014/main" val="45120090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A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B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D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E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F</a:t>
                      </a:r>
                      <a:endPara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97727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যোগ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বিয়োগ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গুণ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ভাগ</a:t>
                      </a:r>
                      <a:r>
                        <a:rPr lang="en-US" sz="36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93868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2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60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২0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14291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3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56707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4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56106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5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29667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6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93476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02728" y="2786434"/>
            <a:ext cx="9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5420" y="2812805"/>
            <a:ext cx="9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45375" y="2818688"/>
            <a:ext cx="9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১২০০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89006" y="2702115"/>
            <a:ext cx="624964" cy="66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4965" y="2781299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=A2+B2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5146" y="2781300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=A2+B2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01409" y="284358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=A2+B2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17673" y="284358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=A2+B2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1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1" grpId="0"/>
      <p:bldP spid="11" grpId="1"/>
      <p:bldP spid="12" grpId="0"/>
      <p:bldP spid="12" grpId="1"/>
      <p:bldP spid="14" grpId="0"/>
      <p:bldP spid="14" grpId="1"/>
      <p:bldP spid="1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840863"/>
              </p:ext>
            </p:extLst>
          </p:nvPr>
        </p:nvGraphicFramePr>
        <p:xfrm>
          <a:off x="535233" y="1790703"/>
          <a:ext cx="11256714" cy="449899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26817">
                  <a:extLst>
                    <a:ext uri="{9D8B030D-6E8A-4147-A177-3AD203B41FA5}">
                      <a16:colId xmlns:a16="http://schemas.microsoft.com/office/drawing/2014/main" val="361927582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11864776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3196264597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618133733"/>
                    </a:ext>
                  </a:extLst>
                </a:gridCol>
                <a:gridCol w="2457450">
                  <a:extLst>
                    <a:ext uri="{9D8B030D-6E8A-4147-A177-3AD203B41FA5}">
                      <a16:colId xmlns:a16="http://schemas.microsoft.com/office/drawing/2014/main" val="424903187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3812567928"/>
                    </a:ext>
                  </a:extLst>
                </a:gridCol>
                <a:gridCol w="2266947">
                  <a:extLst>
                    <a:ext uri="{9D8B030D-6E8A-4147-A177-3AD203B41FA5}">
                      <a16:colId xmlns:a16="http://schemas.microsoft.com/office/drawing/2014/main" val="451200905"/>
                    </a:ext>
                  </a:extLst>
                </a:gridCol>
              </a:tblGrid>
              <a:tr h="642713"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A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B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D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E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F</a:t>
                      </a:r>
                      <a:endPara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ikoshBAN" panose="02000000000000000000" pitchFamily="2" charset="0"/>
                        <a:ea typeface="+mn-ea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977274"/>
                  </a:ext>
                </a:extLst>
              </a:tr>
              <a:tr h="64271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যোগ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বিয়োগ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গুণ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ভাগ</a:t>
                      </a:r>
                      <a:r>
                        <a:rPr lang="en-US" sz="36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938686"/>
                  </a:ext>
                </a:extLst>
              </a:tr>
              <a:tr h="64271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2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60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২0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142916"/>
                  </a:ext>
                </a:extLst>
              </a:tr>
              <a:tr h="64271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3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567079"/>
                  </a:ext>
                </a:extLst>
              </a:tr>
              <a:tr h="64271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4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561062"/>
                  </a:ext>
                </a:extLst>
              </a:tr>
              <a:tr h="64271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5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৪০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296677"/>
                  </a:ext>
                </a:extLst>
              </a:tr>
              <a:tr h="64271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6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93476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30932" y="3050302"/>
            <a:ext cx="9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5420" y="3050303"/>
            <a:ext cx="9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68112" y="3086981"/>
            <a:ext cx="9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১২০০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89006" y="3064219"/>
            <a:ext cx="624964" cy="66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850" y="571500"/>
            <a:ext cx="8541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গুলোও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একইভাবে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দেখাও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62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file"/>
          </p:cNvPr>
          <p:cNvSpPr/>
          <p:nvPr/>
        </p:nvSpPr>
        <p:spPr>
          <a:xfrm>
            <a:off x="324465" y="2837545"/>
            <a:ext cx="1563329" cy="76944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16" y="305620"/>
            <a:ext cx="9635752" cy="61541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7" t="4237" r="19950" b="6989"/>
          <a:stretch/>
        </p:blipFill>
        <p:spPr>
          <a:xfrm>
            <a:off x="5353665" y="3238278"/>
            <a:ext cx="206477" cy="3097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7" t="4237" r="19950" b="6989"/>
          <a:stretch/>
        </p:blipFill>
        <p:spPr>
          <a:xfrm>
            <a:off x="5928852" y="3592237"/>
            <a:ext cx="206477" cy="309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7" t="4237" r="19950" b="6989"/>
          <a:stretch/>
        </p:blipFill>
        <p:spPr>
          <a:xfrm>
            <a:off x="6548284" y="3946198"/>
            <a:ext cx="206477" cy="3097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7" t="4237" r="19950" b="6989"/>
          <a:stretch/>
        </p:blipFill>
        <p:spPr>
          <a:xfrm>
            <a:off x="7034981" y="4300159"/>
            <a:ext cx="206477" cy="30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2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2060"/>
            </a:gs>
            <a:gs pos="71000">
              <a:schemeClr val="accent1">
                <a:lumMod val="40000"/>
                <a:lumOff val="60000"/>
              </a:schemeClr>
            </a:gs>
            <a:gs pos="36000">
              <a:schemeClr val="accent1">
                <a:lumMod val="60000"/>
                <a:lumOff val="40000"/>
              </a:schemeClr>
            </a:gs>
            <a:gs pos="100000">
              <a:srgbClr val="00B050"/>
            </a:gs>
          </a:gsLst>
          <a:path path="circle">
            <a:fillToRect l="100000" t="10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7731" y="526385"/>
            <a:ext cx="3510116" cy="83099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36025" y="2668517"/>
            <a:ext cx="74110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গুগল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ক্লাসরুমে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ফর্মটি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পাঠাবে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classroom.google.com/c/NDA3MTQzNTk3NDha?cjc=kvpxfnj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ক্লাস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রুম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কোডঃ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kvpxfnj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https://forms.gle/qmXjrdT3WsWE51Xf6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9906" y="1650877"/>
            <a:ext cx="3607941" cy="4838905"/>
            <a:chOff x="459906" y="1650877"/>
            <a:chExt cx="3607941" cy="4838905"/>
          </a:xfrm>
          <a:blipFill>
            <a:blip r:embed="rId4"/>
            <a:tile tx="0" ty="0" sx="100000" sy="100000" flip="none" algn="tl"/>
          </a:blipFill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906" y="2805722"/>
              <a:ext cx="3607941" cy="3684060"/>
            </a:xfrm>
            <a:prstGeom prst="rect">
              <a:avLst/>
            </a:prstGeom>
            <a:grpFill/>
          </p:spPr>
        </p:pic>
        <p:sp>
          <p:nvSpPr>
            <p:cNvPr id="2" name="Isosceles Triangle 1"/>
            <p:cNvSpPr/>
            <p:nvPr/>
          </p:nvSpPr>
          <p:spPr>
            <a:xfrm>
              <a:off x="459906" y="1650877"/>
              <a:ext cx="3607941" cy="1154845"/>
            </a:xfrm>
            <a:prstGeom prst="triangle">
              <a:avLst/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795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23000">
              <a:schemeClr val="accent1">
                <a:lumMod val="45000"/>
                <a:lumOff val="55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23" b="93812" l="18929" r="805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7" y="944785"/>
            <a:ext cx="5025021" cy="4595816"/>
          </a:xfrm>
          <a:prstGeom prst="rect">
            <a:avLst/>
          </a:prstGeom>
        </p:spPr>
      </p:pic>
      <p:sp>
        <p:nvSpPr>
          <p:cNvPr id="5" name="TextBox 4">
            <a:hlinkClick r:id="rId4"/>
          </p:cNvPr>
          <p:cNvSpPr txBox="1"/>
          <p:nvPr/>
        </p:nvSpPr>
        <p:spPr>
          <a:xfrm>
            <a:off x="4601498" y="384543"/>
            <a:ext cx="7270954" cy="249299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থেকেও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শিখতে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চাও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আমাকে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কর। </a:t>
            </a:r>
          </a:p>
          <a:p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www.youtube.com/watch?v=ccyy-kIN75I&amp;list=PLsRR4c2QGChwFRp_gOy06qAw-AMtdZ_pQ</a:t>
            </a:r>
          </a:p>
        </p:txBody>
      </p:sp>
      <p:pic>
        <p:nvPicPr>
          <p:cNvPr id="2" name="Picture 1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498" y="3208582"/>
            <a:ext cx="4820897" cy="27092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01498" y="4563221"/>
            <a:ext cx="5025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https://chatgpt.com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2852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82000">
              <a:schemeClr val="accent1">
                <a:lumMod val="45000"/>
                <a:lumOff val="55000"/>
              </a:schemeClr>
            </a:gs>
            <a:gs pos="19000">
              <a:schemeClr val="accent1">
                <a:lumMod val="45000"/>
                <a:lumOff val="55000"/>
              </a:schemeClr>
            </a:gs>
            <a:gs pos="97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4641811" y="3054440"/>
            <a:ext cx="1032141" cy="820993"/>
          </a:xfrm>
          <a:prstGeom prst="rightArrow">
            <a:avLst/>
          </a:prstGeom>
          <a:ln w="28575">
            <a:solidFill>
              <a:srgbClr val="002060"/>
            </a:solidFill>
          </a:ln>
          <a:effectLst>
            <a:outerShdw blurRad="50800" dist="50800" dir="5400000" algn="ctr" rotWithShape="0">
              <a:srgbClr val="000000">
                <a:alpha val="9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en-US"/>
          </a:p>
        </p:txBody>
      </p:sp>
      <p:sp>
        <p:nvSpPr>
          <p:cNvPr id="5" name="Snip Same Side Corner Rectangle 4"/>
          <p:cNvSpPr/>
          <p:nvPr/>
        </p:nvSpPr>
        <p:spPr>
          <a:xfrm>
            <a:off x="1046893" y="426200"/>
            <a:ext cx="3413760" cy="804279"/>
          </a:xfrm>
          <a:prstGeom prst="snip2SameRect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5855110" y="943897"/>
            <a:ext cx="5925411" cy="5271077"/>
          </a:xfrm>
          <a:prstGeom prst="round2DiagRect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  <a:ln w="57150"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কানাই লাল পাঠক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সহকারি শিক্ষক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(আইসিটি)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সৈয়াদুন্নেছা উচ্চ বিদ্যালয়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তিলছড়া, কাশিয়ানী, গোপালগঞ্জ।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kmpathak07@gmail.com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01730184316 </a:t>
            </a:r>
            <a:endParaRPr lang="en-US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ID: 464</a:t>
            </a:r>
            <a:endParaRPr lang="bn-BD" sz="3600" b="1" dirty="0">
              <a:latin typeface="Times New Roman" panose="02020603050405020304" pitchFamily="18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5" y="1230479"/>
            <a:ext cx="4319422" cy="528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935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2060"/>
            </a:gs>
            <a:gs pos="71000">
              <a:schemeClr val="accent1">
                <a:lumMod val="40000"/>
                <a:lumOff val="60000"/>
              </a:schemeClr>
            </a:gs>
            <a:gs pos="36000">
              <a:schemeClr val="accent1">
                <a:lumMod val="60000"/>
                <a:lumOff val="40000"/>
              </a:schemeClr>
            </a:gs>
            <a:gs pos="100000">
              <a:srgbClr val="00B050"/>
            </a:gs>
          </a:gsLst>
          <a:path path="circle">
            <a:fillToRect l="100000" t="10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1" y="1986369"/>
            <a:ext cx="11521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7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পাঠদানে</a:t>
            </a:r>
            <a:r>
              <a:rPr lang="en-US" sz="7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মনোযোগী</a:t>
            </a:r>
            <a:r>
              <a:rPr lang="en-US" sz="7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7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7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en-US" sz="7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7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72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4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3111" y="1725560"/>
            <a:ext cx="3775588" cy="4763729"/>
          </a:xfrm>
          <a:prstGeom prst="rect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12" y="1887794"/>
            <a:ext cx="3516723" cy="4454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Horizontal Scroll 4"/>
          <p:cNvSpPr/>
          <p:nvPr/>
        </p:nvSpPr>
        <p:spPr>
          <a:xfrm>
            <a:off x="4572001" y="290110"/>
            <a:ext cx="4115952" cy="1172930"/>
          </a:xfrm>
          <a:prstGeom prst="horizontalScroll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5090977" y="1725560"/>
            <a:ext cx="6737229" cy="4616247"/>
          </a:xfrm>
          <a:prstGeom prst="round2DiagRect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  <a:ln w="5715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৫০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80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20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২০২৫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খ্রীঃ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Notched Right Arrow 7"/>
          <p:cNvSpPr/>
          <p:nvPr/>
        </p:nvSpPr>
        <p:spPr>
          <a:xfrm>
            <a:off x="4176100" y="3730850"/>
            <a:ext cx="817476" cy="767899"/>
          </a:xfrm>
          <a:prstGeom prst="notchedRightArrow">
            <a:avLst/>
          </a:prstGeom>
          <a:gradFill>
            <a:gsLst>
              <a:gs pos="0">
                <a:srgbClr val="00B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002060"/>
              </a:gs>
            </a:gsLst>
            <a:lin ang="5400000" scaled="1"/>
          </a:gra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54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4000">
              <a:schemeClr val="accent1">
                <a:lumMod val="45000"/>
                <a:lumOff val="55000"/>
              </a:schemeClr>
            </a:gs>
            <a:gs pos="41000">
              <a:schemeClr val="accent1">
                <a:lumMod val="45000"/>
                <a:lumOff val="55000"/>
              </a:schemeClr>
            </a:gs>
            <a:gs pos="79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82754" y="309404"/>
            <a:ext cx="6655989" cy="584775"/>
          </a:xfrm>
          <a:prstGeom prst="rect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748" y="1371601"/>
            <a:ext cx="5717458" cy="49849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3" y="1371601"/>
            <a:ext cx="5368413" cy="498495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43992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31000">
              <a:schemeClr val="accent1">
                <a:lumMod val="45000"/>
                <a:lumOff val="55000"/>
              </a:schemeClr>
            </a:gs>
            <a:gs pos="45000">
              <a:schemeClr val="accent1">
                <a:lumMod val="45000"/>
                <a:lumOff val="55000"/>
              </a:schemeClr>
            </a:gs>
            <a:gs pos="86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27" y="412955"/>
            <a:ext cx="5707625" cy="5279923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09" y="412955"/>
            <a:ext cx="5530645" cy="5279923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4763728" y="5869859"/>
            <a:ext cx="2271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নিকাশ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21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31000">
              <a:schemeClr val="accent1">
                <a:lumMod val="45000"/>
                <a:lumOff val="55000"/>
              </a:schemeClr>
            </a:gs>
            <a:gs pos="45000">
              <a:schemeClr val="accent1">
                <a:lumMod val="45000"/>
                <a:lumOff val="55000"/>
              </a:schemeClr>
            </a:gs>
            <a:gs pos="86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0110" y="3218765"/>
            <a:ext cx="2087830" cy="280076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লেখালেখি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</a:p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110" y="333495"/>
            <a:ext cx="2087830" cy="1569660"/>
          </a:xfrm>
          <a:prstGeom prst="rect">
            <a:avLst/>
          </a:prstGeom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softRound"/>
            <a:contourClr>
              <a:schemeClr val="dk1">
                <a:shade val="27000"/>
                <a:satMod val="120000"/>
              </a:schemeClr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350520"/>
            <a:ext cx="8046721" cy="6233160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>
            <a:off x="1143000" y="2209800"/>
            <a:ext cx="762000" cy="777240"/>
          </a:xfrm>
          <a:prstGeom prst="downArrow">
            <a:avLst/>
          </a:prstGeom>
          <a:ln w="57150">
            <a:solidFill>
              <a:srgbClr val="00206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16200000">
            <a:off x="2807969" y="3849528"/>
            <a:ext cx="762000" cy="777240"/>
          </a:xfrm>
          <a:prstGeom prst="downArrow">
            <a:avLst/>
          </a:prstGeom>
          <a:ln w="57150">
            <a:solidFill>
              <a:srgbClr val="00206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8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31000">
              <a:schemeClr val="accent1">
                <a:lumMod val="45000"/>
                <a:lumOff val="55000"/>
              </a:schemeClr>
            </a:gs>
            <a:gs pos="45000">
              <a:schemeClr val="accent1">
                <a:lumMod val="45000"/>
                <a:lumOff val="55000"/>
              </a:schemeClr>
            </a:gs>
            <a:gs pos="86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58" y="1252291"/>
            <a:ext cx="8804787" cy="47060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Horizontal Scroll 5"/>
          <p:cNvSpPr/>
          <p:nvPr/>
        </p:nvSpPr>
        <p:spPr>
          <a:xfrm>
            <a:off x="3097162" y="290110"/>
            <a:ext cx="6990736" cy="830768"/>
          </a:xfrm>
          <a:prstGeom prst="horizontalScroll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পূর্বদিনের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পর্যালোচনা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95568" y="6089762"/>
            <a:ext cx="299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মাইক্রোসফট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41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31000">
              <a:schemeClr val="accent1">
                <a:lumMod val="45000"/>
                <a:lumOff val="55000"/>
              </a:schemeClr>
            </a:gs>
            <a:gs pos="45000">
              <a:schemeClr val="accent1">
                <a:lumMod val="45000"/>
                <a:lumOff val="55000"/>
              </a:schemeClr>
            </a:gs>
            <a:gs pos="86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755" y="1277454"/>
            <a:ext cx="8023122" cy="46513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Horizontal Scroll 3"/>
          <p:cNvSpPr/>
          <p:nvPr/>
        </p:nvSpPr>
        <p:spPr>
          <a:xfrm>
            <a:off x="4085304" y="304858"/>
            <a:ext cx="5014451" cy="830768"/>
          </a:xfrm>
          <a:prstGeom prst="horizontalScroll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5567" y="6045518"/>
            <a:ext cx="299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মাইক্রোসফট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এক্সেল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86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31000">
              <a:schemeClr val="accent1">
                <a:lumMod val="45000"/>
                <a:lumOff val="55000"/>
              </a:schemeClr>
            </a:gs>
            <a:gs pos="45000">
              <a:schemeClr val="accent1">
                <a:lumMod val="45000"/>
                <a:lumOff val="55000"/>
              </a:schemeClr>
            </a:gs>
            <a:gs pos="86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173811"/>
              </p:ext>
            </p:extLst>
          </p:nvPr>
        </p:nvGraphicFramePr>
        <p:xfrm>
          <a:off x="398206" y="1965495"/>
          <a:ext cx="11680723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678">
                  <a:extLst>
                    <a:ext uri="{9D8B030D-6E8A-4147-A177-3AD203B41FA5}">
                      <a16:colId xmlns:a16="http://schemas.microsoft.com/office/drawing/2014/main" val="192879414"/>
                    </a:ext>
                  </a:extLst>
                </a:gridCol>
                <a:gridCol w="11017045">
                  <a:extLst>
                    <a:ext uri="{9D8B030D-6E8A-4147-A177-3AD203B41FA5}">
                      <a16:colId xmlns:a16="http://schemas.microsoft.com/office/drawing/2014/main" val="2745685703"/>
                    </a:ext>
                  </a:extLst>
                </a:gridCol>
              </a:tblGrid>
              <a:tr h="696115">
                <a:tc gridSpan="2"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এই </a:t>
                      </a:r>
                      <a:r>
                        <a:rPr lang="en-US" sz="4400" b="1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পাঠ</a:t>
                      </a:r>
                      <a:r>
                        <a:rPr lang="en-US" sz="4400" b="1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শেষে</a:t>
                      </a:r>
                      <a:r>
                        <a:rPr lang="en-US" sz="4400" b="1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তোমরা</a:t>
                      </a:r>
                      <a:r>
                        <a:rPr lang="en-US" sz="4400" b="1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স্প্রেডশিটের</a:t>
                      </a:r>
                      <a:r>
                        <a:rPr lang="en-US" sz="4000" b="1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………</a:t>
                      </a:r>
                      <a:endParaRPr lang="en-US" sz="4400" b="1" baseline="0" dirty="0" smtClean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36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30788"/>
                  </a:ext>
                </a:extLst>
              </a:tr>
              <a:tr h="696115">
                <a:tc>
                  <a:txBody>
                    <a:bodyPr/>
                    <a:lstStyle/>
                    <a:p>
                      <a:endParaRPr lang="en-US" sz="4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571500" indent="-571500">
                        <a:buFont typeface="Wingdings" panose="05000000000000000000" pitchFamily="2" charset="2"/>
                        <a:buChar char="Ø"/>
                      </a:pP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গুরুত্বপূর্ণ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বৈশিষ্ট্য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ব্যাখ্যা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পারবে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;</a:t>
                      </a:r>
                      <a:endParaRPr lang="en-US" sz="4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47859"/>
                  </a:ext>
                </a:extLst>
              </a:tr>
              <a:tr h="696115">
                <a:tc>
                  <a:txBody>
                    <a:bodyPr/>
                    <a:lstStyle/>
                    <a:p>
                      <a:endParaRPr lang="en-US" sz="4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ব্যবহারের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ক্ষেত্রগুলো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চিহ্নিত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পারবে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;</a:t>
                      </a:r>
                      <a:endParaRPr lang="en-US" sz="44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856418"/>
                  </a:ext>
                </a:extLst>
              </a:tr>
              <a:tr h="696115">
                <a:tc>
                  <a:txBody>
                    <a:bodyPr/>
                    <a:lstStyle/>
                    <a:p>
                      <a:endParaRPr lang="en-US" sz="40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ব্যবহারের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কৌশল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বর্ণনা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পারবে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;</a:t>
                      </a:r>
                      <a:endParaRPr lang="en-US" sz="44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3997962"/>
                  </a:ext>
                </a:extLst>
              </a:tr>
              <a:tr h="696115">
                <a:tc>
                  <a:txBody>
                    <a:bodyPr/>
                    <a:lstStyle/>
                    <a:p>
                      <a:endParaRPr lang="en-US" sz="40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হিসাব-নিকাশ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পারবে</a:t>
                      </a:r>
                      <a:r>
                        <a:rPr lang="en-US" sz="4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  <a:endParaRPr lang="en-US" sz="44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736128"/>
                  </a:ext>
                </a:extLst>
              </a:tr>
            </a:tbl>
          </a:graphicData>
        </a:graphic>
      </p:graphicFrame>
      <p:sp>
        <p:nvSpPr>
          <p:cNvPr id="4" name="Horizontal Scroll 3"/>
          <p:cNvSpPr/>
          <p:nvPr/>
        </p:nvSpPr>
        <p:spPr>
          <a:xfrm>
            <a:off x="4586750" y="260610"/>
            <a:ext cx="4115952" cy="1391209"/>
          </a:xfrm>
          <a:prstGeom prst="horizontalScroll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59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1185</TotalTime>
  <Words>364</Words>
  <Application>Microsoft Office PowerPoint</Application>
  <PresentationFormat>Widescreen</PresentationFormat>
  <Paragraphs>130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Corbel</vt:lpstr>
      <vt:lpstr>NikoshBAN</vt:lpstr>
      <vt:lpstr>Times New Roman</vt:lpstr>
      <vt:lpstr>Wingdings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GT</dc:creator>
  <cp:lastModifiedBy>GT</cp:lastModifiedBy>
  <cp:revision>114</cp:revision>
  <dcterms:created xsi:type="dcterms:W3CDTF">2025-01-19T08:39:34Z</dcterms:created>
  <dcterms:modified xsi:type="dcterms:W3CDTF">2025-01-21T18:29:44Z</dcterms:modified>
</cp:coreProperties>
</file>