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7" r:id="rId2"/>
    <p:sldId id="258" r:id="rId3"/>
    <p:sldId id="262" r:id="rId4"/>
    <p:sldId id="260" r:id="rId5"/>
    <p:sldId id="295" r:id="rId6"/>
    <p:sldId id="263" r:id="rId7"/>
    <p:sldId id="264" r:id="rId8"/>
    <p:sldId id="265" r:id="rId9"/>
    <p:sldId id="261" r:id="rId10"/>
    <p:sldId id="266" r:id="rId11"/>
    <p:sldId id="267" r:id="rId12"/>
    <p:sldId id="268" r:id="rId13"/>
    <p:sldId id="271" r:id="rId14"/>
    <p:sldId id="269" r:id="rId15"/>
    <p:sldId id="275" r:id="rId16"/>
    <p:sldId id="272" r:id="rId17"/>
    <p:sldId id="276" r:id="rId18"/>
    <p:sldId id="277" r:id="rId19"/>
    <p:sldId id="270" r:id="rId20"/>
    <p:sldId id="273" r:id="rId21"/>
    <p:sldId id="279" r:id="rId22"/>
    <p:sldId id="283" r:id="rId23"/>
    <p:sldId id="284" r:id="rId24"/>
    <p:sldId id="274" r:id="rId25"/>
    <p:sldId id="280" r:id="rId26"/>
    <p:sldId id="285" r:id="rId27"/>
    <p:sldId id="282" r:id="rId28"/>
    <p:sldId id="286" r:id="rId29"/>
    <p:sldId id="287" r:id="rId30"/>
    <p:sldId id="290" r:id="rId31"/>
    <p:sldId id="291" r:id="rId32"/>
    <p:sldId id="278" r:id="rId33"/>
    <p:sldId id="288" r:id="rId34"/>
    <p:sldId id="292" r:id="rId35"/>
    <p:sldId id="293" r:id="rId36"/>
    <p:sldId id="294" r:id="rId37"/>
    <p:sldId id="289" r:id="rId38"/>
    <p:sldId id="259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D3EC64-7362-46BB-8ABD-5C18211C21FD}" type="datetimeFigureOut">
              <a:rPr lang="en-US" smtClean="0"/>
              <a:t>2/13/2019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82AC2-6ECA-4A8F-BA0F-B1F942626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050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182AC2-6ECA-4A8F-BA0F-B1F9426266F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003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6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88.png"/><Relationship Id="rId7" Type="http://schemas.openxmlformats.org/officeDocument/2006/relationships/image" Target="../media/image95.png"/><Relationship Id="rId12" Type="http://schemas.openxmlformats.org/officeDocument/2006/relationships/image" Target="../media/image99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11" Type="http://schemas.openxmlformats.org/officeDocument/2006/relationships/image" Target="../media/image98.png"/><Relationship Id="rId5" Type="http://schemas.openxmlformats.org/officeDocument/2006/relationships/image" Target="../media/image93.png"/><Relationship Id="rId10" Type="http://schemas.openxmlformats.org/officeDocument/2006/relationships/image" Target="../media/image970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13" Type="http://schemas.openxmlformats.org/officeDocument/2006/relationships/image" Target="../media/image111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openxmlformats.org/officeDocument/2006/relationships/image" Target="../media/image123.png"/><Relationship Id="rId18" Type="http://schemas.openxmlformats.org/officeDocument/2006/relationships/image" Target="../media/image128.png"/><Relationship Id="rId26" Type="http://schemas.openxmlformats.org/officeDocument/2006/relationships/image" Target="../media/image136.png"/><Relationship Id="rId3" Type="http://schemas.openxmlformats.org/officeDocument/2006/relationships/image" Target="../media/image113.png"/><Relationship Id="rId21" Type="http://schemas.openxmlformats.org/officeDocument/2006/relationships/image" Target="../media/image131.png"/><Relationship Id="rId7" Type="http://schemas.openxmlformats.org/officeDocument/2006/relationships/image" Target="../media/image117.png"/><Relationship Id="rId12" Type="http://schemas.openxmlformats.org/officeDocument/2006/relationships/image" Target="../media/image122.png"/><Relationship Id="rId17" Type="http://schemas.openxmlformats.org/officeDocument/2006/relationships/image" Target="../media/image127.png"/><Relationship Id="rId25" Type="http://schemas.openxmlformats.org/officeDocument/2006/relationships/image" Target="../media/image135.png"/><Relationship Id="rId33" Type="http://schemas.openxmlformats.org/officeDocument/2006/relationships/image" Target="../media/image143.png"/><Relationship Id="rId2" Type="http://schemas.openxmlformats.org/officeDocument/2006/relationships/image" Target="../media/image112.png"/><Relationship Id="rId16" Type="http://schemas.openxmlformats.org/officeDocument/2006/relationships/image" Target="../media/image126.png"/><Relationship Id="rId20" Type="http://schemas.openxmlformats.org/officeDocument/2006/relationships/image" Target="../media/image130.png"/><Relationship Id="rId29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24" Type="http://schemas.openxmlformats.org/officeDocument/2006/relationships/image" Target="../media/image134.png"/><Relationship Id="rId32" Type="http://schemas.openxmlformats.org/officeDocument/2006/relationships/image" Target="../media/image142.png"/><Relationship Id="rId5" Type="http://schemas.openxmlformats.org/officeDocument/2006/relationships/image" Target="../media/image115.png"/><Relationship Id="rId15" Type="http://schemas.openxmlformats.org/officeDocument/2006/relationships/image" Target="../media/image125.png"/><Relationship Id="rId23" Type="http://schemas.openxmlformats.org/officeDocument/2006/relationships/image" Target="../media/image133.png"/><Relationship Id="rId28" Type="http://schemas.openxmlformats.org/officeDocument/2006/relationships/image" Target="../media/image138.png"/><Relationship Id="rId10" Type="http://schemas.openxmlformats.org/officeDocument/2006/relationships/image" Target="../media/image120.png"/><Relationship Id="rId19" Type="http://schemas.openxmlformats.org/officeDocument/2006/relationships/image" Target="../media/image129.png"/><Relationship Id="rId31" Type="http://schemas.openxmlformats.org/officeDocument/2006/relationships/image" Target="../media/image141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Relationship Id="rId14" Type="http://schemas.openxmlformats.org/officeDocument/2006/relationships/image" Target="../media/image124.png"/><Relationship Id="rId22" Type="http://schemas.openxmlformats.org/officeDocument/2006/relationships/image" Target="../media/image132.png"/><Relationship Id="rId27" Type="http://schemas.openxmlformats.org/officeDocument/2006/relationships/image" Target="../media/image137.png"/><Relationship Id="rId30" Type="http://schemas.openxmlformats.org/officeDocument/2006/relationships/image" Target="../media/image140.png"/></Relationships>
</file>

<file path=ppt/slides/_rels/slide16.xml.rels><?xml version="1.0" encoding="UTF-8" standalone="yes"?>
<Relationships xmlns="http://schemas.openxmlformats.org/package/2006/relationships"><Relationship Id="rId39" Type="http://schemas.openxmlformats.org/officeDocument/2006/relationships/image" Target="../media/image156.png"/><Relationship Id="rId8" Type="http://schemas.openxmlformats.org/officeDocument/2006/relationships/image" Target="../media/image149.png"/><Relationship Id="rId51" Type="http://schemas.openxmlformats.org/officeDocument/2006/relationships/image" Target="../media/image167.png"/><Relationship Id="rId26" Type="http://schemas.openxmlformats.org/officeDocument/2006/relationships/image" Target="../media/image135.png"/><Relationship Id="rId34" Type="http://schemas.openxmlformats.org/officeDocument/2006/relationships/image" Target="../media/image145.png"/><Relationship Id="rId42" Type="http://schemas.openxmlformats.org/officeDocument/2006/relationships/image" Target="../media/image159.png"/><Relationship Id="rId47" Type="http://schemas.openxmlformats.org/officeDocument/2006/relationships/image" Target="../media/image158.png"/><Relationship Id="rId50" Type="http://schemas.openxmlformats.org/officeDocument/2006/relationships/image" Target="../media/image166.png"/><Relationship Id="rId55" Type="http://schemas.openxmlformats.org/officeDocument/2006/relationships/image" Target="../media/image171.png"/><Relationship Id="rId63" Type="http://schemas.openxmlformats.org/officeDocument/2006/relationships/image" Target="../media/image179.png"/><Relationship Id="rId38" Type="http://schemas.openxmlformats.org/officeDocument/2006/relationships/image" Target="../media/image155.png"/><Relationship Id="rId7" Type="http://schemas.openxmlformats.org/officeDocument/2006/relationships/image" Target="../media/image148.png"/><Relationship Id="rId46" Type="http://schemas.openxmlformats.org/officeDocument/2006/relationships/image" Target="../media/image150.png"/><Relationship Id="rId59" Type="http://schemas.openxmlformats.org/officeDocument/2006/relationships/image" Target="../media/image175.png"/><Relationship Id="rId67" Type="http://schemas.openxmlformats.org/officeDocument/2006/relationships/image" Target="../media/image143.png"/><Relationship Id="rId2" Type="http://schemas.openxmlformats.org/officeDocument/2006/relationships/image" Target="../media/image144.png"/><Relationship Id="rId41" Type="http://schemas.openxmlformats.org/officeDocument/2006/relationships/image" Target="../media/image157.png"/><Relationship Id="rId54" Type="http://schemas.openxmlformats.org/officeDocument/2006/relationships/image" Target="../media/image170.png"/><Relationship Id="rId20" Type="http://schemas.openxmlformats.org/officeDocument/2006/relationships/image" Target="../media/image129.png"/><Relationship Id="rId62" Type="http://schemas.openxmlformats.org/officeDocument/2006/relationships/image" Target="../media/image178.pn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154.png"/><Relationship Id="rId40" Type="http://schemas.openxmlformats.org/officeDocument/2006/relationships/image" Target="../media/image152.png"/><Relationship Id="rId45" Type="http://schemas.openxmlformats.org/officeDocument/2006/relationships/image" Target="../media/image163.png"/><Relationship Id="rId6" Type="http://schemas.openxmlformats.org/officeDocument/2006/relationships/image" Target="../media/image147.png"/><Relationship Id="rId53" Type="http://schemas.openxmlformats.org/officeDocument/2006/relationships/image" Target="../media/image169.png"/><Relationship Id="rId58" Type="http://schemas.openxmlformats.org/officeDocument/2006/relationships/image" Target="../media/image174.png"/><Relationship Id="rId66" Type="http://schemas.openxmlformats.org/officeDocument/2006/relationships/image" Target="../media/image182.png"/><Relationship Id="rId36" Type="http://schemas.openxmlformats.org/officeDocument/2006/relationships/image" Target="../media/image153.png"/><Relationship Id="rId5" Type="http://schemas.openxmlformats.org/officeDocument/2006/relationships/image" Target="../media/image146.png"/><Relationship Id="rId49" Type="http://schemas.openxmlformats.org/officeDocument/2006/relationships/image" Target="../media/image165.png"/><Relationship Id="rId57" Type="http://schemas.openxmlformats.org/officeDocument/2006/relationships/image" Target="../media/image173.png"/><Relationship Id="rId61" Type="http://schemas.openxmlformats.org/officeDocument/2006/relationships/image" Target="../media/image177.png"/><Relationship Id="rId44" Type="http://schemas.openxmlformats.org/officeDocument/2006/relationships/image" Target="../media/image162.png"/><Relationship Id="rId52" Type="http://schemas.openxmlformats.org/officeDocument/2006/relationships/image" Target="../media/image168.png"/><Relationship Id="rId60" Type="http://schemas.openxmlformats.org/officeDocument/2006/relationships/image" Target="../media/image176.png"/><Relationship Id="rId31" Type="http://schemas.openxmlformats.org/officeDocument/2006/relationships/image" Target="../media/image140.png"/><Relationship Id="rId65" Type="http://schemas.openxmlformats.org/officeDocument/2006/relationships/image" Target="../media/image181.png"/><Relationship Id="rId35" Type="http://schemas.openxmlformats.org/officeDocument/2006/relationships/image" Target="../media/image151.png"/><Relationship Id="rId43" Type="http://schemas.openxmlformats.org/officeDocument/2006/relationships/image" Target="../media/image161.png"/><Relationship Id="rId4" Type="http://schemas.openxmlformats.org/officeDocument/2006/relationships/image" Target="../media/image1440.png"/><Relationship Id="rId48" Type="http://schemas.openxmlformats.org/officeDocument/2006/relationships/image" Target="../media/image164.png"/><Relationship Id="rId56" Type="http://schemas.openxmlformats.org/officeDocument/2006/relationships/image" Target="../media/image172.png"/><Relationship Id="rId27" Type="http://schemas.openxmlformats.org/officeDocument/2006/relationships/image" Target="../media/image136.png"/><Relationship Id="rId64" Type="http://schemas.openxmlformats.org/officeDocument/2006/relationships/image" Target="../media/image180.png"/></Relationships>
</file>

<file path=ppt/slides/_rels/slide17.xml.rels><?xml version="1.0" encoding="UTF-8" standalone="yes"?>
<Relationships xmlns="http://schemas.openxmlformats.org/package/2006/relationships"><Relationship Id="rId39" Type="http://schemas.openxmlformats.org/officeDocument/2006/relationships/image" Target="../media/image1690.png"/><Relationship Id="rId8" Type="http://schemas.openxmlformats.org/officeDocument/2006/relationships/image" Target="../media/image149.png"/><Relationship Id="rId51" Type="http://schemas.openxmlformats.org/officeDocument/2006/relationships/image" Target="../media/image187.png"/><Relationship Id="rId26" Type="http://schemas.openxmlformats.org/officeDocument/2006/relationships/image" Target="../media/image135.png"/><Relationship Id="rId34" Type="http://schemas.openxmlformats.org/officeDocument/2006/relationships/image" Target="../media/image1580.png"/><Relationship Id="rId42" Type="http://schemas.openxmlformats.org/officeDocument/2006/relationships/image" Target="../media/image1720.png"/><Relationship Id="rId47" Type="http://schemas.openxmlformats.org/officeDocument/2006/relationships/image" Target="../media/image184.png"/><Relationship Id="rId50" Type="http://schemas.openxmlformats.org/officeDocument/2006/relationships/image" Target="../media/image186.png"/><Relationship Id="rId55" Type="http://schemas.openxmlformats.org/officeDocument/2006/relationships/image" Target="../media/image191.png"/><Relationship Id="rId38" Type="http://schemas.openxmlformats.org/officeDocument/2006/relationships/image" Target="../media/image1680.png"/><Relationship Id="rId7" Type="http://schemas.openxmlformats.org/officeDocument/2006/relationships/image" Target="../media/image148.png"/><Relationship Id="rId46" Type="http://schemas.openxmlformats.org/officeDocument/2006/relationships/image" Target="../media/image1831.png"/><Relationship Id="rId59" Type="http://schemas.openxmlformats.org/officeDocument/2006/relationships/image" Target="../media/image143.png"/><Relationship Id="rId2" Type="http://schemas.openxmlformats.org/officeDocument/2006/relationships/image" Target="../media/image183.png"/><Relationship Id="rId41" Type="http://schemas.openxmlformats.org/officeDocument/2006/relationships/image" Target="../media/image1700.png"/><Relationship Id="rId20" Type="http://schemas.openxmlformats.org/officeDocument/2006/relationships/image" Target="../media/image129.png"/><Relationship Id="rId54" Type="http://schemas.openxmlformats.org/officeDocument/2006/relationships/image" Target="../media/image189.pn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1670.png"/><Relationship Id="rId40" Type="http://schemas.openxmlformats.org/officeDocument/2006/relationships/image" Target="../media/image1650.png"/><Relationship Id="rId45" Type="http://schemas.openxmlformats.org/officeDocument/2006/relationships/image" Target="../media/image1750.png"/><Relationship Id="rId6" Type="http://schemas.openxmlformats.org/officeDocument/2006/relationships/image" Target="../media/image147.png"/><Relationship Id="rId53" Type="http://schemas.openxmlformats.org/officeDocument/2006/relationships/image" Target="../media/image188.png"/><Relationship Id="rId58" Type="http://schemas.openxmlformats.org/officeDocument/2006/relationships/image" Target="../media/image182.png"/><Relationship Id="rId36" Type="http://schemas.openxmlformats.org/officeDocument/2006/relationships/image" Target="../media/image1660.png"/><Relationship Id="rId5" Type="http://schemas.openxmlformats.org/officeDocument/2006/relationships/image" Target="../media/image146.png"/><Relationship Id="rId49" Type="http://schemas.openxmlformats.org/officeDocument/2006/relationships/image" Target="../media/image171.png"/><Relationship Id="rId57" Type="http://schemas.openxmlformats.org/officeDocument/2006/relationships/image" Target="../media/image193.png"/><Relationship Id="rId44" Type="http://schemas.openxmlformats.org/officeDocument/2006/relationships/image" Target="../media/image1740.png"/><Relationship Id="rId52" Type="http://schemas.openxmlformats.org/officeDocument/2006/relationships/image" Target="../media/image176.png"/><Relationship Id="rId31" Type="http://schemas.openxmlformats.org/officeDocument/2006/relationships/image" Target="../media/image140.png"/><Relationship Id="rId35" Type="http://schemas.openxmlformats.org/officeDocument/2006/relationships/image" Target="../media/image1640.png"/><Relationship Id="rId43" Type="http://schemas.openxmlformats.org/officeDocument/2006/relationships/image" Target="../media/image1730.png"/><Relationship Id="rId4" Type="http://schemas.openxmlformats.org/officeDocument/2006/relationships/image" Target="../media/image1440.png"/><Relationship Id="rId48" Type="http://schemas.openxmlformats.org/officeDocument/2006/relationships/image" Target="../media/image185.png"/><Relationship Id="rId27" Type="http://schemas.openxmlformats.org/officeDocument/2006/relationships/image" Target="../media/image136.png"/><Relationship Id="rId56" Type="http://schemas.openxmlformats.org/officeDocument/2006/relationships/image" Target="../media/image19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66.png"/><Relationship Id="rId18" Type="http://schemas.openxmlformats.org/officeDocument/2006/relationships/image" Target="../media/image172.png"/><Relationship Id="rId26" Type="http://schemas.openxmlformats.org/officeDocument/2006/relationships/image" Target="../media/image135.png"/><Relationship Id="rId39" Type="http://schemas.openxmlformats.org/officeDocument/2006/relationships/image" Target="../media/image1800.png"/><Relationship Id="rId3" Type="http://schemas.openxmlformats.org/officeDocument/2006/relationships/image" Target="../media/image194.png"/><Relationship Id="rId21" Type="http://schemas.openxmlformats.org/officeDocument/2006/relationships/image" Target="../media/image173.png"/><Relationship Id="rId34" Type="http://schemas.openxmlformats.org/officeDocument/2006/relationships/image" Target="../media/image143.png"/><Relationship Id="rId42" Type="http://schemas.openxmlformats.org/officeDocument/2006/relationships/image" Target="../media/image1830.png"/><Relationship Id="rId7" Type="http://schemas.openxmlformats.org/officeDocument/2006/relationships/image" Target="../media/image148.png"/><Relationship Id="rId12" Type="http://schemas.openxmlformats.org/officeDocument/2006/relationships/image" Target="../media/image165.png"/><Relationship Id="rId17" Type="http://schemas.openxmlformats.org/officeDocument/2006/relationships/image" Target="../media/image1710.png"/><Relationship Id="rId25" Type="http://schemas.openxmlformats.org/officeDocument/2006/relationships/image" Target="../media/image188.png"/><Relationship Id="rId33" Type="http://schemas.openxmlformats.org/officeDocument/2006/relationships/image" Target="../media/image182.png"/><Relationship Id="rId38" Type="http://schemas.openxmlformats.org/officeDocument/2006/relationships/image" Target="../media/image1790.png"/><Relationship Id="rId46" Type="http://schemas.openxmlformats.org/officeDocument/2006/relationships/image" Target="../media/image187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0.png"/><Relationship Id="rId20" Type="http://schemas.openxmlformats.org/officeDocument/2006/relationships/image" Target="../media/image129.png"/><Relationship Id="rId29" Type="http://schemas.openxmlformats.org/officeDocument/2006/relationships/image" Target="../media/image191.png"/><Relationship Id="rId41" Type="http://schemas.openxmlformats.org/officeDocument/2006/relationships/image" Target="../media/image18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7.png"/><Relationship Id="rId11" Type="http://schemas.openxmlformats.org/officeDocument/2006/relationships/image" Target="../media/image164.png"/><Relationship Id="rId24" Type="http://schemas.openxmlformats.org/officeDocument/2006/relationships/image" Target="../media/image176.png"/><Relationship Id="rId32" Type="http://schemas.openxmlformats.org/officeDocument/2006/relationships/image" Target="../media/image193.png"/><Relationship Id="rId37" Type="http://schemas.openxmlformats.org/officeDocument/2006/relationships/image" Target="../media/image1780.png"/><Relationship Id="rId40" Type="http://schemas.openxmlformats.org/officeDocument/2006/relationships/image" Target="../media/image1941.png"/><Relationship Id="rId45" Type="http://schemas.openxmlformats.org/officeDocument/2006/relationships/image" Target="../media/image1860.png"/><Relationship Id="rId5" Type="http://schemas.openxmlformats.org/officeDocument/2006/relationships/image" Target="../media/image146.png"/><Relationship Id="rId15" Type="http://schemas.openxmlformats.org/officeDocument/2006/relationships/image" Target="../media/image168.png"/><Relationship Id="rId23" Type="http://schemas.openxmlformats.org/officeDocument/2006/relationships/image" Target="../media/image187.png"/><Relationship Id="rId28" Type="http://schemas.openxmlformats.org/officeDocument/2006/relationships/image" Target="../media/image189.png"/><Relationship Id="rId36" Type="http://schemas.openxmlformats.org/officeDocument/2006/relationships/image" Target="../media/image1770.png"/><Relationship Id="rId10" Type="http://schemas.openxmlformats.org/officeDocument/2006/relationships/image" Target="../media/image184.png"/><Relationship Id="rId31" Type="http://schemas.openxmlformats.org/officeDocument/2006/relationships/image" Target="../media/image140.png"/><Relationship Id="rId44" Type="http://schemas.openxmlformats.org/officeDocument/2006/relationships/image" Target="../media/image1850.png"/><Relationship Id="rId4" Type="http://schemas.openxmlformats.org/officeDocument/2006/relationships/image" Target="../media/image1440.png"/><Relationship Id="rId9" Type="http://schemas.openxmlformats.org/officeDocument/2006/relationships/image" Target="../media/image1831.png"/><Relationship Id="rId14" Type="http://schemas.openxmlformats.org/officeDocument/2006/relationships/image" Target="../media/image185.png"/><Relationship Id="rId22" Type="http://schemas.openxmlformats.org/officeDocument/2006/relationships/image" Target="../media/image186.png"/><Relationship Id="rId27" Type="http://schemas.openxmlformats.org/officeDocument/2006/relationships/image" Target="../media/image136.png"/><Relationship Id="rId30" Type="http://schemas.openxmlformats.org/officeDocument/2006/relationships/image" Target="../media/image192.png"/><Relationship Id="rId35" Type="http://schemas.openxmlformats.org/officeDocument/2006/relationships/image" Target="../media/image1760.png"/><Relationship Id="rId43" Type="http://schemas.openxmlformats.org/officeDocument/2006/relationships/image" Target="../media/image18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3" Type="http://schemas.openxmlformats.org/officeDocument/2006/relationships/image" Target="../media/image1910.png"/><Relationship Id="rId7" Type="http://schemas.openxmlformats.org/officeDocument/2006/relationships/image" Target="../media/image195.png"/><Relationship Id="rId2" Type="http://schemas.openxmlformats.org/officeDocument/2006/relationships/image" Target="../media/image18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40.png"/><Relationship Id="rId5" Type="http://schemas.openxmlformats.org/officeDocument/2006/relationships/image" Target="../media/image1930.png"/><Relationship Id="rId4" Type="http://schemas.openxmlformats.org/officeDocument/2006/relationships/image" Target="../media/image1920.png"/><Relationship Id="rId9" Type="http://schemas.openxmlformats.org/officeDocument/2006/relationships/image" Target="../media/image19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7" Type="http://schemas.openxmlformats.org/officeDocument/2006/relationships/image" Target="../media/image204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3.png"/><Relationship Id="rId5" Type="http://schemas.openxmlformats.org/officeDocument/2006/relationships/image" Target="../media/image202.png"/><Relationship Id="rId4" Type="http://schemas.openxmlformats.org/officeDocument/2006/relationships/image" Target="../media/image20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2.png"/><Relationship Id="rId3" Type="http://schemas.openxmlformats.org/officeDocument/2006/relationships/image" Target="../media/image206.png"/><Relationship Id="rId7" Type="http://schemas.openxmlformats.org/officeDocument/2006/relationships/image" Target="../media/image211.pn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9.png"/><Relationship Id="rId5" Type="http://schemas.openxmlformats.org/officeDocument/2006/relationships/image" Target="../media/image208.png"/><Relationship Id="rId10" Type="http://schemas.openxmlformats.org/officeDocument/2006/relationships/image" Target="../media/image214.png"/><Relationship Id="rId4" Type="http://schemas.openxmlformats.org/officeDocument/2006/relationships/image" Target="../media/image207.png"/><Relationship Id="rId9" Type="http://schemas.openxmlformats.org/officeDocument/2006/relationships/image" Target="../media/image2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7" Type="http://schemas.openxmlformats.org/officeDocument/2006/relationships/image" Target="../media/image221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9.png"/><Relationship Id="rId5" Type="http://schemas.openxmlformats.org/officeDocument/2006/relationships/image" Target="../media/image218.png"/><Relationship Id="rId4" Type="http://schemas.openxmlformats.org/officeDocument/2006/relationships/image" Target="../media/image21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png"/><Relationship Id="rId3" Type="http://schemas.openxmlformats.org/officeDocument/2006/relationships/image" Target="../media/image223.png"/><Relationship Id="rId7" Type="http://schemas.openxmlformats.org/officeDocument/2006/relationships/image" Target="../media/image227.png"/><Relationship Id="rId2" Type="http://schemas.openxmlformats.org/officeDocument/2006/relationships/image" Target="../media/image2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6.png"/><Relationship Id="rId5" Type="http://schemas.openxmlformats.org/officeDocument/2006/relationships/image" Target="../media/image225.png"/><Relationship Id="rId4" Type="http://schemas.openxmlformats.org/officeDocument/2006/relationships/image" Target="../media/image224.png"/><Relationship Id="rId9" Type="http://schemas.openxmlformats.org/officeDocument/2006/relationships/image" Target="../media/image2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4.png"/><Relationship Id="rId5" Type="http://schemas.openxmlformats.org/officeDocument/2006/relationships/image" Target="../media/image233.png"/><Relationship Id="rId4" Type="http://schemas.openxmlformats.org/officeDocument/2006/relationships/image" Target="../media/image2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pn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0.png"/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40.png"/><Relationship Id="rId13" Type="http://schemas.openxmlformats.org/officeDocument/2006/relationships/image" Target="../media/image2472.png"/><Relationship Id="rId3" Type="http://schemas.openxmlformats.org/officeDocument/2006/relationships/image" Target="../media/image2080.png"/><Relationship Id="rId12" Type="http://schemas.openxmlformats.org/officeDocument/2006/relationships/image" Target="../media/image2462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110.png"/><Relationship Id="rId6" Type="http://schemas.openxmlformats.org/officeDocument/2006/relationships/image" Target="../media/image2120.png"/><Relationship Id="rId5" Type="http://schemas.openxmlformats.org/officeDocument/2006/relationships/image" Target="../media/image247.png"/><Relationship Id="rId10" Type="http://schemas.openxmlformats.org/officeDocument/2006/relationships/image" Target="../media/image2160.png"/><Relationship Id="rId4" Type="http://schemas.openxmlformats.org/officeDocument/2006/relationships/image" Target="../media/image2090.png"/><Relationship Id="rId9" Type="http://schemas.openxmlformats.org/officeDocument/2006/relationships/image" Target="../media/image215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0.png"/><Relationship Id="rId13" Type="http://schemas.openxmlformats.org/officeDocument/2006/relationships/image" Target="../media/image254.png"/><Relationship Id="rId3" Type="http://schemas.openxmlformats.org/officeDocument/2006/relationships/image" Target="../media/image2461.png"/><Relationship Id="rId7" Type="http://schemas.openxmlformats.org/officeDocument/2006/relationships/image" Target="../media/image2470.png"/><Relationship Id="rId12" Type="http://schemas.openxmlformats.org/officeDocument/2006/relationships/image" Target="../media/image253.png"/><Relationship Id="rId17" Type="http://schemas.openxmlformats.org/officeDocument/2006/relationships/image" Target="../media/image258.png"/><Relationship Id="rId2" Type="http://schemas.openxmlformats.org/officeDocument/2006/relationships/image" Target="../media/image248.png"/><Relationship Id="rId16" Type="http://schemas.openxmlformats.org/officeDocument/2006/relationships/image" Target="../media/image2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60.png"/><Relationship Id="rId11" Type="http://schemas.openxmlformats.org/officeDocument/2006/relationships/image" Target="../media/image252.png"/><Relationship Id="rId5" Type="http://schemas.openxmlformats.org/officeDocument/2006/relationships/image" Target="../media/image249.png"/><Relationship Id="rId15" Type="http://schemas.openxmlformats.org/officeDocument/2006/relationships/image" Target="../media/image256.png"/><Relationship Id="rId10" Type="http://schemas.openxmlformats.org/officeDocument/2006/relationships/image" Target="../media/image251.png"/><Relationship Id="rId4" Type="http://schemas.openxmlformats.org/officeDocument/2006/relationships/image" Target="../media/image2471.png"/><Relationship Id="rId9" Type="http://schemas.openxmlformats.org/officeDocument/2006/relationships/image" Target="../media/image250.png"/><Relationship Id="rId14" Type="http://schemas.openxmlformats.org/officeDocument/2006/relationships/image" Target="../media/image25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png"/><Relationship Id="rId18" Type="http://schemas.openxmlformats.org/officeDocument/2006/relationships/image" Target="../media/image272.png"/><Relationship Id="rId3" Type="http://schemas.openxmlformats.org/officeDocument/2006/relationships/image" Target="../media/image260.png"/><Relationship Id="rId7" Type="http://schemas.openxmlformats.org/officeDocument/2006/relationships/image" Target="../media/image264.png"/><Relationship Id="rId17" Type="http://schemas.openxmlformats.org/officeDocument/2006/relationships/image" Target="../media/image271.png"/><Relationship Id="rId2" Type="http://schemas.openxmlformats.org/officeDocument/2006/relationships/image" Target="../media/image259.png"/><Relationship Id="rId16" Type="http://schemas.openxmlformats.org/officeDocument/2006/relationships/image" Target="../media/image2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3.png"/><Relationship Id="rId5" Type="http://schemas.openxmlformats.org/officeDocument/2006/relationships/image" Target="../media/image262.png"/><Relationship Id="rId15" Type="http://schemas.openxmlformats.org/officeDocument/2006/relationships/image" Target="../media/image269.png"/><Relationship Id="rId10" Type="http://schemas.openxmlformats.org/officeDocument/2006/relationships/image" Target="../media/image267.png"/><Relationship Id="rId4" Type="http://schemas.openxmlformats.org/officeDocument/2006/relationships/image" Target="../media/image261.png"/><Relationship Id="rId9" Type="http://schemas.openxmlformats.org/officeDocument/2006/relationships/image" Target="../media/image266.png"/><Relationship Id="rId14" Type="http://schemas.openxmlformats.org/officeDocument/2006/relationships/image" Target="../media/image26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png"/><Relationship Id="rId3" Type="http://schemas.openxmlformats.org/officeDocument/2006/relationships/image" Target="../media/image273.png"/><Relationship Id="rId7" Type="http://schemas.openxmlformats.org/officeDocument/2006/relationships/image" Target="../media/image277.png"/><Relationship Id="rId2" Type="http://schemas.openxmlformats.org/officeDocument/2006/relationships/image" Target="../media/image27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6.png"/><Relationship Id="rId5" Type="http://schemas.openxmlformats.org/officeDocument/2006/relationships/image" Target="../media/image275.png"/><Relationship Id="rId4" Type="http://schemas.openxmlformats.org/officeDocument/2006/relationships/image" Target="../media/image274.png"/><Relationship Id="rId9" Type="http://schemas.openxmlformats.org/officeDocument/2006/relationships/image" Target="../media/image2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1.png"/><Relationship Id="rId7" Type="http://schemas.openxmlformats.org/officeDocument/2006/relationships/image" Target="../media/image285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4.png"/><Relationship Id="rId5" Type="http://schemas.openxmlformats.org/officeDocument/2006/relationships/image" Target="../media/image283.png"/><Relationship Id="rId4" Type="http://schemas.openxmlformats.org/officeDocument/2006/relationships/image" Target="../media/image28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7.png"/><Relationship Id="rId2" Type="http://schemas.openxmlformats.org/officeDocument/2006/relationships/image" Target="../media/image28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9.png"/><Relationship Id="rId4" Type="http://schemas.openxmlformats.org/officeDocument/2006/relationships/image" Target="../media/image28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25.png"/><Relationship Id="rId3" Type="http://schemas.openxmlformats.org/officeDocument/2006/relationships/image" Target="../media/image1911.png"/><Relationship Id="rId7" Type="http://schemas.openxmlformats.org/officeDocument/2006/relationships/image" Target="../media/image23.png"/><Relationship Id="rId12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20.png"/><Relationship Id="rId5" Type="http://schemas.openxmlformats.org/officeDocument/2006/relationships/image" Target="../media/image21.png"/><Relationship Id="rId15" Type="http://schemas.openxmlformats.org/officeDocument/2006/relationships/image" Target="../media/image27.png"/><Relationship Id="rId10" Type="http://schemas.openxmlformats.org/officeDocument/2006/relationships/image" Target="../media/image210.png"/><Relationship Id="rId4" Type="http://schemas.openxmlformats.org/officeDocument/2006/relationships/image" Target="../media/image2010.png"/><Relationship Id="rId9" Type="http://schemas.openxmlformats.org/officeDocument/2006/relationships/image" Target="../media/image200.png"/><Relationship Id="rId1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18" Type="http://schemas.openxmlformats.org/officeDocument/2006/relationships/image" Target="../media/image220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210.png"/><Relationship Id="rId2" Type="http://schemas.openxmlformats.org/officeDocument/2006/relationships/image" Target="../media/image28.png"/><Relationship Id="rId16" Type="http://schemas.openxmlformats.org/officeDocument/2006/relationships/image" Target="../media/image2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190.png"/><Relationship Id="rId10" Type="http://schemas.openxmlformats.org/officeDocument/2006/relationships/image" Target="../media/image36.png"/><Relationship Id="rId19" Type="http://schemas.openxmlformats.org/officeDocument/2006/relationships/image" Target="../media/image4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914400"/>
            <a:ext cx="7620001" cy="1143000"/>
          </a:xfrm>
        </p:spPr>
        <p:txBody>
          <a:bodyPr>
            <a:noAutofit/>
          </a:bodyPr>
          <a:lstStyle/>
          <a:p>
            <a:r>
              <a:rPr lang="bn-BD" sz="166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66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7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113895"/>
            <a:ext cx="8917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পূরক কোণের ত্রিকোণমিতিক অনুপাত;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6136189" y="125379"/>
            <a:ext cx="3124200" cy="2355777"/>
            <a:chOff x="6056738" y="364900"/>
            <a:chExt cx="3124200" cy="2355777"/>
          </a:xfrm>
        </p:grpSpPr>
        <p:grpSp>
          <p:nvGrpSpPr>
            <p:cNvPr id="5" name="Group 4"/>
            <p:cNvGrpSpPr/>
            <p:nvPr/>
          </p:nvGrpSpPr>
          <p:grpSpPr>
            <a:xfrm>
              <a:off x="6056738" y="364900"/>
              <a:ext cx="3124200" cy="2355777"/>
              <a:chOff x="5105400" y="366278"/>
              <a:chExt cx="3124200" cy="2355777"/>
            </a:xfrm>
          </p:grpSpPr>
          <p:cxnSp>
            <p:nvCxnSpPr>
              <p:cNvPr id="6" name="Straight Arrow Connector 5"/>
              <p:cNvCxnSpPr/>
              <p:nvPr/>
            </p:nvCxnSpPr>
            <p:spPr>
              <a:xfrm>
                <a:off x="5486400" y="2362200"/>
                <a:ext cx="2743200" cy="4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Arrow Connector 6"/>
              <p:cNvCxnSpPr>
                <a:endCxn id="13" idx="3"/>
              </p:cNvCxnSpPr>
              <p:nvPr/>
            </p:nvCxnSpPr>
            <p:spPr>
              <a:xfrm flipV="1">
                <a:off x="5486400" y="550944"/>
                <a:ext cx="2216258" cy="181126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TextBox 7"/>
              <p:cNvSpPr txBox="1"/>
              <p:nvPr/>
            </p:nvSpPr>
            <p:spPr>
              <a:xfrm>
                <a:off x="6894127" y="652626"/>
                <a:ext cx="308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P</a:t>
                </a:r>
                <a:endParaRPr lang="en-US" b="1" dirty="0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105400" y="2177534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O</a:t>
                </a:r>
                <a:endParaRPr lang="en-US" b="1" dirty="0"/>
              </a:p>
            </p:txBody>
          </p:sp>
          <p:grpSp>
            <p:nvGrpSpPr>
              <p:cNvPr id="10" name="Group 9"/>
              <p:cNvGrpSpPr/>
              <p:nvPr/>
            </p:nvGrpSpPr>
            <p:grpSpPr>
              <a:xfrm>
                <a:off x="6954969" y="1001540"/>
                <a:ext cx="386644" cy="1709030"/>
                <a:chOff x="6954969" y="1001540"/>
                <a:chExt cx="386644" cy="1709030"/>
              </a:xfrm>
            </p:grpSpPr>
            <p:cxnSp>
              <p:nvCxnSpPr>
                <p:cNvPr id="17" name="Straight Connector 16"/>
                <p:cNvCxnSpPr/>
                <p:nvPr/>
              </p:nvCxnSpPr>
              <p:spPr>
                <a:xfrm>
                  <a:off x="7128803" y="1001540"/>
                  <a:ext cx="0" cy="1351183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TextBox 17"/>
                <p:cNvSpPr txBox="1"/>
                <p:nvPr/>
              </p:nvSpPr>
              <p:spPr>
                <a:xfrm>
                  <a:off x="6954969" y="2341238"/>
                  <a:ext cx="38664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M</a:t>
                  </a:r>
                  <a:endParaRPr lang="en-US" b="1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5600359" y="2086107"/>
                    <a:ext cx="381835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𝜽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11" name="TextBox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00359" y="2086107"/>
                    <a:ext cx="381835" cy="369332"/>
                  </a:xfrm>
                  <a:prstGeom prst="rect">
                    <a:avLst/>
                  </a:prstGeom>
                  <a:blipFill rotWithShape="1"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2" name="TextBox 11"/>
              <p:cNvSpPr txBox="1"/>
              <p:nvPr/>
            </p:nvSpPr>
            <p:spPr>
              <a:xfrm>
                <a:off x="7696200" y="2352723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X</a:t>
                </a:r>
                <a:endParaRPr lang="en-US" b="1" dirty="0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7397766" y="366278"/>
                <a:ext cx="3048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Y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 rot="18725573">
                  <a:off x="7455006" y="1086771"/>
                  <a:ext cx="108901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bn-BD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90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a14:m>
                  <a:r>
                    <a:rPr lang="en-US" dirty="0" smtClean="0"/>
                    <a:t>-</a:t>
                  </a:r>
                  <a14:m>
                    <m:oMath xmlns:m="http://schemas.openxmlformats.org/officeDocument/2006/math">
                      <m:r>
                        <a:rPr lang="en-US" i="1" dirty="0" smtClean="0">
                          <a:latin typeface="Cambria Math"/>
                          <a:ea typeface="Cambria Math"/>
                        </a:rPr>
                        <m:t>𝜃</m:t>
                      </m:r>
                    </m:oMath>
                  </a14:m>
                  <a:r>
                    <a:rPr lang="bn-BD" dirty="0" smtClean="0"/>
                    <a:t>   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725573">
                  <a:off x="7455006" y="1086771"/>
                  <a:ext cx="1089016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t="-3448" r="-1024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05485" y="641927"/>
                <a:ext cx="6267656" cy="714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পূরক কোণঃ দুইটি সূক্ষকোণের পরিমাপের সমষ্টি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হলে, তাদের একটিকে অপরটির পূরক কোণ বলে। যেমন,  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641927"/>
                <a:ext cx="6267656" cy="714876"/>
              </a:xfrm>
              <a:prstGeom prst="rect">
                <a:avLst/>
              </a:prstGeom>
              <a:blipFill rotWithShape="1">
                <a:blip r:embed="rId4"/>
                <a:stretch>
                  <a:fillRect l="-1070" t="-2542" b="-13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05485" y="1288258"/>
                <a:ext cx="5731837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𝟑𝟓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কোণের পূরক কোণ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𝟓𝟓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288258"/>
                <a:ext cx="5731837" cy="407099"/>
              </a:xfrm>
              <a:prstGeom prst="rect">
                <a:avLst/>
              </a:prstGeom>
              <a:blipFill rotWithShape="1">
                <a:blip r:embed="rId5"/>
                <a:stretch>
                  <a:fillRect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05485" y="1642694"/>
                <a:ext cx="5731837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𝒐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কোণের পূরক কোণ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𝟕𝟎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642694"/>
                <a:ext cx="5731837" cy="407099"/>
              </a:xfrm>
              <a:prstGeom prst="rect">
                <a:avLst/>
              </a:prstGeom>
              <a:blipFill rotWithShape="1">
                <a:blip r:embed="rId6"/>
                <a:stretch>
                  <a:fillRect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05486" y="1993266"/>
                <a:ext cx="5731838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কোণের পূরক কোণ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𝟖𝟓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1993266"/>
                <a:ext cx="5731838" cy="407099"/>
              </a:xfrm>
              <a:prstGeom prst="rect">
                <a:avLst/>
              </a:prstGeom>
              <a:blipFill rotWithShape="1">
                <a:blip r:embed="rId7"/>
                <a:stretch>
                  <a:fillRect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05486" y="2292548"/>
                <a:ext cx="5731838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কোণের পূরক কোণ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b="1" i="0" smtClean="0">
                        <a:latin typeface="Cambria Math"/>
                      </a:rPr>
                      <m:t>− 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𝜽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2292548"/>
                <a:ext cx="5731838" cy="375552"/>
              </a:xfrm>
              <a:prstGeom prst="rect">
                <a:avLst/>
              </a:prstGeom>
              <a:blipFill rotWithShape="1">
                <a:blip r:embed="rId8"/>
                <a:stretch>
                  <a:fillRect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05486" y="2661880"/>
                <a:ext cx="8938514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সাধারণ ভাবে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কোণ 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r>
                      <a:rPr lang="en-US" b="1" i="0" smtClean="0">
                        <a:latin typeface="Cambria Math"/>
                      </a:rPr>
                      <m:t>−</m:t>
                    </m:r>
                    <m:r>
                      <a:rPr lang="el-GR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পরস্পরের পূরক কোণ।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2661880"/>
                <a:ext cx="8938514" cy="375552"/>
              </a:xfrm>
              <a:prstGeom prst="rect">
                <a:avLst/>
              </a:prstGeom>
              <a:blipFill rotWithShape="1">
                <a:blip r:embed="rId9"/>
                <a:stretch>
                  <a:fillRect t="-4918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05486" y="3031212"/>
                <a:ext cx="89385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মনে করি,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∠XOY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এই কোণের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OY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বাহুর উপর একটি বিন্দু।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PM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⊥ OX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আঁকি।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031212"/>
                <a:ext cx="8938513" cy="369332"/>
              </a:xfrm>
              <a:prstGeom prst="rect">
                <a:avLst/>
              </a:prstGeom>
              <a:blipFill rotWithShape="1">
                <a:blip r:embed="rId10"/>
                <a:stretch>
                  <a:fillRect l="-614" t="-13115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6" y="3445042"/>
                <a:ext cx="893851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ত্রিভুজের তিন কোণের সমষ্টি দুই সমকোণ এবং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△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POM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সমকোণী ত্রিভুজে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∠PMO=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445042"/>
                <a:ext cx="8938513" cy="375552"/>
              </a:xfrm>
              <a:prstGeom prst="rect">
                <a:avLst/>
              </a:prstGeom>
              <a:blipFill rotWithShape="1">
                <a:blip r:embed="rId11"/>
                <a:stretch>
                  <a:fillRect l="-614"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486" y="3865418"/>
                <a:ext cx="893851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 ∠OPM+∠POM=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একসমকোণ=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865418"/>
                <a:ext cx="8938513" cy="375552"/>
              </a:xfrm>
              <a:prstGeom prst="rect">
                <a:avLst/>
              </a:prstGeom>
              <a:blipFill rotWithShape="1">
                <a:blip r:embed="rId12"/>
                <a:stretch>
                  <a:fillRect l="-614"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05485" y="4234750"/>
                <a:ext cx="8924659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∴ ∠OPM=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b="1" dirty="0" smtClean="0"/>
                  <a:t> </a:t>
                </a:r>
                <a:r>
                  <a:rPr lang="en-US" b="1" dirty="0" smtClean="0">
                    <a:latin typeface="Cambria Math"/>
                    <a:ea typeface="Cambria Math"/>
                  </a:rPr>
                  <a:t>∠POM=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 [ </a:t>
                </a:r>
                <a:r>
                  <a:rPr lang="en-US" b="1" dirty="0" smtClean="0">
                    <a:latin typeface="Cambria Math"/>
                    <a:ea typeface="Cambria Math"/>
                  </a:rPr>
                  <a:t>∵ ∠POM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]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234750"/>
                <a:ext cx="8924659" cy="375552"/>
              </a:xfrm>
              <a:prstGeom prst="rect">
                <a:avLst/>
              </a:prstGeom>
              <a:blipFill rotWithShape="1">
                <a:blip r:embed="rId13"/>
                <a:stretch>
                  <a:fillRect l="-615" t="-9836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05486" y="4565073"/>
                <a:ext cx="8938514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∴ sin(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en-US" b="1" dirty="0" smtClean="0"/>
                  <a:t>  = </a:t>
                </a:r>
                <a:r>
                  <a:rPr lang="en-US" b="1" dirty="0" err="1" smtClean="0"/>
                  <a:t>cos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∠POM</a:t>
                </a:r>
                <a:r>
                  <a:rPr lang="en-US" b="1" dirty="0" smtClean="0">
                    <a:latin typeface="Cambria Math"/>
                    <a:ea typeface="Cambria Math"/>
                  </a:rPr>
                  <a:t>= 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cos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;     </a:t>
                </a:r>
                <a:r>
                  <a:rPr lang="en-US" b="1" dirty="0" err="1" smtClean="0"/>
                  <a:t>cos</a:t>
                </a:r>
                <a:r>
                  <a:rPr lang="en-US" b="1" dirty="0" smtClean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dirty="0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dirty="0" smtClean="0">
                        <a:latin typeface="Cambria Math"/>
                        <a:ea typeface="Cambria Math"/>
                      </a:rPr>
                      <m:t>)=</m:t>
                    </m:r>
                    <m:f>
                      <m:fPr>
                        <m:ctrlPr>
                          <a:rPr lang="en-US" b="1" i="1" dirty="0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𝑷𝑴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en-US" b="1" dirty="0" smtClean="0"/>
                  <a:t> =   </a:t>
                </a:r>
                <a:r>
                  <a:rPr lang="en-US" b="1" dirty="0" err="1" smtClean="0"/>
                  <a:t>sin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∠POM</a:t>
                </a:r>
                <a:r>
                  <a:rPr lang="en-US" b="1" dirty="0" smtClean="0">
                    <a:latin typeface="Cambria Math"/>
                    <a:ea typeface="Cambria Math"/>
                  </a:rPr>
                  <a:t> = sin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4565073"/>
                <a:ext cx="8938514" cy="492443"/>
              </a:xfrm>
              <a:prstGeom prst="rect">
                <a:avLst/>
              </a:prstGeom>
              <a:blipFill rotWithShape="1">
                <a:blip r:embed="rId14"/>
                <a:stretch>
                  <a:fillRect l="-614"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05486" y="5189576"/>
                <a:ext cx="8917732" cy="487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∴ tan(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en-US" b="1" dirty="0" smtClean="0"/>
                  <a:t>  = </a:t>
                </a:r>
                <a:r>
                  <a:rPr lang="en-US" b="1" dirty="0" err="1" smtClean="0"/>
                  <a:t>cot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∠POM</a:t>
                </a:r>
                <a:r>
                  <a:rPr lang="en-US" b="1" dirty="0" smtClean="0">
                    <a:latin typeface="Cambria Math"/>
                    <a:ea typeface="Cambria Math"/>
                  </a:rPr>
                  <a:t>= 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co</a:t>
                </a:r>
                <a:r>
                  <a:rPr lang="en-US" b="1" dirty="0" smtClean="0">
                    <a:latin typeface="Cambria Math"/>
                    <a:ea typeface="Cambria Math"/>
                  </a:rPr>
                  <a:t>t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;     </a:t>
                </a:r>
                <a:r>
                  <a:rPr lang="en-US" b="1" dirty="0" err="1" smtClean="0"/>
                  <a:t>co</a:t>
                </a:r>
                <a:r>
                  <a:rPr lang="en-US" b="1" dirty="0" smtClean="0"/>
                  <a:t>t(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dirty="0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dirty="0" smtClean="0">
                        <a:latin typeface="Cambria Math"/>
                        <a:ea typeface="Cambria Math"/>
                      </a:rPr>
                      <m:t>)=</m:t>
                    </m:r>
                    <m:f>
                      <m:fPr>
                        <m:ctrlPr>
                          <a:rPr lang="en-US" b="1" i="1" dirty="0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𝑷𝑴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en-US" b="1" dirty="0" smtClean="0"/>
                  <a:t> =   </a:t>
                </a:r>
                <a:r>
                  <a:rPr lang="en-US" b="1" dirty="0" err="1" smtClean="0"/>
                  <a:t>tan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∠POM</a:t>
                </a:r>
                <a:r>
                  <a:rPr lang="en-US" b="1" dirty="0" smtClean="0">
                    <a:latin typeface="Cambria Math"/>
                    <a:ea typeface="Cambria Math"/>
                  </a:rPr>
                  <a:t> = tan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5189576"/>
                <a:ext cx="8917732" cy="487569"/>
              </a:xfrm>
              <a:prstGeom prst="rect">
                <a:avLst/>
              </a:prstGeom>
              <a:blipFill rotWithShape="1">
                <a:blip r:embed="rId15"/>
                <a:stretch>
                  <a:fillRect l="-615" b="-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05487" y="5784273"/>
                <a:ext cx="9243314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∴ cosec(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en-US" b="1" dirty="0" smtClean="0"/>
                  <a:t>  = </a:t>
                </a:r>
                <a:r>
                  <a:rPr lang="en-US" b="1" dirty="0" err="1" smtClean="0"/>
                  <a:t>sec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∠POM</a:t>
                </a:r>
                <a:r>
                  <a:rPr lang="en-US" b="1" dirty="0" smtClean="0">
                    <a:latin typeface="Cambria Math"/>
                    <a:ea typeface="Cambria Math"/>
                  </a:rPr>
                  <a:t>= </a:t>
                </a:r>
                <a:r>
                  <a:rPr lang="en-US" b="1" dirty="0" err="1">
                    <a:latin typeface="Cambria Math"/>
                    <a:ea typeface="Cambria Math"/>
                  </a:rPr>
                  <a:t>s</a:t>
                </a:r>
                <a:r>
                  <a:rPr lang="en-US" b="1" dirty="0" smtClean="0">
                    <a:latin typeface="Cambria Math"/>
                    <a:ea typeface="Cambria Math"/>
                  </a:rPr>
                  <a:t>ec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; sec(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b="1" i="1" dirty="0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dirty="0" smtClean="0">
                        <a:latin typeface="Cambria Math"/>
                        <a:ea typeface="Cambria Math"/>
                      </a:rPr>
                      <m:t>)=</m:t>
                    </m:r>
                    <m:f>
                      <m:fPr>
                        <m:ctrlPr>
                          <a:rPr lang="en-US" b="1" i="1" dirty="0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𝑶𝑷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en-US" b="1" dirty="0" smtClean="0"/>
                  <a:t> =  </a:t>
                </a:r>
                <a:r>
                  <a:rPr lang="en-US" b="1" dirty="0" err="1" smtClean="0"/>
                  <a:t>cosec</a:t>
                </a:r>
                <a:r>
                  <a:rPr lang="en-US" b="1" dirty="0" err="1" smtClean="0">
                    <a:latin typeface="Cambria Math"/>
                    <a:ea typeface="Cambria Math"/>
                  </a:rPr>
                  <a:t>∠POM</a:t>
                </a:r>
                <a:r>
                  <a:rPr lang="en-US" b="1" dirty="0" smtClean="0">
                    <a:latin typeface="Cambria Math"/>
                    <a:ea typeface="Cambria Math"/>
                  </a:rPr>
                  <a:t> = cosec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/>
                  <a:t>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5784273"/>
                <a:ext cx="9243314" cy="492443"/>
              </a:xfrm>
              <a:prstGeom prst="rect">
                <a:avLst/>
              </a:prstGeom>
              <a:blipFill rotWithShape="1">
                <a:blip r:embed="rId16"/>
                <a:stretch>
                  <a:fillRect l="-594"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366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" grpId="0"/>
      <p:bldP spid="4" grpId="0"/>
      <p:bldP spid="19" grpId="0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6" y="118707"/>
            <a:ext cx="89108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বিঃদ্রঃ পূর্ব পৃষ্ঠায় আমরা জানলাম যে,   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6" y="641927"/>
                <a:ext cx="89385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দুইটি সূক্ষকোণের পরিমাপের সমষ্টি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হলে, তাদের একটিকে অপরটির পূরক কোণ বলে। যেমন,  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641927"/>
                <a:ext cx="8938514" cy="407099"/>
              </a:xfrm>
              <a:prstGeom prst="rect">
                <a:avLst/>
              </a:prstGeom>
              <a:blipFill rotWithShape="1">
                <a:blip r:embed="rId2"/>
                <a:stretch>
                  <a:fillRect l="-750"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486" y="1076575"/>
                <a:ext cx="89385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কোণের পূরক কোণ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1076575"/>
                <a:ext cx="8938514" cy="407099"/>
              </a:xfrm>
              <a:prstGeom prst="rect">
                <a:avLst/>
              </a:prstGeom>
              <a:blipFill rotWithShape="1">
                <a:blip r:embed="rId3"/>
                <a:stretch>
                  <a:fillRect t="-4545" b="-28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485" y="1475304"/>
                <a:ext cx="8890021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আবার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কোণের ত্রিকোণমিতিক তালিকায় দেখা যায়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475304"/>
                <a:ext cx="8890021" cy="491096"/>
              </a:xfrm>
              <a:prstGeom prst="rect">
                <a:avLst/>
              </a:prstGeom>
              <a:blipFill rotWithShape="1">
                <a:blip r:embed="rId4"/>
                <a:stretch>
                  <a:fillRect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5486" y="1790125"/>
                <a:ext cx="8890023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কোণের ত্রিকোণমিতিক তালিকায় দেখা যায়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1790125"/>
                <a:ext cx="8890023" cy="491096"/>
              </a:xfrm>
              <a:prstGeom prst="rect">
                <a:avLst/>
              </a:prstGeom>
              <a:blipFill rotWithShape="1">
                <a:blip r:embed="rId5"/>
                <a:stretch>
                  <a:fillRect b="-11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05486" y="2211948"/>
                <a:ext cx="8689132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 </a:t>
                </a:r>
                <a:r>
                  <a:rPr lang="en-US" b="1" dirty="0" smtClean="0">
                    <a:latin typeface="Cambria Math"/>
                    <a:ea typeface="Cambria Math"/>
                  </a:rPr>
                  <a:t>∴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= </a:t>
                </a:r>
                <a:r>
                  <a:rPr lang="en-US" b="1" dirty="0" err="1" smtClean="0"/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2211948"/>
                <a:ext cx="8689132" cy="375552"/>
              </a:xfrm>
              <a:prstGeom prst="rect">
                <a:avLst/>
              </a:prstGeom>
              <a:blipFill rotWithShape="1">
                <a:blip r:embed="rId6"/>
                <a:stretch>
                  <a:fillRect t="-9836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485" y="2653148"/>
                <a:ext cx="8779188" cy="18211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উপরের তথ্য থেকে র্নিধিধায় বলাযায়,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𝒄𝒐𝒔</m:t>
                        </m:r>
                        <m:r>
                          <a:rPr lang="en-US" b="1" i="1" dirty="0" smtClean="0">
                            <a:latin typeface="Cambria Math"/>
                          </a:rPr>
                          <m:t>𝟖𝟗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𝟖𝟗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]                                           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𝟖𝟖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𝟖𝟖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]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𝟖𝟓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𝟖𝟓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]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𝟐𝟎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𝟕𝟎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𝟐𝟎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𝟕𝟎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  <m:r>
                          <a:rPr lang="en-US" b="1" i="1" dirty="0" smtClean="0">
                            <a:latin typeface="Cambria Math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]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𝟓𝟎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𝟓𝟎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]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𝟕𝟓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𝟕𝟓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𝟏𝟓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]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653148"/>
                <a:ext cx="8779188" cy="1821140"/>
              </a:xfrm>
              <a:prstGeom prst="rect">
                <a:avLst/>
              </a:prstGeom>
              <a:blipFill rotWithShape="1">
                <a:blip r:embed="rId7"/>
                <a:stretch>
                  <a:fillRect l="-625" t="-2341" r="-6667" b="-30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205486" y="4474288"/>
            <a:ext cx="8806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 কাজঃ এবার তোমরা সাইন্টিফিক ক্যালকুলেটর ব্যবহার করে নিচের উক্তিগুলির সত্যতা যাচাই করঃ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90600" y="4857474"/>
                <a:ext cx="3622964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𝟏𝟗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𝟕𝟏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857474"/>
                <a:ext cx="3622964" cy="375552"/>
              </a:xfrm>
              <a:prstGeom prst="rect">
                <a:avLst/>
              </a:prstGeom>
              <a:blipFill rotWithShape="1">
                <a:blip r:embed="rId8"/>
                <a:stretch>
                  <a:fillRect l="-1515" t="-4918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04455" y="5299363"/>
                <a:ext cx="360911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𝟖𝟏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455" y="5299363"/>
                <a:ext cx="3609110" cy="375552"/>
              </a:xfrm>
              <a:prstGeom prst="rect">
                <a:avLst/>
              </a:prstGeom>
              <a:blipFill rotWithShape="1">
                <a:blip r:embed="rId9"/>
                <a:stretch>
                  <a:fillRect l="-1520"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83672" y="5708073"/>
                <a:ext cx="362989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𝟒𝟑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𝟒𝟕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672" y="5708073"/>
                <a:ext cx="3629893" cy="375552"/>
              </a:xfrm>
              <a:prstGeom prst="rect">
                <a:avLst/>
              </a:prstGeom>
              <a:blipFill rotWithShape="1">
                <a:blip r:embed="rId10"/>
                <a:stretch>
                  <a:fillRect l="-1342"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83672" y="6077405"/>
                <a:ext cx="3629892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𝟑𝟑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𝟓𝟕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672" y="6077405"/>
                <a:ext cx="3629892" cy="375552"/>
              </a:xfrm>
              <a:prstGeom prst="rect">
                <a:avLst/>
              </a:prstGeom>
              <a:blipFill rotWithShape="1">
                <a:blip r:embed="rId11"/>
                <a:stretch>
                  <a:fillRect l="-1342"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219697" y="6233443"/>
                <a:ext cx="3875812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৮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𝟖𝟐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𝟖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697" y="6233443"/>
                <a:ext cx="3875812" cy="375552"/>
              </a:xfrm>
              <a:prstGeom prst="rect">
                <a:avLst/>
              </a:prstGeom>
              <a:blipFill rotWithShape="1">
                <a:blip r:embed="rId12"/>
                <a:stretch>
                  <a:fillRect l="-1258" t="-4918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219696" y="5708073"/>
                <a:ext cx="392430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𝟔𝟖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𝟐𝟐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696" y="5708073"/>
                <a:ext cx="3924303" cy="375552"/>
              </a:xfrm>
              <a:prstGeom prst="rect">
                <a:avLst/>
              </a:prstGeom>
              <a:blipFill rotWithShape="1">
                <a:blip r:embed="rId13"/>
                <a:stretch>
                  <a:fillRect l="-1242"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219697" y="5241391"/>
                <a:ext cx="3875812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𝟔𝟐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𝟐𝟖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697" y="5241391"/>
                <a:ext cx="3875812" cy="375552"/>
              </a:xfrm>
              <a:prstGeom prst="rect">
                <a:avLst/>
              </a:prstGeom>
              <a:blipFill rotWithShape="1">
                <a:blip r:embed="rId14"/>
                <a:stretch>
                  <a:fillRect l="-1258" t="-4918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219696" y="4872059"/>
                <a:ext cx="392430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𝟒𝟗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𝟒𝟏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696" y="4872059"/>
                <a:ext cx="3924303" cy="375552"/>
              </a:xfrm>
              <a:prstGeom prst="rect">
                <a:avLst/>
              </a:prstGeom>
              <a:blipFill rotWithShape="1">
                <a:blip r:embed="rId15"/>
                <a:stretch>
                  <a:fillRect l="-1242"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562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5" y="159327"/>
                <a:ext cx="8938515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bn-BD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অনুপাত;            </a:t>
                </a:r>
                <a:endParaRPr lang="en-US" sz="28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59327"/>
                <a:ext cx="8938515" cy="532966"/>
              </a:xfrm>
              <a:prstGeom prst="rect">
                <a:avLst/>
              </a:prstGeom>
              <a:blipFill rotWithShape="1">
                <a:blip r:embed="rId2"/>
                <a:stretch>
                  <a:fillRect t="-7955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Group 4"/>
          <p:cNvGrpSpPr/>
          <p:nvPr/>
        </p:nvGrpSpPr>
        <p:grpSpPr>
          <a:xfrm>
            <a:off x="1737475" y="664220"/>
            <a:ext cx="1465084" cy="2134369"/>
            <a:chOff x="1737475" y="664220"/>
            <a:chExt cx="1465084" cy="2134369"/>
          </a:xfrm>
        </p:grpSpPr>
        <p:grpSp>
          <p:nvGrpSpPr>
            <p:cNvPr id="83" name="Group 82"/>
            <p:cNvGrpSpPr/>
            <p:nvPr/>
          </p:nvGrpSpPr>
          <p:grpSpPr>
            <a:xfrm>
              <a:off x="1737475" y="664220"/>
              <a:ext cx="1465084" cy="2134369"/>
              <a:chOff x="607142" y="602238"/>
              <a:chExt cx="1465084" cy="2134369"/>
            </a:xfrm>
          </p:grpSpPr>
          <p:sp>
            <p:nvSpPr>
              <p:cNvPr id="84" name="Right Triangle 83"/>
              <p:cNvSpPr/>
              <p:nvPr/>
            </p:nvSpPr>
            <p:spPr>
              <a:xfrm flipH="1">
                <a:off x="680561" y="602238"/>
                <a:ext cx="1078965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1768938" y="108007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607142" y="2335847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1551768" y="2367275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12" name="Straight Connector 111"/>
            <p:cNvCxnSpPr>
              <a:endCxn id="85" idx="1"/>
            </p:cNvCxnSpPr>
            <p:nvPr/>
          </p:nvCxnSpPr>
          <p:spPr>
            <a:xfrm flipV="1">
              <a:off x="1821868" y="1326727"/>
              <a:ext cx="1077403" cy="113720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3015847" y="678438"/>
            <a:ext cx="1698149" cy="2121384"/>
            <a:chOff x="3015847" y="678438"/>
            <a:chExt cx="1698149" cy="2121384"/>
          </a:xfrm>
        </p:grpSpPr>
        <p:grpSp>
          <p:nvGrpSpPr>
            <p:cNvPr id="91" name="Group 90"/>
            <p:cNvGrpSpPr/>
            <p:nvPr/>
          </p:nvGrpSpPr>
          <p:grpSpPr>
            <a:xfrm>
              <a:off x="3015847" y="678438"/>
              <a:ext cx="1698149" cy="2121384"/>
              <a:chOff x="364666" y="602238"/>
              <a:chExt cx="1698149" cy="2121384"/>
            </a:xfrm>
          </p:grpSpPr>
          <p:sp>
            <p:nvSpPr>
              <p:cNvPr id="92" name="Right Triangle 91"/>
              <p:cNvSpPr/>
              <p:nvPr/>
            </p:nvSpPr>
            <p:spPr>
              <a:xfrm flipH="1">
                <a:off x="701618" y="602238"/>
                <a:ext cx="1057908" cy="1811662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1759527" y="150806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364666" y="2229234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1498642" y="2354290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15" name="Straight Connector 114"/>
            <p:cNvCxnSpPr>
              <a:stCxn id="94" idx="3"/>
            </p:cNvCxnSpPr>
            <p:nvPr/>
          </p:nvCxnSpPr>
          <p:spPr>
            <a:xfrm flipV="1">
              <a:off x="3352799" y="1752600"/>
              <a:ext cx="1057908" cy="7375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4562352" y="635528"/>
            <a:ext cx="1790967" cy="2096409"/>
            <a:chOff x="4562352" y="635528"/>
            <a:chExt cx="1790967" cy="2096409"/>
          </a:xfrm>
        </p:grpSpPr>
        <p:grpSp>
          <p:nvGrpSpPr>
            <p:cNvPr id="96" name="Group 95"/>
            <p:cNvGrpSpPr/>
            <p:nvPr/>
          </p:nvGrpSpPr>
          <p:grpSpPr>
            <a:xfrm>
              <a:off x="4562352" y="635528"/>
              <a:ext cx="1790967" cy="2096409"/>
              <a:chOff x="271848" y="602238"/>
              <a:chExt cx="1790967" cy="2096409"/>
            </a:xfrm>
          </p:grpSpPr>
          <p:sp>
            <p:nvSpPr>
              <p:cNvPr id="97" name="Right Triangle 96"/>
              <p:cNvSpPr/>
              <p:nvPr/>
            </p:nvSpPr>
            <p:spPr>
              <a:xfrm flipH="1">
                <a:off x="570514" y="602238"/>
                <a:ext cx="1189012" cy="1805832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1759527" y="195608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271848" y="2184026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1550471" y="2329315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18" name="Straight Connector 117"/>
            <p:cNvCxnSpPr>
              <a:stCxn id="99" idx="3"/>
            </p:cNvCxnSpPr>
            <p:nvPr/>
          </p:nvCxnSpPr>
          <p:spPr>
            <a:xfrm flipV="1">
              <a:off x="4899304" y="2120768"/>
              <a:ext cx="1150727" cy="2812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6348877" y="619486"/>
            <a:ext cx="1295489" cy="2151828"/>
            <a:chOff x="6348877" y="619486"/>
            <a:chExt cx="1295489" cy="2151828"/>
          </a:xfrm>
        </p:grpSpPr>
        <p:grpSp>
          <p:nvGrpSpPr>
            <p:cNvPr id="101" name="Group 100"/>
            <p:cNvGrpSpPr/>
            <p:nvPr/>
          </p:nvGrpSpPr>
          <p:grpSpPr>
            <a:xfrm>
              <a:off x="6348877" y="619486"/>
              <a:ext cx="1295489" cy="2151828"/>
              <a:chOff x="600453" y="602238"/>
              <a:chExt cx="1295489" cy="2151828"/>
            </a:xfrm>
          </p:grpSpPr>
          <p:sp>
            <p:nvSpPr>
              <p:cNvPr id="102" name="Right Triangle 101"/>
              <p:cNvSpPr/>
              <p:nvPr/>
            </p:nvSpPr>
            <p:spPr>
              <a:xfrm flipH="1">
                <a:off x="604894" y="602238"/>
                <a:ext cx="1154632" cy="183452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1425781" y="1919436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600453" y="2313526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1562196" y="2384734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22" name="Straight Connector 121"/>
            <p:cNvCxnSpPr>
              <a:stCxn id="102" idx="4"/>
            </p:cNvCxnSpPr>
            <p:nvPr/>
          </p:nvCxnSpPr>
          <p:spPr>
            <a:xfrm flipV="1">
              <a:off x="6353318" y="2301860"/>
              <a:ext cx="1154633" cy="1521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7722092" y="603444"/>
            <a:ext cx="1531988" cy="2151828"/>
            <a:chOff x="7722092" y="603444"/>
            <a:chExt cx="1531988" cy="2151828"/>
          </a:xfrm>
        </p:grpSpPr>
        <p:grpSp>
          <p:nvGrpSpPr>
            <p:cNvPr id="106" name="Group 105"/>
            <p:cNvGrpSpPr/>
            <p:nvPr/>
          </p:nvGrpSpPr>
          <p:grpSpPr>
            <a:xfrm>
              <a:off x="7722092" y="603444"/>
              <a:ext cx="1531988" cy="2151828"/>
              <a:chOff x="512301" y="602238"/>
              <a:chExt cx="1531988" cy="2151828"/>
            </a:xfrm>
          </p:grpSpPr>
          <p:sp>
            <p:nvSpPr>
              <p:cNvPr id="107" name="Right Triangle 106"/>
              <p:cNvSpPr/>
              <p:nvPr/>
            </p:nvSpPr>
            <p:spPr>
              <a:xfrm flipH="1">
                <a:off x="533400" y="602238"/>
                <a:ext cx="1226127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1741001" y="2140932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512301" y="23295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1522763" y="2384734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25" name="Straight Connector 124"/>
            <p:cNvCxnSpPr/>
            <p:nvPr/>
          </p:nvCxnSpPr>
          <p:spPr>
            <a:xfrm flipV="1">
              <a:off x="7743191" y="2397830"/>
              <a:ext cx="1200929" cy="415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9" name="TextBox 128"/>
              <p:cNvSpPr txBox="1"/>
              <p:nvPr/>
            </p:nvSpPr>
            <p:spPr>
              <a:xfrm>
                <a:off x="206032" y="2918568"/>
                <a:ext cx="89379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আমরা সমকোণী ত্রিভুজের সূক্ষকোণ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জন্য ত্রিকোণমিতিক অনুপাতগুলো নির্ণয় করতে শিখেছি।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32" y="2918568"/>
                <a:ext cx="8937968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6667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0" name="TextBox 129"/>
          <p:cNvSpPr txBox="1"/>
          <p:nvPr/>
        </p:nvSpPr>
        <p:spPr>
          <a:xfrm>
            <a:off x="213967" y="3492436"/>
            <a:ext cx="8888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 এখন আমরা জানব, কোণটি ক্রমশঃ ছোট করা হলে ত্রিকোণমিতিক অনুপাতগুলো কেমন হয়।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/>
              <p:cNvSpPr txBox="1"/>
              <p:nvPr/>
            </p:nvSpPr>
            <p:spPr>
              <a:xfrm>
                <a:off x="206032" y="4219792"/>
                <a:ext cx="891026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কোণটি যতই ছোট হতে থাকে, বিপরীত বাহু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দৈর্ঘ্য ততই ছোট হয়।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1" name="TextBox 1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032" y="4219792"/>
                <a:ext cx="8910260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6557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2" name="TextBox 131"/>
          <p:cNvSpPr txBox="1"/>
          <p:nvPr/>
        </p:nvSpPr>
        <p:spPr>
          <a:xfrm>
            <a:off x="277091" y="4800600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             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213967" y="4662100"/>
                <a:ext cx="893003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বিন্দুটি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বিন্দুর নিকটতর হয় এবং অবশেষে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কোণটি যখন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এর খুব কাছে অবস্থিত হয়,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OP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প্রায়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সাথে মিলে যায়।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67" y="4662100"/>
                <a:ext cx="8930033" cy="646331"/>
              </a:xfrm>
              <a:prstGeom prst="rect">
                <a:avLst/>
              </a:prstGeom>
              <a:blipFill rotWithShape="1">
                <a:blip r:embed="rId5"/>
                <a:stretch>
                  <a:fillRect l="-546" t="-2830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5" name="Group 134"/>
          <p:cNvGrpSpPr/>
          <p:nvPr/>
        </p:nvGrpSpPr>
        <p:grpSpPr>
          <a:xfrm>
            <a:off x="148591" y="633088"/>
            <a:ext cx="1670182" cy="2122184"/>
            <a:chOff x="140713" y="632136"/>
            <a:chExt cx="1670182" cy="2122184"/>
          </a:xfrm>
        </p:grpSpPr>
        <p:grpSp>
          <p:nvGrpSpPr>
            <p:cNvPr id="20" name="Group 19"/>
            <p:cNvGrpSpPr/>
            <p:nvPr/>
          </p:nvGrpSpPr>
          <p:grpSpPr>
            <a:xfrm>
              <a:off x="140713" y="632136"/>
              <a:ext cx="1670182" cy="2122184"/>
              <a:chOff x="392633" y="602238"/>
              <a:chExt cx="1670182" cy="2122184"/>
            </a:xfrm>
          </p:grpSpPr>
          <p:sp>
            <p:nvSpPr>
              <p:cNvPr id="3" name="Right Triangle 2"/>
              <p:cNvSpPr/>
              <p:nvPr/>
            </p:nvSpPr>
            <p:spPr>
              <a:xfrm flipH="1">
                <a:off x="533400" y="602238"/>
                <a:ext cx="1226127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759527" y="6182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92633" y="2355090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560414" y="2347237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1425781" y="2119562"/>
                <a:ext cx="315192" cy="304800"/>
                <a:chOff x="3418608" y="2895600"/>
                <a:chExt cx="315192" cy="304800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3418608" y="2895600"/>
                  <a:ext cx="0" cy="3048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3418608" y="2895600"/>
                  <a:ext cx="31519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TextBox 133"/>
                <p:cNvSpPr txBox="1"/>
                <p:nvPr/>
              </p:nvSpPr>
              <p:spPr>
                <a:xfrm>
                  <a:off x="385335" y="2120768"/>
                  <a:ext cx="3741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𝜃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4" name="TextBox 1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335" y="2120768"/>
                  <a:ext cx="374141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/>
              <p:cNvSpPr txBox="1"/>
              <p:nvPr/>
            </p:nvSpPr>
            <p:spPr>
              <a:xfrm>
                <a:off x="213967" y="5308430"/>
                <a:ext cx="893003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যখন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কোণটি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খুব নিকটে আসে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তখন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রেখাংশের দৈর্ঘ্য শূন্যের কোঠায় নেমে আসে অর্থাৎ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PN=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০ হয়।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6" name="TextBox 1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967" y="5308430"/>
                <a:ext cx="8930033" cy="375552"/>
              </a:xfrm>
              <a:prstGeom prst="rect">
                <a:avLst/>
              </a:prstGeom>
              <a:blipFill rotWithShape="1">
                <a:blip r:embed="rId7"/>
                <a:stretch>
                  <a:fillRect l="-546" t="-4918" r="-1911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/>
              <p:cNvSpPr txBox="1"/>
              <p:nvPr/>
            </p:nvSpPr>
            <p:spPr>
              <a:xfrm>
                <a:off x="205485" y="5944151"/>
                <a:ext cx="897036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একই সময়ে, 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কোণটি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খুব নিকটে এলে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OP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দৈর্ঘ্য প্রায়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দৈর্ঘ্যের সমান হয় অর্থাৎ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OP=ON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হয়।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7" name="TextBox 1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944151"/>
                <a:ext cx="8970363" cy="375552"/>
              </a:xfrm>
              <a:prstGeom prst="rect">
                <a:avLst/>
              </a:prstGeom>
              <a:blipFill rotWithShape="1">
                <a:blip r:embed="rId8"/>
                <a:stretch>
                  <a:fillRect l="-612" t="-4839" r="-4555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394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9" grpId="0"/>
      <p:bldP spid="130" grpId="0"/>
      <p:bldP spid="131" grpId="0"/>
      <p:bldP spid="133" grpId="0"/>
      <p:bldP spid="136" grpId="0"/>
      <p:bldP spid="1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5" y="159327"/>
                <a:ext cx="8938515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অনুপাত;            </a:t>
                </a:r>
                <a:endParaRPr lang="en-US" sz="28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59327"/>
                <a:ext cx="8938515" cy="532966"/>
              </a:xfrm>
              <a:prstGeom prst="rect">
                <a:avLst/>
              </a:prstGeom>
              <a:blipFill rotWithShape="1">
                <a:blip r:embed="rId2"/>
                <a:stretch>
                  <a:fillRect l="-1432" t="-7955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1737475" y="664220"/>
            <a:ext cx="1465084" cy="2134369"/>
            <a:chOff x="1737475" y="664220"/>
            <a:chExt cx="1465084" cy="2134369"/>
          </a:xfrm>
        </p:grpSpPr>
        <p:grpSp>
          <p:nvGrpSpPr>
            <p:cNvPr id="83" name="Group 82"/>
            <p:cNvGrpSpPr/>
            <p:nvPr/>
          </p:nvGrpSpPr>
          <p:grpSpPr>
            <a:xfrm>
              <a:off x="1737475" y="664220"/>
              <a:ext cx="1465084" cy="2134369"/>
              <a:chOff x="607142" y="602238"/>
              <a:chExt cx="1465084" cy="2134369"/>
            </a:xfrm>
          </p:grpSpPr>
          <p:sp>
            <p:nvSpPr>
              <p:cNvPr id="84" name="Right Triangle 83"/>
              <p:cNvSpPr/>
              <p:nvPr/>
            </p:nvSpPr>
            <p:spPr>
              <a:xfrm flipH="1">
                <a:off x="680561" y="602238"/>
                <a:ext cx="1078965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TextBox 84"/>
              <p:cNvSpPr txBox="1"/>
              <p:nvPr/>
            </p:nvSpPr>
            <p:spPr>
              <a:xfrm>
                <a:off x="1768938" y="108007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86" name="TextBox 85"/>
              <p:cNvSpPr txBox="1"/>
              <p:nvPr/>
            </p:nvSpPr>
            <p:spPr>
              <a:xfrm>
                <a:off x="607142" y="2335847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87" name="TextBox 86"/>
              <p:cNvSpPr txBox="1"/>
              <p:nvPr/>
            </p:nvSpPr>
            <p:spPr>
              <a:xfrm>
                <a:off x="1551768" y="2367275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12" name="Straight Connector 111"/>
            <p:cNvCxnSpPr/>
            <p:nvPr/>
          </p:nvCxnSpPr>
          <p:spPr>
            <a:xfrm flipV="1">
              <a:off x="1854585" y="1295400"/>
              <a:ext cx="1035274" cy="11513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3015847" y="678438"/>
            <a:ext cx="1698149" cy="2121384"/>
            <a:chOff x="3015847" y="678438"/>
            <a:chExt cx="1698149" cy="2121384"/>
          </a:xfrm>
        </p:grpSpPr>
        <p:grpSp>
          <p:nvGrpSpPr>
            <p:cNvPr id="91" name="Group 90"/>
            <p:cNvGrpSpPr/>
            <p:nvPr/>
          </p:nvGrpSpPr>
          <p:grpSpPr>
            <a:xfrm>
              <a:off x="3015847" y="678438"/>
              <a:ext cx="1698149" cy="2121384"/>
              <a:chOff x="364666" y="602238"/>
              <a:chExt cx="1698149" cy="2121384"/>
            </a:xfrm>
          </p:grpSpPr>
          <p:sp>
            <p:nvSpPr>
              <p:cNvPr id="92" name="Right Triangle 91"/>
              <p:cNvSpPr/>
              <p:nvPr/>
            </p:nvSpPr>
            <p:spPr>
              <a:xfrm flipH="1">
                <a:off x="701618" y="602238"/>
                <a:ext cx="1057908" cy="1811662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TextBox 92"/>
              <p:cNvSpPr txBox="1"/>
              <p:nvPr/>
            </p:nvSpPr>
            <p:spPr>
              <a:xfrm>
                <a:off x="1759527" y="1508069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364666" y="2229234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1498642" y="2354290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15" name="Straight Connector 114"/>
            <p:cNvCxnSpPr>
              <a:stCxn id="94" idx="3"/>
            </p:cNvCxnSpPr>
            <p:nvPr/>
          </p:nvCxnSpPr>
          <p:spPr>
            <a:xfrm flipV="1">
              <a:off x="3352799" y="1752600"/>
              <a:ext cx="1057908" cy="7375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4562352" y="635528"/>
            <a:ext cx="1790967" cy="2096409"/>
            <a:chOff x="4562352" y="635528"/>
            <a:chExt cx="1790967" cy="2096409"/>
          </a:xfrm>
        </p:grpSpPr>
        <p:grpSp>
          <p:nvGrpSpPr>
            <p:cNvPr id="96" name="Group 95"/>
            <p:cNvGrpSpPr/>
            <p:nvPr/>
          </p:nvGrpSpPr>
          <p:grpSpPr>
            <a:xfrm>
              <a:off x="4562352" y="635528"/>
              <a:ext cx="1790967" cy="2096409"/>
              <a:chOff x="271848" y="602238"/>
              <a:chExt cx="1790967" cy="2096409"/>
            </a:xfrm>
          </p:grpSpPr>
          <p:sp>
            <p:nvSpPr>
              <p:cNvPr id="97" name="Right Triangle 96"/>
              <p:cNvSpPr/>
              <p:nvPr/>
            </p:nvSpPr>
            <p:spPr>
              <a:xfrm flipH="1">
                <a:off x="570514" y="602238"/>
                <a:ext cx="1189012" cy="1805832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1759527" y="1956083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271848" y="2184026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1550471" y="2329315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18" name="Straight Connector 117"/>
            <p:cNvCxnSpPr>
              <a:stCxn id="99" idx="3"/>
            </p:cNvCxnSpPr>
            <p:nvPr/>
          </p:nvCxnSpPr>
          <p:spPr>
            <a:xfrm flipV="1">
              <a:off x="4899304" y="2120768"/>
              <a:ext cx="1150727" cy="28121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6348877" y="619486"/>
            <a:ext cx="1295489" cy="2151828"/>
            <a:chOff x="6348877" y="619486"/>
            <a:chExt cx="1295489" cy="2151828"/>
          </a:xfrm>
        </p:grpSpPr>
        <p:grpSp>
          <p:nvGrpSpPr>
            <p:cNvPr id="101" name="Group 100"/>
            <p:cNvGrpSpPr/>
            <p:nvPr/>
          </p:nvGrpSpPr>
          <p:grpSpPr>
            <a:xfrm>
              <a:off x="6348877" y="619486"/>
              <a:ext cx="1295489" cy="2151828"/>
              <a:chOff x="600453" y="602238"/>
              <a:chExt cx="1295489" cy="2151828"/>
            </a:xfrm>
          </p:grpSpPr>
          <p:sp>
            <p:nvSpPr>
              <p:cNvPr id="102" name="Right Triangle 101"/>
              <p:cNvSpPr/>
              <p:nvPr/>
            </p:nvSpPr>
            <p:spPr>
              <a:xfrm flipH="1">
                <a:off x="604894" y="602238"/>
                <a:ext cx="1154632" cy="183452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1425781" y="1919436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600453" y="2313526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1562196" y="2384734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22" name="Straight Connector 121"/>
            <p:cNvCxnSpPr>
              <a:stCxn id="102" idx="4"/>
            </p:cNvCxnSpPr>
            <p:nvPr/>
          </p:nvCxnSpPr>
          <p:spPr>
            <a:xfrm flipV="1">
              <a:off x="6353318" y="2301860"/>
              <a:ext cx="1154633" cy="1521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7722092" y="603444"/>
            <a:ext cx="1531988" cy="2151828"/>
            <a:chOff x="7722092" y="603444"/>
            <a:chExt cx="1531988" cy="2151828"/>
          </a:xfrm>
        </p:grpSpPr>
        <p:grpSp>
          <p:nvGrpSpPr>
            <p:cNvPr id="106" name="Group 105"/>
            <p:cNvGrpSpPr/>
            <p:nvPr/>
          </p:nvGrpSpPr>
          <p:grpSpPr>
            <a:xfrm>
              <a:off x="7722092" y="603444"/>
              <a:ext cx="1531988" cy="2151828"/>
              <a:chOff x="512301" y="602238"/>
              <a:chExt cx="1531988" cy="2151828"/>
            </a:xfrm>
          </p:grpSpPr>
          <p:sp>
            <p:nvSpPr>
              <p:cNvPr id="107" name="Right Triangle 106"/>
              <p:cNvSpPr/>
              <p:nvPr/>
            </p:nvSpPr>
            <p:spPr>
              <a:xfrm flipH="1">
                <a:off x="533400" y="602238"/>
                <a:ext cx="1226127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1741001" y="2140932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512301" y="2329568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1522763" y="2384734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</p:grpSp>
        <p:cxnSp>
          <p:nvCxnSpPr>
            <p:cNvPr id="125" name="Straight Connector 124"/>
            <p:cNvCxnSpPr/>
            <p:nvPr/>
          </p:nvCxnSpPr>
          <p:spPr>
            <a:xfrm flipV="1">
              <a:off x="7814686" y="2301860"/>
              <a:ext cx="1154632" cy="1234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5" name="Group 134"/>
          <p:cNvGrpSpPr/>
          <p:nvPr/>
        </p:nvGrpSpPr>
        <p:grpSpPr>
          <a:xfrm>
            <a:off x="148591" y="633088"/>
            <a:ext cx="1670182" cy="2122184"/>
            <a:chOff x="140713" y="632136"/>
            <a:chExt cx="1670182" cy="2122184"/>
          </a:xfrm>
        </p:grpSpPr>
        <p:grpSp>
          <p:nvGrpSpPr>
            <p:cNvPr id="20" name="Group 19"/>
            <p:cNvGrpSpPr/>
            <p:nvPr/>
          </p:nvGrpSpPr>
          <p:grpSpPr>
            <a:xfrm>
              <a:off x="140713" y="632136"/>
              <a:ext cx="1670182" cy="2122184"/>
              <a:chOff x="392633" y="602238"/>
              <a:chExt cx="1670182" cy="2122184"/>
            </a:xfrm>
          </p:grpSpPr>
          <p:sp>
            <p:nvSpPr>
              <p:cNvPr id="3" name="Right Triangle 2"/>
              <p:cNvSpPr/>
              <p:nvPr/>
            </p:nvSpPr>
            <p:spPr>
              <a:xfrm flipH="1">
                <a:off x="533400" y="602238"/>
                <a:ext cx="1226127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759527" y="6182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92633" y="2355090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560414" y="2347237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  <p:grpSp>
            <p:nvGrpSpPr>
              <p:cNvPr id="19" name="Group 18"/>
              <p:cNvGrpSpPr/>
              <p:nvPr/>
            </p:nvGrpSpPr>
            <p:grpSpPr>
              <a:xfrm>
                <a:off x="1425781" y="2119562"/>
                <a:ext cx="315192" cy="304800"/>
                <a:chOff x="3418608" y="2895600"/>
                <a:chExt cx="315192" cy="304800"/>
              </a:xfrm>
            </p:grpSpPr>
            <p:cxnSp>
              <p:nvCxnSpPr>
                <p:cNvPr id="13" name="Straight Connector 12"/>
                <p:cNvCxnSpPr/>
                <p:nvPr/>
              </p:nvCxnSpPr>
              <p:spPr>
                <a:xfrm>
                  <a:off x="3418608" y="2895600"/>
                  <a:ext cx="0" cy="3048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3418608" y="2895600"/>
                  <a:ext cx="31519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TextBox 133"/>
                <p:cNvSpPr txBox="1"/>
                <p:nvPr/>
              </p:nvSpPr>
              <p:spPr>
                <a:xfrm>
                  <a:off x="385335" y="2120768"/>
                  <a:ext cx="3741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𝜃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34" name="TextBox 1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335" y="2120768"/>
                  <a:ext cx="374141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485" y="2799822"/>
                <a:ext cx="8938515" cy="714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ত্রিকোণমিতিতে আলোচনার সুবিধার্থে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কোণের অবতারণা করা হয় এবং প্রমিত অবস্থানে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কোণের প্রান্তীয় বাহু ও আদি বাহু একই রশ্মি ধরা হয়।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799822"/>
                <a:ext cx="8938515" cy="714876"/>
              </a:xfrm>
              <a:prstGeom prst="rect">
                <a:avLst/>
              </a:prstGeom>
              <a:blipFill rotWithShape="1">
                <a:blip r:embed="rId4"/>
                <a:stretch>
                  <a:fillRect l="-750" t="-2542" r="-1160" b="-13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484" y="3607691"/>
                <a:ext cx="8846887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যখন উৎপন্ন কোণ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তখন লম্বের মান থাকে না অর্থাৎ  লম্ব=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এবং অতিভুজ= ভূমি হয়।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3607691"/>
                <a:ext cx="8846887" cy="375552"/>
              </a:xfrm>
              <a:prstGeom prst="rect">
                <a:avLst/>
              </a:prstGeom>
              <a:blipFill rotWithShape="1">
                <a:blip r:embed="rId5"/>
                <a:stretch>
                  <a:fillRect l="-620" t="-11475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205484" y="4232564"/>
                <a:ext cx="8896951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যখন উৎপন্ন কোণ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তখন ধরি , অতিভুজ=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  ,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তাহলে ভূমি =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হবে এবং লম্ব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হবে।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4232564"/>
                <a:ext cx="8896951" cy="407099"/>
              </a:xfrm>
              <a:prstGeom prst="rect">
                <a:avLst/>
              </a:prstGeom>
              <a:blipFill rotWithShape="1">
                <a:blip r:embed="rId6"/>
                <a:stretch>
                  <a:fillRect l="-754"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5484" y="4739339"/>
                <a:ext cx="4111211" cy="622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4739339"/>
                <a:ext cx="4111211" cy="622863"/>
              </a:xfrm>
              <a:prstGeom prst="rect">
                <a:avLst/>
              </a:prstGeom>
              <a:blipFill rotWithShape="1">
                <a:blip r:embed="rId7"/>
                <a:stretch>
                  <a:fillRect l="-1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05485" y="5340336"/>
                <a:ext cx="4222826" cy="680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err="1" smtClean="0">
                    <a:latin typeface="NikoshBAN" pitchFamily="2" charset="0"/>
                    <a:ea typeface="Cambria Math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340336"/>
                <a:ext cx="4222826" cy="680058"/>
              </a:xfrm>
              <a:prstGeom prst="rect">
                <a:avLst/>
              </a:prstGeom>
              <a:blipFill rotWithShape="1">
                <a:blip r:embed="rId8"/>
                <a:stretch>
                  <a:fillRect l="-1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205484" y="6015453"/>
                <a:ext cx="4098271" cy="628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6015453"/>
                <a:ext cx="4098271" cy="628634"/>
              </a:xfrm>
              <a:prstGeom prst="rect">
                <a:avLst/>
              </a:prstGeom>
              <a:blipFill rotWithShape="1">
                <a:blip r:embed="rId9"/>
                <a:stretch>
                  <a:fillRect l="-1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4899304" y="4724400"/>
                <a:ext cx="4244696" cy="6527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অসংজ্ঞায়িত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304" y="4724400"/>
                <a:ext cx="4244696" cy="652743"/>
              </a:xfrm>
              <a:prstGeom prst="rect">
                <a:avLst/>
              </a:prstGeom>
              <a:blipFill rotWithShape="1">
                <a:blip r:embed="rId10"/>
                <a:stretch>
                  <a:fillRect l="-1580" b="-1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4861018" y="5358516"/>
                <a:ext cx="4241418" cy="683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018" y="5358516"/>
                <a:ext cx="4241418" cy="683970"/>
              </a:xfrm>
              <a:prstGeom prst="rect">
                <a:avLst/>
              </a:prstGeom>
              <a:blipFill rotWithShape="1">
                <a:blip r:embed="rId11"/>
                <a:stretch>
                  <a:fillRect l="-14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4861018" y="6042486"/>
                <a:ext cx="4282982" cy="6083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অসংজ্ঞায়িত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018" y="6042486"/>
                <a:ext cx="4282982" cy="608372"/>
              </a:xfrm>
              <a:prstGeom prst="rect">
                <a:avLst/>
              </a:prstGeom>
              <a:blipFill rotWithShape="1">
                <a:blip r:embed="rId12"/>
                <a:stretch>
                  <a:fillRect l="-1422" b="-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4301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53" grpId="0"/>
      <p:bldP spid="7" grpId="0"/>
      <p:bldP spid="60" grpId="0"/>
      <p:bldP spid="61" grpId="0"/>
      <p:bldP spid="62" grpId="0"/>
      <p:bldP spid="64" grpId="0"/>
      <p:bldP spid="6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2357" y="145472"/>
                <a:ext cx="884466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অনুপাত;            </a:t>
                </a:r>
                <a:endParaRPr lang="en-US" sz="28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57" y="145472"/>
                <a:ext cx="8844662" cy="532966"/>
              </a:xfrm>
              <a:prstGeom prst="rect">
                <a:avLst/>
              </a:prstGeom>
              <a:blipFill rotWithShape="1">
                <a:blip r:embed="rId2"/>
                <a:stretch>
                  <a:fillRect l="-1378" t="-804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317652" y="678438"/>
            <a:ext cx="1670182" cy="2122184"/>
            <a:chOff x="140713" y="632136"/>
            <a:chExt cx="1670182" cy="2122184"/>
          </a:xfrm>
        </p:grpSpPr>
        <p:grpSp>
          <p:nvGrpSpPr>
            <p:cNvPr id="5" name="Group 4"/>
            <p:cNvGrpSpPr/>
            <p:nvPr/>
          </p:nvGrpSpPr>
          <p:grpSpPr>
            <a:xfrm>
              <a:off x="140713" y="632136"/>
              <a:ext cx="1670182" cy="2122184"/>
              <a:chOff x="392633" y="602238"/>
              <a:chExt cx="1670182" cy="2122184"/>
            </a:xfrm>
          </p:grpSpPr>
          <p:sp>
            <p:nvSpPr>
              <p:cNvPr id="7" name="Right Triangle 6"/>
              <p:cNvSpPr/>
              <p:nvPr/>
            </p:nvSpPr>
            <p:spPr>
              <a:xfrm flipH="1">
                <a:off x="533400" y="602238"/>
                <a:ext cx="1226127" cy="1821874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759527" y="618280"/>
                <a:ext cx="3032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P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92633" y="2355090"/>
                <a:ext cx="3369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O</a:t>
                </a:r>
                <a:endParaRPr lang="en-US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560414" y="2347237"/>
                <a:ext cx="33374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N</a:t>
                </a:r>
                <a:endParaRPr lang="en-US" dirty="0"/>
              </a:p>
            </p:txBody>
          </p:sp>
          <p:grpSp>
            <p:nvGrpSpPr>
              <p:cNvPr id="11" name="Group 10"/>
              <p:cNvGrpSpPr/>
              <p:nvPr/>
            </p:nvGrpSpPr>
            <p:grpSpPr>
              <a:xfrm>
                <a:off x="1425781" y="2119562"/>
                <a:ext cx="315192" cy="304800"/>
                <a:chOff x="3418608" y="2895600"/>
                <a:chExt cx="315192" cy="304800"/>
              </a:xfrm>
            </p:grpSpPr>
            <p:cxnSp>
              <p:nvCxnSpPr>
                <p:cNvPr id="12" name="Straight Connector 11"/>
                <p:cNvCxnSpPr/>
                <p:nvPr/>
              </p:nvCxnSpPr>
              <p:spPr>
                <a:xfrm>
                  <a:off x="3418608" y="2895600"/>
                  <a:ext cx="0" cy="30480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3418608" y="2895600"/>
                  <a:ext cx="31519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385335" y="2120768"/>
                  <a:ext cx="37414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𝜃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335" y="2120768"/>
                  <a:ext cx="374141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/>
          <p:cNvGrpSpPr/>
          <p:nvPr/>
        </p:nvGrpSpPr>
        <p:grpSpPr>
          <a:xfrm>
            <a:off x="2020555" y="696667"/>
            <a:ext cx="1388373" cy="2114331"/>
            <a:chOff x="674442" y="602238"/>
            <a:chExt cx="1388373" cy="2114331"/>
          </a:xfrm>
        </p:grpSpPr>
        <p:sp>
          <p:nvSpPr>
            <p:cNvPr id="17" name="Right Triangle 16"/>
            <p:cNvSpPr/>
            <p:nvPr/>
          </p:nvSpPr>
          <p:spPr>
            <a:xfrm flipH="1">
              <a:off x="1011394" y="602238"/>
              <a:ext cx="748131" cy="1800359"/>
            </a:xfrm>
            <a:prstGeom prst="rt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759527" y="6182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74442" y="2285817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</a:t>
              </a:r>
              <a:endParaRPr lang="en-US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560414" y="2347237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610329" y="711234"/>
            <a:ext cx="1156843" cy="2045240"/>
            <a:chOff x="905972" y="602238"/>
            <a:chExt cx="1156843" cy="2045240"/>
          </a:xfrm>
        </p:grpSpPr>
        <p:sp>
          <p:nvSpPr>
            <p:cNvPr id="35" name="Right Triangle 34"/>
            <p:cNvSpPr/>
            <p:nvPr/>
          </p:nvSpPr>
          <p:spPr>
            <a:xfrm flipH="1">
              <a:off x="1228558" y="602238"/>
              <a:ext cx="530966" cy="1788191"/>
            </a:xfrm>
            <a:prstGeom prst="rt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759527" y="6182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905972" y="2187555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</a:t>
              </a:r>
              <a:endParaRPr 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725476" y="2278146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671572" y="467213"/>
            <a:ext cx="612534" cy="2226052"/>
            <a:chOff x="1422572" y="452025"/>
            <a:chExt cx="612534" cy="2226052"/>
          </a:xfrm>
        </p:grpSpPr>
        <p:sp>
          <p:nvSpPr>
            <p:cNvPr id="40" name="Right Triangle 39"/>
            <p:cNvSpPr/>
            <p:nvPr/>
          </p:nvSpPr>
          <p:spPr>
            <a:xfrm flipH="1">
              <a:off x="1713805" y="602238"/>
              <a:ext cx="45719" cy="1844659"/>
            </a:xfrm>
            <a:prstGeom prst="rt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731818" y="452025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422572" y="2292916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</a:t>
              </a:r>
              <a:endParaRPr lang="en-US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697182" y="2308745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6723651" y="652713"/>
            <a:ext cx="803827" cy="2058931"/>
            <a:chOff x="1289443" y="602238"/>
            <a:chExt cx="803827" cy="2058931"/>
          </a:xfrm>
        </p:grpSpPr>
        <p:sp>
          <p:nvSpPr>
            <p:cNvPr id="45" name="Right Triangle 44"/>
            <p:cNvSpPr/>
            <p:nvPr/>
          </p:nvSpPr>
          <p:spPr>
            <a:xfrm flipH="1">
              <a:off x="1626395" y="602238"/>
              <a:ext cx="133129" cy="1823945"/>
            </a:xfrm>
            <a:prstGeom prst="rt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759527" y="6182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289443" y="2241517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</a:t>
              </a:r>
              <a:endParaRPr lang="en-US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1759524" y="2291837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5226030" y="648176"/>
            <a:ext cx="978984" cy="2099927"/>
            <a:chOff x="1083831" y="602238"/>
            <a:chExt cx="978984" cy="2099927"/>
          </a:xfrm>
        </p:grpSpPr>
        <p:sp>
          <p:nvSpPr>
            <p:cNvPr id="50" name="Right Triangle 49"/>
            <p:cNvSpPr/>
            <p:nvPr/>
          </p:nvSpPr>
          <p:spPr>
            <a:xfrm flipH="1">
              <a:off x="1420401" y="602238"/>
              <a:ext cx="339123" cy="1851837"/>
            </a:xfrm>
            <a:prstGeom prst="rt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759527" y="618280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083831" y="2269409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</a:t>
              </a:r>
              <a:endParaRPr lang="en-US" dirty="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1727287" y="2332833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202357" y="2778914"/>
                <a:ext cx="89000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যখন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কোণটি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খুব কাছে আসে , তখন অতিভুজ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OP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প্রায়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লম্ব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সমান হয় অর্থাৎ অতিভুজ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OP =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লম্ব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57" y="2778914"/>
                <a:ext cx="8900079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548" t="-2830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205485" y="3414536"/>
                <a:ext cx="902692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অন্যদিকে ,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কোণটি প্রায়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সমান হলে ভূমি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ON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মান প্রায় শূন্যের কাছাকাছি হয় অর্থাৎ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ON= 0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হয়।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3414536"/>
                <a:ext cx="9026920" cy="375552"/>
              </a:xfrm>
              <a:prstGeom prst="rect">
                <a:avLst/>
              </a:prstGeom>
              <a:blipFill rotWithShape="1">
                <a:blip r:embed="rId5"/>
                <a:stretch>
                  <a:fillRect l="-608" t="-4839" r="-1013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14746" y="3911794"/>
                <a:ext cx="8889332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যখন উৎপন্ন কোণ </a:t>
                </a:r>
                <a14:m>
                  <m:oMath xmlns:m="http://schemas.openxmlformats.org/officeDocument/2006/math">
                    <m:r>
                      <a:rPr lang="bn-BD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তখন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ভূমির মান থাকে না অর্থাৎ  ভূমি =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0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এবং অতিভুজ= লম্ব হয়।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6" y="3911794"/>
                <a:ext cx="8889332" cy="375552"/>
              </a:xfrm>
              <a:prstGeom prst="rect">
                <a:avLst/>
              </a:prstGeom>
              <a:blipFill rotWithShape="1">
                <a:blip r:embed="rId6"/>
                <a:stretch>
                  <a:fillRect l="-549" t="-11475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205485" y="4234886"/>
                <a:ext cx="8983132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যখন উৎপন্ন কোণ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তখন ধরি , অতিভুজ=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  ,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তাহলে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লম্ব  =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হবে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এবং ভূমি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হবে।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234886"/>
                <a:ext cx="8983132" cy="407099"/>
              </a:xfrm>
              <a:prstGeom prst="rect">
                <a:avLst/>
              </a:prstGeom>
              <a:blipFill rotWithShape="1">
                <a:blip r:embed="rId7"/>
                <a:stretch>
                  <a:fillRect l="-747" t="-4545" b="-28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214747" y="4630905"/>
                <a:ext cx="4103392" cy="6228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7" y="4630905"/>
                <a:ext cx="4103392" cy="622863"/>
              </a:xfrm>
              <a:prstGeom prst="rect">
                <a:avLst/>
              </a:prstGeom>
              <a:blipFill rotWithShape="1">
                <a:blip r:embed="rId8"/>
                <a:stretch>
                  <a:fillRect l="-1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214748" y="5231902"/>
                <a:ext cx="4212732" cy="680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8" y="5231902"/>
                <a:ext cx="4212732" cy="680058"/>
              </a:xfrm>
              <a:prstGeom prst="rect">
                <a:avLst/>
              </a:prstGeom>
              <a:blipFill rotWithShape="1">
                <a:blip r:embed="rId9"/>
                <a:stretch>
                  <a:fillRect l="-14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05486" y="5907019"/>
                <a:ext cx="4099976" cy="6286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অসংজ্ঞায়িত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5907019"/>
                <a:ext cx="4099976" cy="628634"/>
              </a:xfrm>
              <a:prstGeom prst="rect">
                <a:avLst/>
              </a:prstGeom>
              <a:blipFill rotWithShape="1">
                <a:blip r:embed="rId10"/>
                <a:stretch>
                  <a:fillRect l="-16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4888868" y="4615966"/>
                <a:ext cx="4158151" cy="610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8868" y="4615966"/>
                <a:ext cx="4158151" cy="610232"/>
              </a:xfrm>
              <a:prstGeom prst="rect">
                <a:avLst/>
              </a:prstGeom>
              <a:blipFill rotWithShape="1">
                <a:blip r:embed="rId11"/>
                <a:stretch>
                  <a:fillRect l="-1613" b="-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4851363" y="5250082"/>
                <a:ext cx="4154940" cy="683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ভূমি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অসংজ্ঞায়িত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1363" y="5250082"/>
                <a:ext cx="4154940" cy="683970"/>
              </a:xfrm>
              <a:prstGeom prst="rect">
                <a:avLst/>
              </a:prstGeom>
              <a:blipFill rotWithShape="1">
                <a:blip r:embed="rId12"/>
                <a:stretch>
                  <a:fillRect l="-1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4851363" y="5934052"/>
                <a:ext cx="4195656" cy="6083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অতিভুজ</m:t>
                        </m:r>
                      </m:num>
                      <m:den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bn-BD" sz="2000" b="1" i="1" dirty="0" smtClean="0">
                            <a:latin typeface="Cambria Math"/>
                            <a:cs typeface="NikoshBAN" pitchFamily="2" charset="0"/>
                          </a:rPr>
                          <m:t>লম্ব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1363" y="5934052"/>
                <a:ext cx="4195656" cy="608372"/>
              </a:xfrm>
              <a:prstGeom prst="rect">
                <a:avLst/>
              </a:prstGeom>
              <a:blipFill rotWithShape="1">
                <a:blip r:embed="rId13"/>
                <a:stretch>
                  <a:fillRect l="-1599" b="-9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4" name="Group 53"/>
          <p:cNvGrpSpPr/>
          <p:nvPr/>
        </p:nvGrpSpPr>
        <p:grpSpPr>
          <a:xfrm>
            <a:off x="8284106" y="549231"/>
            <a:ext cx="612534" cy="2226052"/>
            <a:chOff x="1422572" y="452025"/>
            <a:chExt cx="612534" cy="2226052"/>
          </a:xfrm>
        </p:grpSpPr>
        <p:sp>
          <p:nvSpPr>
            <p:cNvPr id="55" name="Right Triangle 54"/>
            <p:cNvSpPr/>
            <p:nvPr/>
          </p:nvSpPr>
          <p:spPr>
            <a:xfrm flipH="1">
              <a:off x="1713801" y="602239"/>
              <a:ext cx="45719" cy="1863992"/>
            </a:xfrm>
            <a:prstGeom prst="rtTriangl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731818" y="452025"/>
              <a:ext cx="3032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1422572" y="2292916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</a:t>
              </a:r>
              <a:endParaRPr lang="en-US" dirty="0"/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697182" y="2308745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7096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7" grpId="0"/>
      <p:bldP spid="58" grpId="0"/>
      <p:bldP spid="59" grpId="0"/>
      <p:bldP spid="60" grpId="0"/>
      <p:bldP spid="62" grpId="0"/>
      <p:bldP spid="63" grpId="0"/>
      <p:bldP spid="64" grpId="0"/>
      <p:bldP spid="65" grpId="0"/>
      <p:bldP spid="66" grpId="0"/>
      <p:bldP spid="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4" y="193964"/>
                <a:ext cx="8924661" cy="83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একনজরে আদর্শ কোণগুলোর অর্থাৎ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অনুপাত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..         </a:t>
                </a:r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193964"/>
                <a:ext cx="8924661" cy="839332"/>
              </a:xfrm>
              <a:prstGeom prst="rect">
                <a:avLst/>
              </a:prstGeom>
              <a:blipFill rotWithShape="1">
                <a:blip r:embed="rId2"/>
                <a:stretch>
                  <a:fillRect l="-1093" t="-3623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Group 64"/>
          <p:cNvGrpSpPr/>
          <p:nvPr/>
        </p:nvGrpSpPr>
        <p:grpSpPr>
          <a:xfrm>
            <a:off x="224013" y="1219200"/>
            <a:ext cx="8637474" cy="5410200"/>
            <a:chOff x="301832" y="1219200"/>
            <a:chExt cx="8637474" cy="5410200"/>
          </a:xfrm>
        </p:grpSpPr>
        <p:grpSp>
          <p:nvGrpSpPr>
            <p:cNvPr id="58" name="Group 57"/>
            <p:cNvGrpSpPr/>
            <p:nvPr/>
          </p:nvGrpSpPr>
          <p:grpSpPr>
            <a:xfrm>
              <a:off x="301832" y="1219200"/>
              <a:ext cx="8637474" cy="5410200"/>
              <a:chOff x="178380" y="1447800"/>
              <a:chExt cx="8737021" cy="5257800"/>
            </a:xfrm>
          </p:grpSpPr>
          <p:cxnSp>
            <p:nvCxnSpPr>
              <p:cNvPr id="4" name="Straight Connector 3"/>
              <p:cNvCxnSpPr/>
              <p:nvPr/>
            </p:nvCxnSpPr>
            <p:spPr>
              <a:xfrm>
                <a:off x="193965" y="6705600"/>
                <a:ext cx="8721435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>
                <a:off x="178380" y="5965065"/>
                <a:ext cx="8726630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214746" y="5150476"/>
                <a:ext cx="8700654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229000" y="4409941"/>
                <a:ext cx="8686401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193965" y="1447800"/>
                <a:ext cx="20781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8915400" y="1447800"/>
                <a:ext cx="0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 flipH="1">
                <a:off x="4567670" y="1447800"/>
                <a:ext cx="25112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>
              <a:xfrm>
                <a:off x="3124200" y="1447800"/>
                <a:ext cx="0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>
              <a:xfrm>
                <a:off x="1600200" y="1447800"/>
                <a:ext cx="0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>
              <a:xfrm>
                <a:off x="6019800" y="1447800"/>
                <a:ext cx="0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>
                <a:off x="7543800" y="1447800"/>
                <a:ext cx="0" cy="525780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>
                <a:off x="178380" y="3669406"/>
                <a:ext cx="8726629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/>
              <p:cNvCxnSpPr/>
              <p:nvPr/>
            </p:nvCxnSpPr>
            <p:spPr>
              <a:xfrm>
                <a:off x="193965" y="2928870"/>
                <a:ext cx="8711045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204356" y="1447800"/>
                <a:ext cx="8711044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2" name="Straight Connector 61"/>
            <p:cNvCxnSpPr/>
            <p:nvPr/>
          </p:nvCxnSpPr>
          <p:spPr>
            <a:xfrm>
              <a:off x="301832" y="1828800"/>
              <a:ext cx="8637474" cy="0"/>
            </a:xfrm>
            <a:prstGeom prst="line">
              <a:avLst/>
            </a:prstGeom>
            <a:ln w="285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TextBox 67"/>
          <p:cNvSpPr txBox="1"/>
          <p:nvPr/>
        </p:nvSpPr>
        <p:spPr>
          <a:xfrm>
            <a:off x="274056" y="2191356"/>
            <a:ext cx="1369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sin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49691" y="2881647"/>
            <a:ext cx="1379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400" b="1" dirty="0" err="1" smtClean="0">
                <a:latin typeface="NikoshBAN" pitchFamily="2" charset="0"/>
                <a:cs typeface="NikoshBAN" pitchFamily="2" charset="0"/>
              </a:rPr>
              <a:t>cos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49691" y="3674198"/>
            <a:ext cx="1369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tan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49691" y="4401004"/>
            <a:ext cx="1379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cot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39420" y="5165467"/>
            <a:ext cx="13696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sec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74056" y="5984796"/>
            <a:ext cx="1379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cosec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1629633" y="1324927"/>
                <a:ext cx="1506636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2000" b="1" i="1" smtClean="0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en-US" sz="20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633" y="1324927"/>
                <a:ext cx="1506636" cy="40709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3136269" y="1339150"/>
                <a:ext cx="1409048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 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/>
                  <a:t> 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269" y="1339150"/>
                <a:ext cx="1409048" cy="40709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4588119" y="1339150"/>
                <a:ext cx="1410759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/>
                  <a:t>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119" y="1339150"/>
                <a:ext cx="1410759" cy="40709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5998878" y="1339150"/>
                <a:ext cx="1506636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/>
                  <a:t>  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878" y="1339150"/>
                <a:ext cx="1506636" cy="4070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7505514" y="1371416"/>
                <a:ext cx="1345699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/>
                  <a:t>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514" y="1371416"/>
                <a:ext cx="1345699" cy="40709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/>
              <p:cNvSpPr txBox="1"/>
              <p:nvPr/>
            </p:nvSpPr>
            <p:spPr>
              <a:xfrm>
                <a:off x="1643722" y="2124119"/>
                <a:ext cx="14925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0</m:t>
                    </m:r>
                  </m:oMath>
                </a14:m>
                <a:r>
                  <a:rPr lang="en-US" sz="2400" dirty="0" smtClean="0"/>
                  <a:t>        </a:t>
                </a:r>
                <a:endParaRPr lang="en-US" sz="2400" dirty="0"/>
              </a:p>
            </p:txBody>
          </p:sp>
        </mc:Choice>
        <mc:Fallback xmlns="">
          <p:sp>
            <p:nvSpPr>
              <p:cNvPr id="85" name="TextBox 8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722" y="2124119"/>
                <a:ext cx="1492547" cy="46166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3123192" y="1955312"/>
                <a:ext cx="1401343" cy="624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  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3192" y="1955312"/>
                <a:ext cx="1401343" cy="62408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4599710" y="1946015"/>
                <a:ext cx="1399168" cy="633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710" y="1946015"/>
                <a:ext cx="1399168" cy="63337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5998878" y="1955312"/>
                <a:ext cx="1506636" cy="679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878" y="1955312"/>
                <a:ext cx="1506636" cy="67948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7505514" y="2036520"/>
                <a:ext cx="13559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514" y="2036520"/>
                <a:ext cx="1355973" cy="46166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1619357" y="2909363"/>
                <a:ext cx="15038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357" y="2909363"/>
                <a:ext cx="1503835" cy="46166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/>
              <p:cNvSpPr txBox="1"/>
              <p:nvPr/>
            </p:nvSpPr>
            <p:spPr>
              <a:xfrm>
                <a:off x="3136269" y="2828148"/>
                <a:ext cx="1439437" cy="6794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91" name="TextBox 9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269" y="2828148"/>
                <a:ext cx="1439437" cy="679481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4575706" y="2800439"/>
                <a:ext cx="1399168" cy="633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5706" y="2800439"/>
                <a:ext cx="1399168" cy="633379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6026587" y="2800439"/>
                <a:ext cx="1478927" cy="6240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dirty="0" smtClean="0"/>
                  <a:t>   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6587" y="2800439"/>
                <a:ext cx="1478927" cy="624082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7505514" y="2909363"/>
                <a:ext cx="13559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𝟎</m:t>
                    </m:r>
                  </m:oMath>
                </a14:m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514" y="2909363"/>
                <a:ext cx="1355974" cy="461665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/>
              <p:cNvSpPr txBox="1"/>
              <p:nvPr/>
            </p:nvSpPr>
            <p:spPr>
              <a:xfrm>
                <a:off x="4588119" y="3647301"/>
                <a:ext cx="138675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95" name="TextBox 9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8119" y="3647301"/>
                <a:ext cx="1386755" cy="46166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6" name="TextBox 95"/>
              <p:cNvSpPr txBox="1"/>
              <p:nvPr/>
            </p:nvSpPr>
            <p:spPr>
              <a:xfrm>
                <a:off x="4555589" y="4391799"/>
                <a:ext cx="14432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96" name="TextBox 9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589" y="4391799"/>
                <a:ext cx="1443289" cy="461665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TextBox 96"/>
          <p:cNvSpPr txBox="1"/>
          <p:nvPr/>
        </p:nvSpPr>
        <p:spPr>
          <a:xfrm>
            <a:off x="1619357" y="6067198"/>
            <a:ext cx="1473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অসংজ্ঞায়িত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1649833" y="4484132"/>
            <a:ext cx="1473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অসংজ্ঞায়িত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505516" y="3698070"/>
            <a:ext cx="1355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অসংজ্ঞায়িত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7505515" y="5257800"/>
            <a:ext cx="1355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অসংজ্ঞায়িত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/>
              <p:cNvSpPr txBox="1"/>
              <p:nvPr/>
            </p:nvSpPr>
            <p:spPr>
              <a:xfrm>
                <a:off x="1629633" y="3693467"/>
                <a:ext cx="14925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𝟎</m:t>
                    </m:r>
                  </m:oMath>
                </a14:m>
                <a:r>
                  <a:rPr lang="en-US" sz="2400" b="1" dirty="0" smtClean="0"/>
                  <a:t>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1" name="TextBox 10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633" y="3693467"/>
                <a:ext cx="1492547" cy="46166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3123192" y="3561443"/>
                <a:ext cx="1450065" cy="633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bn-BD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sz="2400" b="1" dirty="0" smtClean="0"/>
                  <a:t>   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3192" y="3561443"/>
                <a:ext cx="1450065" cy="633379"/>
              </a:xfrm>
              <a:prstGeom prst="rect">
                <a:avLst/>
              </a:prstGeom>
              <a:blipFill rotWithShape="1">
                <a:blip r:embed="rId21"/>
                <a:stretch>
                  <a:fillRect r="-71429" b="-10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6026588" y="3693467"/>
                <a:ext cx="1478926" cy="423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r>
                  <a:rPr lang="en-US" sz="2000" b="1" dirty="0" smtClean="0"/>
                  <a:t>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6588" y="3693467"/>
                <a:ext cx="1478926" cy="423129"/>
              </a:xfrm>
              <a:prstGeom prst="rect">
                <a:avLst/>
              </a:prstGeom>
              <a:blipFill rotWithShape="1">
                <a:blip r:embed="rId22"/>
                <a:stretch>
                  <a:fillRect b="-57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3136269" y="4427641"/>
                <a:ext cx="1388266" cy="423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   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r>
                  <a:rPr lang="en-US" sz="2000" b="1" dirty="0" smtClean="0"/>
                  <a:t>        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269" y="4427641"/>
                <a:ext cx="1388266" cy="423129"/>
              </a:xfrm>
              <a:prstGeom prst="rect">
                <a:avLst/>
              </a:prstGeom>
              <a:blipFill rotWithShape="1">
                <a:blip r:embed="rId23"/>
                <a:stretch>
                  <a:fillRect b="-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/>
              <p:cNvSpPr txBox="1"/>
              <p:nvPr/>
            </p:nvSpPr>
            <p:spPr>
              <a:xfrm>
                <a:off x="5998878" y="4322515"/>
                <a:ext cx="1450065" cy="6333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bn-BD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sz="2400" b="1" dirty="0" smtClean="0"/>
                  <a:t>   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878" y="4322515"/>
                <a:ext cx="1450065" cy="633379"/>
              </a:xfrm>
              <a:prstGeom prst="rect">
                <a:avLst/>
              </a:prstGeom>
              <a:blipFill rotWithShape="1">
                <a:blip r:embed="rId24"/>
                <a:stretch>
                  <a:fillRect r="-71429" b="-10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/>
              <p:cNvSpPr txBox="1"/>
              <p:nvPr/>
            </p:nvSpPr>
            <p:spPr>
              <a:xfrm>
                <a:off x="7512443" y="4391799"/>
                <a:ext cx="13490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𝟎</m:t>
                    </m:r>
                  </m:oMath>
                </a14:m>
                <a:r>
                  <a:rPr lang="en-US" sz="2400" b="1" dirty="0" smtClean="0"/>
                  <a:t>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2443" y="4391799"/>
                <a:ext cx="1349047" cy="461665"/>
              </a:xfrm>
              <a:prstGeom prst="rect">
                <a:avLst/>
              </a:prstGeom>
              <a:blipFill rotWithShape="1"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1653216" y="5186249"/>
                <a:ext cx="15038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3216" y="5186249"/>
                <a:ext cx="1503835" cy="461665"/>
              </a:xfrm>
              <a:prstGeom prst="rect">
                <a:avLst/>
              </a:prstGeom>
              <a:blipFill rotWithShape="1"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/>
              <p:cNvSpPr txBox="1"/>
              <p:nvPr/>
            </p:nvSpPr>
            <p:spPr>
              <a:xfrm>
                <a:off x="3158836" y="5125776"/>
                <a:ext cx="1450065" cy="656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bn-BD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sz="2400" b="1" dirty="0" smtClean="0"/>
                  <a:t>   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8836" y="5125776"/>
                <a:ext cx="1450065" cy="656655"/>
              </a:xfrm>
              <a:prstGeom prst="rect">
                <a:avLst/>
              </a:prstGeom>
              <a:blipFill rotWithShape="1">
                <a:blip r:embed="rId27"/>
                <a:stretch>
                  <a:fillRect r="-71429" b="-64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TextBox 108"/>
              <p:cNvSpPr txBox="1"/>
              <p:nvPr/>
            </p:nvSpPr>
            <p:spPr>
              <a:xfrm>
                <a:off x="4589561" y="5197235"/>
                <a:ext cx="1409317" cy="489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r>
                  <a:rPr lang="en-US" sz="2400" b="1" dirty="0" smtClean="0"/>
                  <a:t>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09" name="TextBox 10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9561" y="5197235"/>
                <a:ext cx="1409317" cy="489173"/>
              </a:xfrm>
              <a:prstGeom prst="rect">
                <a:avLst/>
              </a:prstGeom>
              <a:blipFill rotWithShape="1"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0" name="TextBox 109"/>
          <p:cNvSpPr txBox="1"/>
          <p:nvPr/>
        </p:nvSpPr>
        <p:spPr>
          <a:xfrm>
            <a:off x="6324600" y="5197235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 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TextBox 110"/>
              <p:cNvSpPr txBox="1"/>
              <p:nvPr/>
            </p:nvSpPr>
            <p:spPr>
              <a:xfrm>
                <a:off x="6019659" y="5186249"/>
                <a:ext cx="14927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b="1" dirty="0" smtClean="0"/>
                  <a:t>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11" name="TextBox 1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659" y="5186249"/>
                <a:ext cx="1492783" cy="461665"/>
              </a:xfrm>
              <a:prstGeom prst="rect">
                <a:avLst/>
              </a:prstGeom>
              <a:blipFill rotWithShape="1"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>
                <a:off x="3124488" y="6035841"/>
                <a:ext cx="14000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𝟐</m:t>
                    </m:r>
                  </m:oMath>
                </a14:m>
                <a:r>
                  <a:rPr lang="en-US" sz="2400" b="1" dirty="0" smtClean="0"/>
                  <a:t>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488" y="6035841"/>
                <a:ext cx="1400048" cy="461665"/>
              </a:xfrm>
              <a:prstGeom prst="rect">
                <a:avLst/>
              </a:prstGeom>
              <a:blipFill rotWithShape="1"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/>
              <p:cNvSpPr txBox="1"/>
              <p:nvPr/>
            </p:nvSpPr>
            <p:spPr>
              <a:xfrm>
                <a:off x="4561852" y="5976159"/>
                <a:ext cx="1409317" cy="4891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r>
                  <a:rPr lang="en-US" sz="2400" b="1" dirty="0" smtClean="0"/>
                  <a:t>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13" name="TextBox 1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1852" y="5976159"/>
                <a:ext cx="1409317" cy="489173"/>
              </a:xfrm>
              <a:prstGeom prst="rect">
                <a:avLst/>
              </a:prstGeom>
              <a:blipFill rotWithShape="1"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/>
              <p:cNvSpPr txBox="1"/>
              <p:nvPr/>
            </p:nvSpPr>
            <p:spPr>
              <a:xfrm>
                <a:off x="5998878" y="5892417"/>
                <a:ext cx="1513565" cy="656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bn-BD" sz="24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4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sz="2400" b="1" dirty="0" smtClean="0"/>
                  <a:t>   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14" name="TextBox 1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878" y="5892417"/>
                <a:ext cx="1513565" cy="656655"/>
              </a:xfrm>
              <a:prstGeom prst="rect">
                <a:avLst/>
              </a:prstGeom>
              <a:blipFill rotWithShape="1">
                <a:blip r:embed="rId32"/>
                <a:stretch>
                  <a:fillRect r="-64516" b="-74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/>
              <p:cNvSpPr txBox="1"/>
              <p:nvPr/>
            </p:nvSpPr>
            <p:spPr>
              <a:xfrm>
                <a:off x="7505514" y="5984796"/>
                <a:ext cx="13559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 smtClean="0"/>
                  <a:t>      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2400" b="1" dirty="0" smtClean="0"/>
                  <a:t>          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115" name="TextBox 1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5514" y="5984796"/>
                <a:ext cx="1355973" cy="461665"/>
              </a:xfrm>
              <a:prstGeom prst="rect">
                <a:avLst/>
              </a:prstGeom>
              <a:blipFill rotWithShape="1"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6" name="TextBox 115"/>
          <p:cNvSpPr txBox="1"/>
          <p:nvPr/>
        </p:nvSpPr>
        <p:spPr>
          <a:xfrm>
            <a:off x="259965" y="1260580"/>
            <a:ext cx="13898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      কোণ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94601" y="1836465"/>
            <a:ext cx="114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অনুপাত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5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8" grpId="0"/>
      <p:bldP spid="69" grpId="0"/>
      <p:bldP spid="70" grpId="0"/>
      <p:bldP spid="71" grpId="0"/>
      <p:bldP spid="72" grpId="0"/>
      <p:bldP spid="73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1" grpId="0"/>
      <p:bldP spid="112" grpId="0"/>
      <p:bldP spid="113" grpId="0"/>
      <p:bldP spid="114" grpId="0"/>
      <p:bldP spid="115" grpId="0"/>
      <p:bldP spid="116" grpId="0"/>
      <p:bldP spid="1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8408" y="0"/>
                <a:ext cx="8918490" cy="344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নির্ধারিত কয়েকটি  কোণের অর্থাৎ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মানগুলো মনে রাখার সহজ উপায়ঃ </a:t>
                </a:r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endParaRPr lang="en-US" sz="16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408" y="0"/>
                <a:ext cx="8918490" cy="344133"/>
              </a:xfrm>
              <a:prstGeom prst="rect">
                <a:avLst/>
              </a:prstGeom>
              <a:blipFill rotWithShape="1">
                <a:blip r:embed="rId2"/>
                <a:stretch>
                  <a:fillRect l="-342" t="-1786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05485" y="2971800"/>
                <a:ext cx="8870377" cy="590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১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উপরের তালিকাটি ভালো করে লক্ষ করলে দেখবে,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𝟎</m:t>
                    </m:r>
                    <m:r>
                      <a:rPr lang="en-US" sz="1600" b="1" i="1" smtClean="0">
                        <a:latin typeface="Cambria Math"/>
                      </a:rPr>
                      <m:t>, </m:t>
                    </m:r>
                    <m:r>
                      <a:rPr lang="en-US" sz="1600" b="1" i="1" smtClean="0">
                        <a:latin typeface="Cambria Math"/>
                      </a:rPr>
                      <m:t>𝟏</m:t>
                    </m:r>
                    <m:r>
                      <a:rPr lang="en-US" sz="1600" b="1" i="1" smtClean="0">
                        <a:latin typeface="Cambria Math"/>
                      </a:rPr>
                      <m:t>, </m:t>
                    </m:r>
                    <m:r>
                      <a:rPr lang="en-US" sz="1600" b="1" i="1" smtClean="0">
                        <a:latin typeface="Cambria Math"/>
                      </a:rPr>
                      <m:t>𝟐</m:t>
                    </m:r>
                    <m:r>
                      <a:rPr lang="en-US" sz="1600" b="1" i="1" smtClean="0">
                        <a:latin typeface="Cambria Math"/>
                      </a:rPr>
                      <m:t>, </m:t>
                    </m:r>
                    <m:r>
                      <a:rPr lang="en-US" sz="1600" b="1" i="1" smtClean="0">
                        <a:latin typeface="Cambria Math"/>
                      </a:rPr>
                      <m:t>𝟑</m:t>
                    </m:r>
                    <m:r>
                      <a:rPr lang="en-US" sz="1600" b="1" i="1" smtClean="0">
                        <a:latin typeface="Cambria Math"/>
                      </a:rPr>
                      <m:t>,</m:t>
                    </m:r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এবং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সংখ্যাগুলোর প্রত্যেকটিকে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দ্বারা ভাগ করে ভাগফলের   বর্গমূল নিলে যথাক্রমে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এর মান পাওয়া যায়।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971800"/>
                <a:ext cx="8870377" cy="590354"/>
              </a:xfrm>
              <a:prstGeom prst="rect">
                <a:avLst/>
              </a:prstGeom>
              <a:blipFill rotWithShape="1">
                <a:blip r:embed="rId34"/>
                <a:stretch>
                  <a:fillRect l="-412" t="-2083" b="-135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205485" y="3629316"/>
                <a:ext cx="3015448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যেমিন ,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𝟎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𝟎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3629316"/>
                <a:ext cx="3015448" cy="593432"/>
              </a:xfrm>
              <a:prstGeom prst="rect">
                <a:avLst/>
              </a:prstGeom>
              <a:blipFill rotWithShape="1">
                <a:blip r:embed="rId35"/>
                <a:stretch>
                  <a:fillRect l="-1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733800" y="4235224"/>
                <a:ext cx="3962400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4235224"/>
                <a:ext cx="3962400" cy="593432"/>
              </a:xfrm>
              <a:prstGeom prst="rect">
                <a:avLst/>
              </a:prstGeom>
              <a:blipFill rotWithShape="1">
                <a:blip r:embed="rId36"/>
                <a:stretch>
                  <a:fillRect l="-9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3257484" y="3641792"/>
                <a:ext cx="2557753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484" y="3641792"/>
                <a:ext cx="2557753" cy="593432"/>
              </a:xfrm>
              <a:prstGeom prst="rect">
                <a:avLst/>
              </a:prstGeom>
              <a:blipFill rotWithShape="1">
                <a:blip r:embed="rId37"/>
                <a:stretch>
                  <a:fillRect l="-1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928326" y="3733800"/>
                <a:ext cx="3215674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8326" y="3733800"/>
                <a:ext cx="3215674" cy="593432"/>
              </a:xfrm>
              <a:prstGeom prst="rect">
                <a:avLst/>
              </a:prstGeom>
              <a:blipFill rotWithShape="1">
                <a:blip r:embed="rId38"/>
                <a:stretch>
                  <a:fillRect l="-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85800" y="4174360"/>
                <a:ext cx="2812708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174360"/>
                <a:ext cx="2812708" cy="593432"/>
              </a:xfrm>
              <a:prstGeom prst="rect">
                <a:avLst/>
              </a:prstGeom>
              <a:blipFill rotWithShape="1"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05485" y="4755816"/>
                <a:ext cx="87343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আবার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অনুপাতের মান গুলো ব্যস্তকরণ অর্থাৎ লবকে হর আর হরকে লবে পরিণত করলেই আমরা পেয়ে যাব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cosec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অনুপাত  গুলোর মান। যেমন,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755816"/>
                <a:ext cx="8734369" cy="646331"/>
              </a:xfrm>
              <a:prstGeom prst="rect">
                <a:avLst/>
              </a:prstGeom>
              <a:blipFill rotWithShape="1">
                <a:blip r:embed="rId40"/>
                <a:stretch>
                  <a:fillRect l="-628" t="-3774" r="-209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205485" y="5402147"/>
                <a:ext cx="3833115" cy="656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যেমন,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den>
                        </m:f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অসংজ্ঞায়িত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402147"/>
                <a:ext cx="3833115" cy="656013"/>
              </a:xfrm>
              <a:prstGeom prst="rect">
                <a:avLst/>
              </a:prstGeom>
              <a:blipFill rotWithShape="1">
                <a:blip r:embed="rId41"/>
                <a:stretch>
                  <a:fillRect l="-1431" r="-101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3886290" y="5402147"/>
                <a:ext cx="2781458" cy="656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den>
                        </m:f>
                      </m:e>
                    </m:rad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</m:e>
                    </m:rad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</a:rPr>
                      <m:t>𝟐</m:t>
                    </m:r>
                  </m:oMath>
                </a14:m>
                <a:r>
                  <a:rPr lang="bn-BD" b="1" dirty="0" smtClean="0"/>
                  <a:t>  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90" y="5402147"/>
                <a:ext cx="2781458" cy="656013"/>
              </a:xfrm>
              <a:prstGeom prst="rect">
                <a:avLst/>
              </a:prstGeom>
              <a:blipFill rotWithShape="1">
                <a:blip r:embed="rId42"/>
                <a:stretch>
                  <a:fillRect l="-1974" r="-47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6515258" y="5328371"/>
                <a:ext cx="2857342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/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1600" b="1" dirty="0" smtClean="0"/>
                  <a:t>  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258" y="5328371"/>
                <a:ext cx="2857342" cy="593432"/>
              </a:xfrm>
              <a:prstGeom prst="rect">
                <a:avLst/>
              </a:prstGeom>
              <a:blipFill rotWithShape="1">
                <a:blip r:embed="rId43"/>
                <a:stretch>
                  <a:fillRect l="-1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768296" y="6002742"/>
                <a:ext cx="2857342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/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1600" b="1" dirty="0" smtClean="0"/>
                  <a:t>  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296" y="6002742"/>
                <a:ext cx="2857342" cy="593432"/>
              </a:xfrm>
              <a:prstGeom prst="rect">
                <a:avLst/>
              </a:prstGeom>
              <a:blipFill rotWithShape="1">
                <a:blip r:embed="rId44"/>
                <a:stretch>
                  <a:fillRect l="-1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919277" y="6058160"/>
                <a:ext cx="2857342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/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𝟏</m:t>
                    </m:r>
                  </m:oMath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277" y="6058160"/>
                <a:ext cx="2857342" cy="593432"/>
              </a:xfrm>
              <a:prstGeom prst="rect">
                <a:avLst/>
              </a:prstGeom>
              <a:blipFill rotWithShape="1">
                <a:blip r:embed="rId45"/>
                <a:stretch>
                  <a:fillRect l="-1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262680" y="511832"/>
            <a:ext cx="8748270" cy="2193564"/>
            <a:chOff x="224013" y="1122297"/>
            <a:chExt cx="8651223" cy="5623693"/>
          </a:xfrm>
        </p:grpSpPr>
        <p:grpSp>
          <p:nvGrpSpPr>
            <p:cNvPr id="77" name="Group 76"/>
            <p:cNvGrpSpPr/>
            <p:nvPr/>
          </p:nvGrpSpPr>
          <p:grpSpPr>
            <a:xfrm>
              <a:off x="224013" y="1219200"/>
              <a:ext cx="8637474" cy="5410200"/>
              <a:chOff x="301832" y="1219200"/>
              <a:chExt cx="8637474" cy="5410200"/>
            </a:xfrm>
          </p:grpSpPr>
          <p:grpSp>
            <p:nvGrpSpPr>
              <p:cNvPr id="121" name="Group 120"/>
              <p:cNvGrpSpPr/>
              <p:nvPr/>
            </p:nvGrpSpPr>
            <p:grpSpPr>
              <a:xfrm>
                <a:off x="301832" y="1219200"/>
                <a:ext cx="8637474" cy="5410200"/>
                <a:chOff x="178380" y="1447800"/>
                <a:chExt cx="8737021" cy="5257800"/>
              </a:xfrm>
            </p:grpSpPr>
            <p:cxnSp>
              <p:nvCxnSpPr>
                <p:cNvPr id="123" name="Straight Connector 122"/>
                <p:cNvCxnSpPr/>
                <p:nvPr/>
              </p:nvCxnSpPr>
              <p:spPr>
                <a:xfrm>
                  <a:off x="193965" y="6705600"/>
                  <a:ext cx="8721435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>
                  <a:off x="178380" y="5965065"/>
                  <a:ext cx="8726630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>
                  <a:off x="214746" y="5150476"/>
                  <a:ext cx="8700654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>
                  <a:off x="229000" y="4409941"/>
                  <a:ext cx="8686401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>
                  <a:off x="193965" y="1447800"/>
                  <a:ext cx="20781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>
                  <a:off x="89154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flipH="1">
                  <a:off x="4567670" y="1447800"/>
                  <a:ext cx="25112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>
                  <a:off x="31242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16002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60198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75438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178380" y="3669406"/>
                  <a:ext cx="8726629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193965" y="2928870"/>
                  <a:ext cx="8711045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204356" y="1447800"/>
                  <a:ext cx="8711044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2" name="Straight Connector 121"/>
              <p:cNvCxnSpPr/>
              <p:nvPr/>
            </p:nvCxnSpPr>
            <p:spPr>
              <a:xfrm>
                <a:off x="301832" y="1828800"/>
                <a:ext cx="8637474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TextBox 77"/>
            <p:cNvSpPr txBox="1"/>
            <p:nvPr/>
          </p:nvSpPr>
          <p:spPr>
            <a:xfrm>
              <a:off x="274056" y="2191357"/>
              <a:ext cx="1369666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sin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49691" y="2881647"/>
              <a:ext cx="1379941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1200" b="1" dirty="0" err="1" smtClean="0">
                  <a:latin typeface="NikoshBAN" pitchFamily="2" charset="0"/>
                  <a:cs typeface="NikoshBAN" pitchFamily="2" charset="0"/>
                </a:rPr>
                <a:t>cos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9691" y="3674197"/>
              <a:ext cx="1369666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tan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49691" y="4401005"/>
              <a:ext cx="1379941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cot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39420" y="5165467"/>
              <a:ext cx="1369668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sec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74056" y="5984797"/>
              <a:ext cx="1379159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cosec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1629633" y="1148242"/>
                  <a:ext cx="1506636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11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1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1100" b="1" i="1" smtClean="0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sz="1100" b="1" i="1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oMath>
                    </m:oMathPara>
                  </a14:m>
                  <a:endParaRPr lang="en-US" sz="1100" b="1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9633" y="1148242"/>
                  <a:ext cx="1506636" cy="68055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3122181" y="1163709"/>
                  <a:ext cx="1409048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100" b="1" i="1" smtClean="0"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181" y="1163709"/>
                  <a:ext cx="1409048" cy="68055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4588119" y="1122297"/>
                  <a:ext cx="1410759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𝟒𝟓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8119" y="1122297"/>
                  <a:ext cx="1410759" cy="68055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5974875" y="1163711"/>
                  <a:ext cx="1506636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𝟔𝟎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4875" y="1163711"/>
                  <a:ext cx="1506636" cy="680559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7448944" y="1143322"/>
                  <a:ext cx="1345699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8944" y="1143322"/>
                  <a:ext cx="1345699" cy="68055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1658668" y="1959386"/>
                  <a:ext cx="14925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0</m:t>
                      </m:r>
                    </m:oMath>
                  </a14:m>
                  <a:r>
                    <a:rPr lang="en-US" sz="1200" dirty="0" smtClean="0"/>
                    <a:t>        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8668" y="1959386"/>
                  <a:ext cx="1492547" cy="710149"/>
                </a:xfrm>
                <a:prstGeom prst="rect">
                  <a:avLst/>
                </a:prstGeom>
                <a:blipFill rotWithShape="1"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3174363" y="1813469"/>
                  <a:ext cx="1401343" cy="91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4363" y="1813469"/>
                  <a:ext cx="1401343" cy="918262"/>
                </a:xfrm>
                <a:prstGeom prst="rect">
                  <a:avLst/>
                </a:prstGeom>
                <a:blipFill rotWithShape="1">
                  <a:blip r:embed="rId4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4599710" y="1788706"/>
                  <a:ext cx="1399168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9710" y="1788706"/>
                  <a:ext cx="1399168" cy="930263"/>
                </a:xfrm>
                <a:prstGeom prst="rect">
                  <a:avLst/>
                </a:prstGeom>
                <a:blipFill rotWithShape="1">
                  <a:blip r:embed="rId48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5998878" y="1736012"/>
                  <a:ext cx="1506636" cy="98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878" y="1736012"/>
                  <a:ext cx="1506636" cy="989277"/>
                </a:xfrm>
                <a:prstGeom prst="rect">
                  <a:avLst/>
                </a:prstGeom>
                <a:blipFill rotWithShape="1">
                  <a:blip r:embed="rId4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7491658" y="1875573"/>
                  <a:ext cx="135597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1658" y="1875573"/>
                  <a:ext cx="1355973" cy="710149"/>
                </a:xfrm>
                <a:prstGeom prst="rect">
                  <a:avLst/>
                </a:prstGeom>
                <a:blipFill rotWithShape="1">
                  <a:blip r:embed="rId5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1632434" y="2662170"/>
                  <a:ext cx="150383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2434" y="2662170"/>
                  <a:ext cx="1503835" cy="710149"/>
                </a:xfrm>
                <a:prstGeom prst="rect">
                  <a:avLst/>
                </a:prstGeom>
                <a:blipFill rotWithShape="1">
                  <a:blip r:embed="rId5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3163826" y="2546430"/>
                  <a:ext cx="1439437" cy="98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3826" y="2546430"/>
                  <a:ext cx="1439437" cy="989277"/>
                </a:xfrm>
                <a:prstGeom prst="rect">
                  <a:avLst/>
                </a:prstGeom>
                <a:blipFill rotWithShape="1">
                  <a:blip r:embed="rId5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4562005" y="2575936"/>
                  <a:ext cx="1399168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2005" y="2575936"/>
                  <a:ext cx="1399168" cy="930263"/>
                </a:xfrm>
                <a:prstGeom prst="rect">
                  <a:avLst/>
                </a:prstGeom>
                <a:blipFill rotWithShape="1">
                  <a:blip r:embed="rId53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6040335" y="2687210"/>
                  <a:ext cx="1478927" cy="91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0335" y="2687210"/>
                  <a:ext cx="1478927" cy="918262"/>
                </a:xfrm>
                <a:prstGeom prst="rect">
                  <a:avLst/>
                </a:prstGeom>
                <a:blipFill rotWithShape="1">
                  <a:blip r:embed="rId5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7519262" y="2772666"/>
                  <a:ext cx="1355974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>
                      <a:latin typeface="NikoshBAN" pitchFamily="2" charset="0"/>
                      <a:cs typeface="NikoshBAN" pitchFamily="2" charset="0"/>
                    </a:rPr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>
                      <a:latin typeface="NikoshBAN" pitchFamily="2" charset="0"/>
                      <a:cs typeface="NikoshBAN" pitchFamily="2" charset="0"/>
                    </a:rPr>
                    <a:t>        </a:t>
                  </a:r>
                  <a:endParaRPr lang="en-US" sz="1200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9262" y="2772666"/>
                  <a:ext cx="1355974" cy="710149"/>
                </a:xfrm>
                <a:prstGeom prst="rect">
                  <a:avLst/>
                </a:prstGeom>
                <a:blipFill rotWithShape="1">
                  <a:blip r:embed="rId5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/>
                <p:cNvSpPr txBox="1"/>
                <p:nvPr/>
              </p:nvSpPr>
              <p:spPr>
                <a:xfrm>
                  <a:off x="4588119" y="3540781"/>
                  <a:ext cx="138675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9" name="TextBox 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8119" y="3540781"/>
                  <a:ext cx="1386755" cy="710149"/>
                </a:xfrm>
                <a:prstGeom prst="rect">
                  <a:avLst/>
                </a:prstGeom>
                <a:blipFill rotWithShape="1">
                  <a:blip r:embed="rId5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/>
                <p:cNvSpPr txBox="1"/>
                <p:nvPr/>
              </p:nvSpPr>
              <p:spPr>
                <a:xfrm>
                  <a:off x="4555589" y="4391799"/>
                  <a:ext cx="1443289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5589" y="4391799"/>
                  <a:ext cx="1443289" cy="461665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1" name="TextBox 100"/>
            <p:cNvSpPr txBox="1"/>
            <p:nvPr/>
          </p:nvSpPr>
          <p:spPr>
            <a:xfrm>
              <a:off x="1619357" y="5941014"/>
              <a:ext cx="1473359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649833" y="4267199"/>
              <a:ext cx="1473359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7491658" y="3561557"/>
              <a:ext cx="1355974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505515" y="5151241"/>
              <a:ext cx="1355974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TextBox 104"/>
                <p:cNvSpPr txBox="1"/>
                <p:nvPr/>
              </p:nvSpPr>
              <p:spPr>
                <a:xfrm>
                  <a:off x="1629633" y="3585508"/>
                  <a:ext cx="14925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/>
                    <a:t>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5" name="TextBox 10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9633" y="3585508"/>
                  <a:ext cx="1492547" cy="710149"/>
                </a:xfrm>
                <a:prstGeom prst="rect">
                  <a:avLst/>
                </a:prstGeom>
                <a:blipFill rotWithShape="1">
                  <a:blip r:embed="rId5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/>
                <p:cNvSpPr txBox="1"/>
                <p:nvPr/>
              </p:nvSpPr>
              <p:spPr>
                <a:xfrm>
                  <a:off x="3123192" y="3386173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3192" y="3386173"/>
                  <a:ext cx="1450065" cy="930263"/>
                </a:xfrm>
                <a:prstGeom prst="rect">
                  <a:avLst/>
                </a:prstGeom>
                <a:blipFill rotWithShape="1">
                  <a:blip r:embed="rId58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/>
                <p:cNvSpPr txBox="1"/>
                <p:nvPr/>
              </p:nvSpPr>
              <p:spPr>
                <a:xfrm>
                  <a:off x="6012733" y="3550098"/>
                  <a:ext cx="1478926" cy="7030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a14:m>
                  <a:r>
                    <a:rPr lang="en-US" sz="1100" b="1" dirty="0" smtClean="0"/>
                    <a:t>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2733" y="3550098"/>
                  <a:ext cx="1478926" cy="703081"/>
                </a:xfrm>
                <a:prstGeom prst="rect">
                  <a:avLst/>
                </a:prstGeom>
                <a:blipFill rotWithShape="1">
                  <a:blip r:embed="rId5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/>
                <p:cNvSpPr txBox="1"/>
                <p:nvPr/>
              </p:nvSpPr>
              <p:spPr>
                <a:xfrm>
                  <a:off x="3136269" y="4212528"/>
                  <a:ext cx="1388266" cy="7030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a14:m>
                  <a:r>
                    <a:rPr lang="en-US" sz="1100" b="1" dirty="0" smtClean="0"/>
                    <a:t>       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08" name="TextBox 1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6269" y="4212528"/>
                  <a:ext cx="1388266" cy="703081"/>
                </a:xfrm>
                <a:prstGeom prst="rect">
                  <a:avLst/>
                </a:prstGeom>
                <a:blipFill rotWithShape="1">
                  <a:blip r:embed="rId6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/>
                <p:cNvSpPr txBox="1"/>
                <p:nvPr/>
              </p:nvSpPr>
              <p:spPr>
                <a:xfrm>
                  <a:off x="5998878" y="4098937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9" name="TextBox 10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878" y="4098937"/>
                  <a:ext cx="1450065" cy="930263"/>
                </a:xfrm>
                <a:prstGeom prst="rect">
                  <a:avLst/>
                </a:prstGeom>
                <a:blipFill rotWithShape="1">
                  <a:blip r:embed="rId61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TextBox 109"/>
                <p:cNvSpPr txBox="1"/>
                <p:nvPr/>
              </p:nvSpPr>
              <p:spPr>
                <a:xfrm>
                  <a:off x="7512443" y="4391799"/>
                  <a:ext cx="13490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/>
                    <a:t>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2443" y="4391799"/>
                  <a:ext cx="1349047" cy="461665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xtBox 110"/>
                <p:cNvSpPr txBox="1"/>
                <p:nvPr/>
              </p:nvSpPr>
              <p:spPr>
                <a:xfrm>
                  <a:off x="1653216" y="5186251"/>
                  <a:ext cx="150383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3216" y="5186249"/>
                  <a:ext cx="1503835" cy="461665"/>
                </a:xfrm>
                <a:prstGeom prst="rect">
                  <a:avLst/>
                </a:prstGeom>
                <a:blipFill rotWithShape="1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TextBox 111"/>
                <p:cNvSpPr txBox="1"/>
                <p:nvPr/>
              </p:nvSpPr>
              <p:spPr>
                <a:xfrm>
                  <a:off x="3172537" y="4945353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2" name="TextBox 1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2537" y="4945353"/>
                  <a:ext cx="1450065" cy="930263"/>
                </a:xfrm>
                <a:prstGeom prst="rect">
                  <a:avLst/>
                </a:prstGeom>
                <a:blipFill rotWithShape="1">
                  <a:blip r:embed="rId62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4603263" y="5029200"/>
                  <a:ext cx="1409317" cy="7454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3263" y="5029200"/>
                  <a:ext cx="1409317" cy="745493"/>
                </a:xfrm>
                <a:prstGeom prst="rect">
                  <a:avLst/>
                </a:prstGeom>
                <a:blipFill rotWithShape="1">
                  <a:blip r:embed="rId6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6019659" y="5079695"/>
                  <a:ext cx="149278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9659" y="5079695"/>
                  <a:ext cx="1492783" cy="710149"/>
                </a:xfrm>
                <a:prstGeom prst="rect">
                  <a:avLst/>
                </a:prstGeom>
                <a:blipFill rotWithShape="1">
                  <a:blip r:embed="rId6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3124488" y="6035841"/>
                  <a:ext cx="1400048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2" name="TextBox 1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4488" y="6035841"/>
                  <a:ext cx="1400048" cy="461665"/>
                </a:xfrm>
                <a:prstGeom prst="rect">
                  <a:avLst/>
                </a:prstGeom>
                <a:blipFill rotWithShape="1"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TextBox 115"/>
                <p:cNvSpPr txBox="1"/>
                <p:nvPr/>
              </p:nvSpPr>
              <p:spPr>
                <a:xfrm>
                  <a:off x="4561852" y="5867399"/>
                  <a:ext cx="1409317" cy="7454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6" name="TextBox 1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1852" y="5867399"/>
                  <a:ext cx="1409317" cy="745493"/>
                </a:xfrm>
                <a:prstGeom prst="rect">
                  <a:avLst/>
                </a:prstGeom>
                <a:blipFill rotWithShape="1">
                  <a:blip r:embed="rId6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TextBox 116"/>
                <p:cNvSpPr txBox="1"/>
                <p:nvPr/>
              </p:nvSpPr>
              <p:spPr>
                <a:xfrm>
                  <a:off x="5991949" y="5751378"/>
                  <a:ext cx="15135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7" name="TextBox 1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1949" y="5751378"/>
                  <a:ext cx="1513565" cy="930263"/>
                </a:xfrm>
                <a:prstGeom prst="rect">
                  <a:avLst/>
                </a:prstGeom>
                <a:blipFill rotWithShape="1">
                  <a:blip r:embed="rId66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/>
                <p:cNvSpPr txBox="1"/>
                <p:nvPr/>
              </p:nvSpPr>
              <p:spPr>
                <a:xfrm>
                  <a:off x="7505514" y="5984795"/>
                  <a:ext cx="135597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5514" y="5984796"/>
                  <a:ext cx="1355973" cy="461665"/>
                </a:xfrm>
                <a:prstGeom prst="rect">
                  <a:avLst/>
                </a:prstGeom>
                <a:blipFill rotWithShape="1">
                  <a:blip r:embed="rId6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9" name="TextBox 118"/>
            <p:cNvSpPr txBox="1"/>
            <p:nvPr/>
          </p:nvSpPr>
          <p:spPr>
            <a:xfrm>
              <a:off x="259965" y="1260581"/>
              <a:ext cx="1389868" cy="670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100" b="1" dirty="0" smtClean="0">
                  <a:latin typeface="NikoshBAN" pitchFamily="2" charset="0"/>
                  <a:cs typeface="NikoshBAN" pitchFamily="2" charset="0"/>
                </a:rPr>
                <a:t>       কোণ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94601" y="1836465"/>
              <a:ext cx="1143000" cy="670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100" b="1" dirty="0" smtClean="0">
                  <a:latin typeface="NikoshBAN" pitchFamily="2" charset="0"/>
                  <a:cs typeface="NikoshBAN" pitchFamily="2" charset="0"/>
                </a:rPr>
                <a:t> অনুপাত </a:t>
              </a:r>
              <a:endParaRPr lang="en-US" sz="11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809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4" grpId="0"/>
      <p:bldP spid="66" grpId="0"/>
      <p:bldP spid="67" grpId="0"/>
      <p:bldP spid="68" grpId="0"/>
      <p:bldP spid="69" grpId="0"/>
      <p:bldP spid="70" grpId="0"/>
      <p:bldP spid="65" grpId="0"/>
      <p:bldP spid="71" grpId="0"/>
      <p:bldP spid="72" grpId="0"/>
      <p:bldP spid="73" grpId="0"/>
      <p:bldP spid="74" grpId="0"/>
      <p:bldP spid="7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2962" y="21897"/>
                <a:ext cx="8918490" cy="344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নির্ধারিত কয়েকটি  কোণের অর্থাৎ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16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মানগুলো মনে রাখার সহজ উপায়ঃ </a:t>
                </a:r>
                <a:r>
                  <a:rPr lang="en-US" sz="16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endParaRPr lang="en-US" sz="16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962" y="21897"/>
                <a:ext cx="8918490" cy="344133"/>
              </a:xfrm>
              <a:prstGeom prst="rect">
                <a:avLst/>
              </a:prstGeom>
              <a:blipFill rotWithShape="1">
                <a:blip r:embed="rId2"/>
                <a:stretch>
                  <a:fillRect l="-410" t="-1786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05485" y="2971800"/>
                <a:ext cx="8870377" cy="669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আবার ,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এবং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সংখ্যাগুলোর প্রত্যেকটিকে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দ্বারা ভাগ করে ভাগফলের   বর্গমূল নিলে যথাক্রমে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,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,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, 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মান পাওয়া যায়।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971800"/>
                <a:ext cx="8870377" cy="669992"/>
              </a:xfrm>
              <a:prstGeom prst="rect">
                <a:avLst/>
              </a:prstGeom>
              <a:blipFill rotWithShape="1">
                <a:blip r:embed="rId34"/>
                <a:stretch>
                  <a:fillRect l="-619" t="-2752" b="-128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205485" y="3629316"/>
                <a:ext cx="3015448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যেমিন ,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3629316"/>
                <a:ext cx="3015448" cy="593432"/>
              </a:xfrm>
              <a:prstGeom prst="rect">
                <a:avLst/>
              </a:prstGeom>
              <a:blipFill rotWithShape="1">
                <a:blip r:embed="rId35"/>
                <a:stretch>
                  <a:fillRect l="-1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3733800" y="4235224"/>
                <a:ext cx="3619323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𝟎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4235224"/>
                <a:ext cx="3619323" cy="593432"/>
              </a:xfrm>
              <a:prstGeom prst="rect">
                <a:avLst/>
              </a:prstGeom>
              <a:blipFill rotWithShape="1">
                <a:blip r:embed="rId36"/>
                <a:stretch>
                  <a:fillRect l="-10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3257484" y="3641792"/>
                <a:ext cx="2557753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√</m:t>
                        </m:r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484" y="3641792"/>
                <a:ext cx="2557753" cy="593432"/>
              </a:xfrm>
              <a:prstGeom prst="rect">
                <a:avLst/>
              </a:prstGeom>
              <a:blipFill rotWithShape="1">
                <a:blip r:embed="rId37"/>
                <a:stretch>
                  <a:fillRect l="-1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5928326" y="3733800"/>
                <a:ext cx="3215674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8326" y="3733800"/>
                <a:ext cx="3215674" cy="593432"/>
              </a:xfrm>
              <a:prstGeom prst="rect">
                <a:avLst/>
              </a:prstGeom>
              <a:blipFill rotWithShape="1">
                <a:blip r:embed="rId38"/>
                <a:stretch>
                  <a:fillRect l="-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/>
              <p:cNvSpPr txBox="1"/>
              <p:nvPr/>
            </p:nvSpPr>
            <p:spPr>
              <a:xfrm>
                <a:off x="685800" y="4174360"/>
                <a:ext cx="2812708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0" name="TextBox 6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174360"/>
                <a:ext cx="2812708" cy="593432"/>
              </a:xfrm>
              <a:prstGeom prst="rect">
                <a:avLst/>
              </a:prstGeom>
              <a:blipFill rotWithShape="1"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05485" y="4755816"/>
                <a:ext cx="87343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আবার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os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অনুপাতের মান গুলো ব্যস্তকরণ অর্থাৎ লবকে হর আর হরকে লবে পরিণত করলেই আমরা পেয়ে যাব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sec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অনুপাত  গুলোর মান। যেমন,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755816"/>
                <a:ext cx="8734369" cy="646331"/>
              </a:xfrm>
              <a:prstGeom prst="rect">
                <a:avLst/>
              </a:prstGeom>
              <a:blipFill rotWithShape="1">
                <a:blip r:embed="rId40"/>
                <a:stretch>
                  <a:fillRect l="-628" t="-3774" r="-628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205485" y="5402147"/>
                <a:ext cx="3833115" cy="656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যেমন,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  <m:t>𝟒</m:t>
                            </m:r>
                          </m:den>
                        </m:f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e>
                    </m:rad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402147"/>
                <a:ext cx="3833115" cy="656013"/>
              </a:xfrm>
              <a:prstGeom prst="rect">
                <a:avLst/>
              </a:prstGeom>
              <a:blipFill rotWithShape="1">
                <a:blip r:embed="rId41"/>
                <a:stretch>
                  <a:fillRect l="-1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3886290" y="5402147"/>
                <a:ext cx="2628968" cy="656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𝟑</m:t>
                            </m:r>
                          </m:den>
                        </m:f>
                      </m:e>
                    </m:rad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90" y="5402147"/>
                <a:ext cx="2628968" cy="656013"/>
              </a:xfrm>
              <a:prstGeom prst="rect">
                <a:avLst/>
              </a:prstGeom>
              <a:blipFill rotWithShape="1">
                <a:blip r:embed="rId42"/>
                <a:stretch>
                  <a:fillRect l="-20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6515258" y="5328371"/>
                <a:ext cx="2857342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/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1600" b="1" dirty="0" smtClean="0"/>
                  <a:t>  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258" y="5328371"/>
                <a:ext cx="2857342" cy="593432"/>
              </a:xfrm>
              <a:prstGeom prst="rect">
                <a:avLst/>
              </a:prstGeom>
              <a:blipFill rotWithShape="1">
                <a:blip r:embed="rId43"/>
                <a:stretch>
                  <a:fillRect l="-1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768296" y="6002742"/>
                <a:ext cx="2857342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/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𝟏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</a:rPr>
                          <m:t>𝟒</m:t>
                        </m:r>
                      </m:e>
                    </m:rad>
                  </m:oMath>
                </a14:m>
                <a:r>
                  <a:rPr lang="en-US" sz="1600" b="1" dirty="0" smtClean="0"/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𝟐</m:t>
                    </m:r>
                  </m:oMath>
                </a14:m>
                <a:endParaRPr lang="en-US" sz="1600" b="1" dirty="0"/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296" y="6002742"/>
                <a:ext cx="2857342" cy="593432"/>
              </a:xfrm>
              <a:prstGeom prst="rect">
                <a:avLst/>
              </a:prstGeom>
              <a:blipFill rotWithShape="1">
                <a:blip r:embed="rId44"/>
                <a:stretch>
                  <a:fillRect l="-1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919276" y="6058160"/>
                <a:ext cx="3243523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600" b="1" i="1" smtClean="0">
                                <a:latin typeface="Cambria Math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1600" b="1" i="1" smtClean="0">
                                <a:latin typeface="Cambria Math"/>
                              </a:rPr>
                              <m:t>𝟎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অসংজ্ঞায়িত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9276" y="6058160"/>
                <a:ext cx="3243523" cy="593432"/>
              </a:xfrm>
              <a:prstGeom prst="rect">
                <a:avLst/>
              </a:prstGeom>
              <a:blipFill rotWithShape="1">
                <a:blip r:embed="rId45"/>
                <a:stretch>
                  <a:fillRect l="-11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6" name="Group 75"/>
          <p:cNvGrpSpPr/>
          <p:nvPr/>
        </p:nvGrpSpPr>
        <p:grpSpPr>
          <a:xfrm>
            <a:off x="220206" y="708201"/>
            <a:ext cx="8748270" cy="2193564"/>
            <a:chOff x="224013" y="1122297"/>
            <a:chExt cx="8651223" cy="5623693"/>
          </a:xfrm>
        </p:grpSpPr>
        <p:grpSp>
          <p:nvGrpSpPr>
            <p:cNvPr id="77" name="Group 76"/>
            <p:cNvGrpSpPr/>
            <p:nvPr/>
          </p:nvGrpSpPr>
          <p:grpSpPr>
            <a:xfrm>
              <a:off x="224013" y="1219200"/>
              <a:ext cx="8637474" cy="5410200"/>
              <a:chOff x="301832" y="1219200"/>
              <a:chExt cx="8637474" cy="5410200"/>
            </a:xfrm>
          </p:grpSpPr>
          <p:grpSp>
            <p:nvGrpSpPr>
              <p:cNvPr id="121" name="Group 120"/>
              <p:cNvGrpSpPr/>
              <p:nvPr/>
            </p:nvGrpSpPr>
            <p:grpSpPr>
              <a:xfrm>
                <a:off x="301832" y="1219200"/>
                <a:ext cx="8637474" cy="5410200"/>
                <a:chOff x="178380" y="1447800"/>
                <a:chExt cx="8737021" cy="5257800"/>
              </a:xfrm>
            </p:grpSpPr>
            <p:cxnSp>
              <p:nvCxnSpPr>
                <p:cNvPr id="123" name="Straight Connector 122"/>
                <p:cNvCxnSpPr/>
                <p:nvPr/>
              </p:nvCxnSpPr>
              <p:spPr>
                <a:xfrm>
                  <a:off x="193965" y="6705600"/>
                  <a:ext cx="8721435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>
                  <a:off x="178380" y="5965065"/>
                  <a:ext cx="8726630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>
                  <a:off x="214746" y="5150476"/>
                  <a:ext cx="8700654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>
                  <a:off x="229000" y="4409941"/>
                  <a:ext cx="8686401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>
                  <a:off x="193965" y="1447800"/>
                  <a:ext cx="20781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>
                  <a:off x="89154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flipH="1">
                  <a:off x="4567670" y="1447800"/>
                  <a:ext cx="25112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>
                  <a:off x="31242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16002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60198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75438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178380" y="3669406"/>
                  <a:ext cx="8726629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193965" y="2928870"/>
                  <a:ext cx="8711045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204356" y="1447800"/>
                  <a:ext cx="8711044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2" name="Straight Connector 121"/>
              <p:cNvCxnSpPr/>
              <p:nvPr/>
            </p:nvCxnSpPr>
            <p:spPr>
              <a:xfrm>
                <a:off x="301832" y="1828800"/>
                <a:ext cx="8637474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TextBox 77"/>
            <p:cNvSpPr txBox="1"/>
            <p:nvPr/>
          </p:nvSpPr>
          <p:spPr>
            <a:xfrm>
              <a:off x="274056" y="2191357"/>
              <a:ext cx="1369666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sin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49691" y="2881647"/>
              <a:ext cx="1379941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1200" b="1" dirty="0" err="1" smtClean="0">
                  <a:latin typeface="NikoshBAN" pitchFamily="2" charset="0"/>
                  <a:cs typeface="NikoshBAN" pitchFamily="2" charset="0"/>
                </a:rPr>
                <a:t>cos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49691" y="3674197"/>
              <a:ext cx="1369666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tan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49691" y="4401005"/>
              <a:ext cx="1379941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cot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39420" y="5165467"/>
              <a:ext cx="1369668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sec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74056" y="5984797"/>
              <a:ext cx="1379159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cosec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/>
                <p:cNvSpPr txBox="1"/>
                <p:nvPr/>
              </p:nvSpPr>
              <p:spPr>
                <a:xfrm>
                  <a:off x="1629633" y="1148242"/>
                  <a:ext cx="1506636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11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1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1100" b="1" i="1" smtClean="0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sz="1100" b="1" i="1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oMath>
                    </m:oMathPara>
                  </a14:m>
                  <a:endParaRPr lang="en-US" sz="1100" b="1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9633" y="1148242"/>
                  <a:ext cx="1506636" cy="68055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5" name="TextBox 84"/>
                <p:cNvSpPr txBox="1"/>
                <p:nvPr/>
              </p:nvSpPr>
              <p:spPr>
                <a:xfrm>
                  <a:off x="3122181" y="1163709"/>
                  <a:ext cx="1409048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100" b="1" i="1" smtClean="0"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181" y="1163709"/>
                  <a:ext cx="1409048" cy="68055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4588119" y="1122297"/>
                  <a:ext cx="1410759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𝟒𝟓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8119" y="1122297"/>
                  <a:ext cx="1410759" cy="68055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/>
                <p:cNvSpPr txBox="1"/>
                <p:nvPr/>
              </p:nvSpPr>
              <p:spPr>
                <a:xfrm>
                  <a:off x="5974875" y="1163711"/>
                  <a:ext cx="1506636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𝟔𝟎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4875" y="1163711"/>
                  <a:ext cx="1506636" cy="680559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/>
                <p:cNvSpPr txBox="1"/>
                <p:nvPr/>
              </p:nvSpPr>
              <p:spPr>
                <a:xfrm>
                  <a:off x="7448944" y="1143322"/>
                  <a:ext cx="1345699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8944" y="1143322"/>
                  <a:ext cx="1345699" cy="68055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/>
                <p:cNvSpPr txBox="1"/>
                <p:nvPr/>
              </p:nvSpPr>
              <p:spPr>
                <a:xfrm>
                  <a:off x="1658668" y="1959386"/>
                  <a:ext cx="14925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0</m:t>
                      </m:r>
                    </m:oMath>
                  </a14:m>
                  <a:r>
                    <a:rPr lang="en-US" sz="1200" dirty="0" smtClean="0"/>
                    <a:t>        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89" name="TextBox 8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8668" y="1959386"/>
                  <a:ext cx="1492547" cy="710149"/>
                </a:xfrm>
                <a:prstGeom prst="rect">
                  <a:avLst/>
                </a:prstGeom>
                <a:blipFill rotWithShape="1"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/>
                <p:cNvSpPr txBox="1"/>
                <p:nvPr/>
              </p:nvSpPr>
              <p:spPr>
                <a:xfrm>
                  <a:off x="3174363" y="1813469"/>
                  <a:ext cx="1401343" cy="91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0" name="TextBox 8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4363" y="1813469"/>
                  <a:ext cx="1401343" cy="918262"/>
                </a:xfrm>
                <a:prstGeom prst="rect">
                  <a:avLst/>
                </a:prstGeom>
                <a:blipFill rotWithShape="1">
                  <a:blip r:embed="rId4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/>
                <p:cNvSpPr txBox="1"/>
                <p:nvPr/>
              </p:nvSpPr>
              <p:spPr>
                <a:xfrm>
                  <a:off x="4599710" y="1788706"/>
                  <a:ext cx="1399168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1" name="TextBox 9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9710" y="1788706"/>
                  <a:ext cx="1399168" cy="930263"/>
                </a:xfrm>
                <a:prstGeom prst="rect">
                  <a:avLst/>
                </a:prstGeom>
                <a:blipFill rotWithShape="1">
                  <a:blip r:embed="rId35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/>
                <p:cNvSpPr txBox="1"/>
                <p:nvPr/>
              </p:nvSpPr>
              <p:spPr>
                <a:xfrm>
                  <a:off x="5998878" y="1736012"/>
                  <a:ext cx="1506636" cy="98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2" name="TextBox 9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878" y="1736012"/>
                  <a:ext cx="1506636" cy="989277"/>
                </a:xfrm>
                <a:prstGeom prst="rect">
                  <a:avLst/>
                </a:prstGeom>
                <a:blipFill rotWithShape="1">
                  <a:blip r:embed="rId4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7491658" y="1875573"/>
                  <a:ext cx="135597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1658" y="1875573"/>
                  <a:ext cx="1355973" cy="710149"/>
                </a:xfrm>
                <a:prstGeom prst="rect">
                  <a:avLst/>
                </a:prstGeom>
                <a:blipFill rotWithShape="1"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4" name="TextBox 93"/>
                <p:cNvSpPr txBox="1"/>
                <p:nvPr/>
              </p:nvSpPr>
              <p:spPr>
                <a:xfrm>
                  <a:off x="1632434" y="2662170"/>
                  <a:ext cx="150383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4" name="TextBox 9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2434" y="2662170"/>
                  <a:ext cx="1503835" cy="710149"/>
                </a:xfrm>
                <a:prstGeom prst="rect">
                  <a:avLst/>
                </a:prstGeom>
                <a:blipFill rotWithShape="1">
                  <a:blip r:embed="rId4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5" name="TextBox 94"/>
                <p:cNvSpPr txBox="1"/>
                <p:nvPr/>
              </p:nvSpPr>
              <p:spPr>
                <a:xfrm>
                  <a:off x="3163826" y="2546430"/>
                  <a:ext cx="1439437" cy="98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5" name="TextBox 9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3826" y="2546430"/>
                  <a:ext cx="1439437" cy="989277"/>
                </a:xfrm>
                <a:prstGeom prst="rect">
                  <a:avLst/>
                </a:prstGeom>
                <a:blipFill rotWithShape="1"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6" name="TextBox 95"/>
                <p:cNvSpPr txBox="1"/>
                <p:nvPr/>
              </p:nvSpPr>
              <p:spPr>
                <a:xfrm>
                  <a:off x="4562005" y="2575936"/>
                  <a:ext cx="1399168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2005" y="2575936"/>
                  <a:ext cx="1399168" cy="930263"/>
                </a:xfrm>
                <a:prstGeom prst="rect">
                  <a:avLst/>
                </a:prstGeom>
                <a:blipFill rotWithShape="1">
                  <a:blip r:embed="rId35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7" name="TextBox 96"/>
                <p:cNvSpPr txBox="1"/>
                <p:nvPr/>
              </p:nvSpPr>
              <p:spPr>
                <a:xfrm>
                  <a:off x="6040335" y="2687210"/>
                  <a:ext cx="1478927" cy="91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7" name="TextBox 9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0335" y="2687210"/>
                  <a:ext cx="1478927" cy="918262"/>
                </a:xfrm>
                <a:prstGeom prst="rect">
                  <a:avLst/>
                </a:prstGeom>
                <a:blipFill rotWithShape="1"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7519262" y="2772666"/>
                  <a:ext cx="1355974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>
                      <a:latin typeface="NikoshBAN" pitchFamily="2" charset="0"/>
                      <a:cs typeface="NikoshBAN" pitchFamily="2" charset="0"/>
                    </a:rPr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>
                      <a:latin typeface="NikoshBAN" pitchFamily="2" charset="0"/>
                      <a:cs typeface="NikoshBAN" pitchFamily="2" charset="0"/>
                    </a:rPr>
                    <a:t>        </a:t>
                  </a:r>
                  <a:endParaRPr lang="en-US" sz="1200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9262" y="2772666"/>
                  <a:ext cx="1355974" cy="710149"/>
                </a:xfrm>
                <a:prstGeom prst="rect">
                  <a:avLst/>
                </a:prstGeom>
                <a:blipFill rotWithShape="1">
                  <a:blip r:embed="rId4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9" name="TextBox 98"/>
                <p:cNvSpPr txBox="1"/>
                <p:nvPr/>
              </p:nvSpPr>
              <p:spPr>
                <a:xfrm>
                  <a:off x="4588119" y="3540781"/>
                  <a:ext cx="138675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9" name="TextBox 9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8119" y="3540781"/>
                  <a:ext cx="1386755" cy="710149"/>
                </a:xfrm>
                <a:prstGeom prst="rect">
                  <a:avLst/>
                </a:prstGeom>
                <a:blipFill rotWithShape="1">
                  <a:blip r:embed="rId4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TextBox 99"/>
                <p:cNvSpPr txBox="1"/>
                <p:nvPr/>
              </p:nvSpPr>
              <p:spPr>
                <a:xfrm>
                  <a:off x="4555589" y="4391799"/>
                  <a:ext cx="1443289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5589" y="4391799"/>
                  <a:ext cx="1443289" cy="461665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1" name="TextBox 100"/>
            <p:cNvSpPr txBox="1"/>
            <p:nvPr/>
          </p:nvSpPr>
          <p:spPr>
            <a:xfrm>
              <a:off x="1619357" y="5941014"/>
              <a:ext cx="1473359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649833" y="4267199"/>
              <a:ext cx="1473359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7491658" y="3561557"/>
              <a:ext cx="1355974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7505515" y="5151241"/>
              <a:ext cx="1355974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5" name="TextBox 104"/>
                <p:cNvSpPr txBox="1"/>
                <p:nvPr/>
              </p:nvSpPr>
              <p:spPr>
                <a:xfrm>
                  <a:off x="1629633" y="3585508"/>
                  <a:ext cx="14925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/>
                    <a:t>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5" name="TextBox 10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9633" y="3585508"/>
                  <a:ext cx="1492547" cy="710149"/>
                </a:xfrm>
                <a:prstGeom prst="rect">
                  <a:avLst/>
                </a:prstGeom>
                <a:blipFill rotWithShape="1">
                  <a:blip r:embed="rId4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/>
                <p:cNvSpPr txBox="1"/>
                <p:nvPr/>
              </p:nvSpPr>
              <p:spPr>
                <a:xfrm>
                  <a:off x="3123192" y="3386173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3192" y="3386173"/>
                  <a:ext cx="1450065" cy="930263"/>
                </a:xfrm>
                <a:prstGeom prst="rect">
                  <a:avLst/>
                </a:prstGeom>
                <a:blipFill rotWithShape="1">
                  <a:blip r:embed="rId50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/>
                <p:cNvSpPr txBox="1"/>
                <p:nvPr/>
              </p:nvSpPr>
              <p:spPr>
                <a:xfrm>
                  <a:off x="6012733" y="3550098"/>
                  <a:ext cx="1478926" cy="7030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a14:m>
                  <a:r>
                    <a:rPr lang="en-US" sz="1100" b="1" dirty="0" smtClean="0"/>
                    <a:t>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2733" y="3550098"/>
                  <a:ext cx="1478926" cy="703081"/>
                </a:xfrm>
                <a:prstGeom prst="rect">
                  <a:avLst/>
                </a:prstGeom>
                <a:blipFill rotWithShape="1">
                  <a:blip r:embed="rId5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/>
                <p:cNvSpPr txBox="1"/>
                <p:nvPr/>
              </p:nvSpPr>
              <p:spPr>
                <a:xfrm>
                  <a:off x="3136269" y="4212528"/>
                  <a:ext cx="1388266" cy="7030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a14:m>
                  <a:r>
                    <a:rPr lang="en-US" sz="1100" b="1" dirty="0" smtClean="0"/>
                    <a:t>       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08" name="TextBox 10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6269" y="4212528"/>
                  <a:ext cx="1388266" cy="703081"/>
                </a:xfrm>
                <a:prstGeom prst="rect">
                  <a:avLst/>
                </a:prstGeom>
                <a:blipFill rotWithShape="1">
                  <a:blip r:embed="rId5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/>
                <p:cNvSpPr txBox="1"/>
                <p:nvPr/>
              </p:nvSpPr>
              <p:spPr>
                <a:xfrm>
                  <a:off x="5998878" y="4098937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9" name="TextBox 10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878" y="4098937"/>
                  <a:ext cx="1450065" cy="930263"/>
                </a:xfrm>
                <a:prstGeom prst="rect">
                  <a:avLst/>
                </a:prstGeom>
                <a:blipFill rotWithShape="1">
                  <a:blip r:embed="rId53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TextBox 109"/>
                <p:cNvSpPr txBox="1"/>
                <p:nvPr/>
              </p:nvSpPr>
              <p:spPr>
                <a:xfrm>
                  <a:off x="7512443" y="4391799"/>
                  <a:ext cx="13490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/>
                    <a:t>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2443" y="4391799"/>
                  <a:ext cx="1349047" cy="461665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xtBox 110"/>
                <p:cNvSpPr txBox="1"/>
                <p:nvPr/>
              </p:nvSpPr>
              <p:spPr>
                <a:xfrm>
                  <a:off x="1653216" y="5186251"/>
                  <a:ext cx="150383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3216" y="5186249"/>
                  <a:ext cx="1503835" cy="461665"/>
                </a:xfrm>
                <a:prstGeom prst="rect">
                  <a:avLst/>
                </a:prstGeom>
                <a:blipFill rotWithShape="1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TextBox 111"/>
                <p:cNvSpPr txBox="1"/>
                <p:nvPr/>
              </p:nvSpPr>
              <p:spPr>
                <a:xfrm>
                  <a:off x="3172537" y="4945353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2" name="TextBox 1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2537" y="4945353"/>
                  <a:ext cx="1450065" cy="930263"/>
                </a:xfrm>
                <a:prstGeom prst="rect">
                  <a:avLst/>
                </a:prstGeom>
                <a:blipFill rotWithShape="1">
                  <a:blip r:embed="rId54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4603263" y="5029200"/>
                  <a:ext cx="1409317" cy="7454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3263" y="5029200"/>
                  <a:ext cx="1409317" cy="745493"/>
                </a:xfrm>
                <a:prstGeom prst="rect">
                  <a:avLst/>
                </a:prstGeom>
                <a:blipFill rotWithShape="1">
                  <a:blip r:embed="rId5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/>
                <p:cNvSpPr txBox="1"/>
                <p:nvPr/>
              </p:nvSpPr>
              <p:spPr>
                <a:xfrm>
                  <a:off x="6019659" y="5079695"/>
                  <a:ext cx="149278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4" name="TextBox 1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9659" y="5079695"/>
                  <a:ext cx="1492783" cy="710149"/>
                </a:xfrm>
                <a:prstGeom prst="rect">
                  <a:avLst/>
                </a:prstGeom>
                <a:blipFill rotWithShape="1">
                  <a:blip r:embed="rId5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5" name="TextBox 114"/>
                <p:cNvSpPr txBox="1"/>
                <p:nvPr/>
              </p:nvSpPr>
              <p:spPr>
                <a:xfrm>
                  <a:off x="3124488" y="6035841"/>
                  <a:ext cx="1400048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2" name="TextBox 1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4488" y="6035841"/>
                  <a:ext cx="1400048" cy="461665"/>
                </a:xfrm>
                <a:prstGeom prst="rect">
                  <a:avLst/>
                </a:prstGeom>
                <a:blipFill rotWithShape="1"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TextBox 115"/>
                <p:cNvSpPr txBox="1"/>
                <p:nvPr/>
              </p:nvSpPr>
              <p:spPr>
                <a:xfrm>
                  <a:off x="4561852" y="5867399"/>
                  <a:ext cx="1409317" cy="7454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6" name="TextBox 1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1852" y="5867399"/>
                  <a:ext cx="1409317" cy="745493"/>
                </a:xfrm>
                <a:prstGeom prst="rect">
                  <a:avLst/>
                </a:prstGeom>
                <a:blipFill rotWithShape="1">
                  <a:blip r:embed="rId5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TextBox 116"/>
                <p:cNvSpPr txBox="1"/>
                <p:nvPr/>
              </p:nvSpPr>
              <p:spPr>
                <a:xfrm>
                  <a:off x="5991949" y="5751378"/>
                  <a:ext cx="15135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7" name="TextBox 1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1949" y="5751378"/>
                  <a:ext cx="1513565" cy="930263"/>
                </a:xfrm>
                <a:prstGeom prst="rect">
                  <a:avLst/>
                </a:prstGeom>
                <a:blipFill rotWithShape="1">
                  <a:blip r:embed="rId58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TextBox 117"/>
                <p:cNvSpPr txBox="1"/>
                <p:nvPr/>
              </p:nvSpPr>
              <p:spPr>
                <a:xfrm>
                  <a:off x="7505514" y="5984795"/>
                  <a:ext cx="135597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5514" y="5984796"/>
                  <a:ext cx="1355973" cy="461665"/>
                </a:xfrm>
                <a:prstGeom prst="rect">
                  <a:avLst/>
                </a:prstGeom>
                <a:blipFill rotWithShape="1">
                  <a:blip r:embed="rId5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9" name="TextBox 118"/>
            <p:cNvSpPr txBox="1"/>
            <p:nvPr/>
          </p:nvSpPr>
          <p:spPr>
            <a:xfrm>
              <a:off x="259965" y="1260581"/>
              <a:ext cx="1389868" cy="670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100" b="1" dirty="0" smtClean="0">
                  <a:latin typeface="NikoshBAN" pitchFamily="2" charset="0"/>
                  <a:cs typeface="NikoshBAN" pitchFamily="2" charset="0"/>
                </a:rPr>
                <a:t>       কোণ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294601" y="1836465"/>
              <a:ext cx="1143000" cy="670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100" b="1" dirty="0" smtClean="0">
                  <a:latin typeface="NikoshBAN" pitchFamily="2" charset="0"/>
                  <a:cs typeface="NikoshBAN" pitchFamily="2" charset="0"/>
                </a:rPr>
                <a:t> অনুপাত </a:t>
              </a:r>
              <a:endParaRPr lang="en-US" sz="11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400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4" grpId="0"/>
      <p:bldP spid="66" grpId="0"/>
      <p:bldP spid="67" grpId="0"/>
      <p:bldP spid="68" grpId="0"/>
      <p:bldP spid="69" grpId="0"/>
      <p:bldP spid="70" grpId="0"/>
      <p:bldP spid="65" grpId="0"/>
      <p:bldP spid="71" grpId="0"/>
      <p:bldP spid="72" grpId="0"/>
      <p:bldP spid="73" grpId="0"/>
      <p:bldP spid="74" grpId="0"/>
      <p:bldP spid="7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4" y="50641"/>
                <a:ext cx="8938515" cy="312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নির্ধারিত কয়েকটি  কোণের অর্থাৎ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1400" b="1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মানগুলো মনে রাখার সহজ উপায়ঃ </a:t>
                </a:r>
                <a:r>
                  <a:rPr lang="en-US" sz="1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endParaRPr lang="en-US" sz="1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50641"/>
                <a:ext cx="8938515" cy="312586"/>
              </a:xfrm>
              <a:prstGeom prst="rect">
                <a:avLst/>
              </a:prstGeom>
              <a:blipFill rotWithShape="1">
                <a:blip r:embed="rId3"/>
                <a:stretch>
                  <a:fillRect l="-205" b="-1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207654" y="554901"/>
            <a:ext cx="8748270" cy="2193564"/>
            <a:chOff x="224013" y="1122297"/>
            <a:chExt cx="8651223" cy="5623693"/>
          </a:xfrm>
        </p:grpSpPr>
        <p:grpSp>
          <p:nvGrpSpPr>
            <p:cNvPr id="4" name="Group 3"/>
            <p:cNvGrpSpPr/>
            <p:nvPr/>
          </p:nvGrpSpPr>
          <p:grpSpPr>
            <a:xfrm>
              <a:off x="224013" y="1219200"/>
              <a:ext cx="8637474" cy="5410200"/>
              <a:chOff x="301832" y="1219200"/>
              <a:chExt cx="8637474" cy="5410200"/>
            </a:xfrm>
          </p:grpSpPr>
          <p:grpSp>
            <p:nvGrpSpPr>
              <p:cNvPr id="48" name="Group 47"/>
              <p:cNvGrpSpPr/>
              <p:nvPr/>
            </p:nvGrpSpPr>
            <p:grpSpPr>
              <a:xfrm>
                <a:off x="301832" y="1219200"/>
                <a:ext cx="8637474" cy="5410200"/>
                <a:chOff x="178380" y="1447800"/>
                <a:chExt cx="8737021" cy="5257800"/>
              </a:xfrm>
            </p:grpSpPr>
            <p:cxnSp>
              <p:nvCxnSpPr>
                <p:cNvPr id="50" name="Straight Connector 49"/>
                <p:cNvCxnSpPr/>
                <p:nvPr/>
              </p:nvCxnSpPr>
              <p:spPr>
                <a:xfrm>
                  <a:off x="193965" y="6705600"/>
                  <a:ext cx="8721435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178380" y="5965065"/>
                  <a:ext cx="8726630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214746" y="5150476"/>
                  <a:ext cx="8700654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>
                  <a:off x="229000" y="4409941"/>
                  <a:ext cx="8686401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193965" y="1447800"/>
                  <a:ext cx="20781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>
                  <a:off x="89154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flipH="1">
                  <a:off x="4567670" y="1447800"/>
                  <a:ext cx="25112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>
                  <a:off x="31242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>
                  <a:off x="16002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>
                  <a:off x="60198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>
                  <a:off x="7543800" y="1447800"/>
                  <a:ext cx="0" cy="525780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>
                  <a:off x="178380" y="3669406"/>
                  <a:ext cx="8726629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>
                  <a:off x="193965" y="2928870"/>
                  <a:ext cx="8711045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/>
                <p:nvPr/>
              </p:nvCxnSpPr>
              <p:spPr>
                <a:xfrm>
                  <a:off x="204356" y="1447800"/>
                  <a:ext cx="8711044" cy="0"/>
                </a:xfrm>
                <a:prstGeom prst="line">
                  <a:avLst/>
                </a:prstGeom>
                <a:ln w="28575">
                  <a:solidFill>
                    <a:srgbClr val="FFC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Straight Connector 48"/>
              <p:cNvCxnSpPr/>
              <p:nvPr/>
            </p:nvCxnSpPr>
            <p:spPr>
              <a:xfrm>
                <a:off x="301832" y="1828800"/>
                <a:ext cx="8637474" cy="0"/>
              </a:xfrm>
              <a:prstGeom prst="line">
                <a:avLst/>
              </a:prstGeom>
              <a:ln w="28575">
                <a:solidFill>
                  <a:srgbClr val="FFC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TextBox 4"/>
            <p:cNvSpPr txBox="1"/>
            <p:nvPr/>
          </p:nvSpPr>
          <p:spPr>
            <a:xfrm>
              <a:off x="274056" y="2191357"/>
              <a:ext cx="1369666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sin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49691" y="2881647"/>
              <a:ext cx="1379941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en-US" sz="1200" b="1" dirty="0" err="1" smtClean="0">
                  <a:latin typeface="NikoshBAN" pitchFamily="2" charset="0"/>
                  <a:cs typeface="NikoshBAN" pitchFamily="2" charset="0"/>
                </a:rPr>
                <a:t>cos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9691" y="3674197"/>
              <a:ext cx="1369666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tan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49691" y="4401005"/>
              <a:ext cx="1379941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cot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39420" y="5165467"/>
              <a:ext cx="1369668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  sec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74056" y="5984797"/>
              <a:ext cx="1379159" cy="7101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smtClean="0">
                  <a:latin typeface="NikoshBAN" pitchFamily="2" charset="0"/>
                  <a:cs typeface="NikoshBAN" pitchFamily="2" charset="0"/>
                </a:rPr>
                <a:t>  cosec</a:t>
              </a:r>
              <a:endParaRPr lang="en-US" sz="120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1629633" y="1148242"/>
                  <a:ext cx="1506636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1100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100" b="1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1100" b="1" i="1" smtClean="0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sz="1100" b="1" i="1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oMath>
                    </m:oMathPara>
                  </a14:m>
                  <a:endParaRPr lang="en-US" sz="1100" b="1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9633" y="1148242"/>
                  <a:ext cx="1506636" cy="68055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122181" y="1163709"/>
                  <a:ext cx="1409048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 </m:t>
                          </m:r>
                          <m:r>
                            <a:rPr lang="en-US" sz="1100" b="1" i="1" smtClean="0"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2181" y="1163709"/>
                  <a:ext cx="1409048" cy="68055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4588119" y="1122297"/>
                  <a:ext cx="1410759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𝟒𝟓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8119" y="1122297"/>
                  <a:ext cx="1410759" cy="68055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974875" y="1163711"/>
                  <a:ext cx="1506636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𝟔𝟎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4875" y="1163711"/>
                  <a:ext cx="1506636" cy="680559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7448944" y="1143322"/>
                  <a:ext cx="1345699" cy="6805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1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100" b="1" i="1" smtClean="0">
                              <a:latin typeface="Cambria Math"/>
                            </a:rPr>
                            <m:t>𝟗𝟎</m:t>
                          </m:r>
                        </m:e>
                        <m:sup>
                          <m:r>
                            <a:rPr lang="en-US" sz="1100" b="1" i="1" smtClean="0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1100" b="1" dirty="0" smtClean="0"/>
                    <a:t>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8944" y="1143322"/>
                  <a:ext cx="1345699" cy="68055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1658668" y="1959386"/>
                  <a:ext cx="14925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0" i="1" smtClean="0">
                          <a:latin typeface="Cambria Math"/>
                        </a:rPr>
                        <m:t>0</m:t>
                      </m:r>
                    </m:oMath>
                  </a14:m>
                  <a:r>
                    <a:rPr lang="en-US" sz="1200" dirty="0" smtClean="0"/>
                    <a:t>        </a:t>
                  </a:r>
                  <a:endParaRPr lang="en-US" sz="1200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8668" y="1959386"/>
                  <a:ext cx="1492547" cy="710149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3174363" y="1813469"/>
                  <a:ext cx="1401343" cy="91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4363" y="1813469"/>
                  <a:ext cx="1401343" cy="91826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599710" y="1788706"/>
                  <a:ext cx="1399168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99710" y="1788706"/>
                  <a:ext cx="1399168" cy="930263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TextBox 18"/>
                <p:cNvSpPr txBox="1"/>
                <p:nvPr/>
              </p:nvSpPr>
              <p:spPr>
                <a:xfrm>
                  <a:off x="5998878" y="1736012"/>
                  <a:ext cx="1506636" cy="98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9" name="TextBox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878" y="1736012"/>
                  <a:ext cx="1506636" cy="989277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7491658" y="1875573"/>
                  <a:ext cx="135597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1658" y="1875573"/>
                  <a:ext cx="1355973" cy="710149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1632434" y="2662170"/>
                  <a:ext cx="150383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32434" y="2662170"/>
                  <a:ext cx="1503835" cy="710149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3163826" y="2546430"/>
                  <a:ext cx="1439437" cy="98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3826" y="2546430"/>
                  <a:ext cx="1439437" cy="989277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4562005" y="2575936"/>
                  <a:ext cx="1399168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2005" y="2575936"/>
                  <a:ext cx="1399168" cy="930263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6040335" y="2687210"/>
                  <a:ext cx="1478927" cy="9182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0335" y="2687210"/>
                  <a:ext cx="1478927" cy="918262"/>
                </a:xfrm>
                <a:prstGeom prst="rect">
                  <a:avLst/>
                </a:prstGeom>
                <a:blipFill rotWithShape="1"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7519262" y="2772666"/>
                  <a:ext cx="1355974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>
                      <a:latin typeface="NikoshBAN" pitchFamily="2" charset="0"/>
                      <a:cs typeface="NikoshBAN" pitchFamily="2" charset="0"/>
                    </a:rPr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>
                      <a:latin typeface="NikoshBAN" pitchFamily="2" charset="0"/>
                      <a:cs typeface="NikoshBAN" pitchFamily="2" charset="0"/>
                    </a:rPr>
                    <a:t>        </a:t>
                  </a:r>
                  <a:endParaRPr lang="en-US" sz="1200" b="1" dirty="0"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9262" y="2772666"/>
                  <a:ext cx="1355974" cy="710149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4588119" y="3540781"/>
                  <a:ext cx="138675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88119" y="3540781"/>
                  <a:ext cx="1386755" cy="710149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4555589" y="4391799"/>
                  <a:ext cx="1443289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96" name="TextBox 9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5589" y="4391799"/>
                  <a:ext cx="1443289" cy="461665"/>
                </a:xfrm>
                <a:prstGeom prst="rect">
                  <a:avLst/>
                </a:prstGeom>
                <a:blipFill rotWithShape="1"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8" name="TextBox 27"/>
            <p:cNvSpPr txBox="1"/>
            <p:nvPr/>
          </p:nvSpPr>
          <p:spPr>
            <a:xfrm>
              <a:off x="1619357" y="5941014"/>
              <a:ext cx="1473359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649833" y="4267199"/>
              <a:ext cx="1473359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491658" y="3561557"/>
              <a:ext cx="1355974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505515" y="5151241"/>
              <a:ext cx="1355974" cy="650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050" b="1" dirty="0" smtClean="0">
                  <a:latin typeface="NikoshBAN" pitchFamily="2" charset="0"/>
                  <a:cs typeface="NikoshBAN" pitchFamily="2" charset="0"/>
                </a:rPr>
                <a:t>অসংজ্ঞায়িত</a:t>
              </a:r>
              <a:r>
                <a:rPr lang="en-US" sz="1050" b="1" dirty="0" smtClean="0">
                  <a:latin typeface="NikoshBAN" pitchFamily="2" charset="0"/>
                  <a:cs typeface="NikoshBAN" pitchFamily="2" charset="0"/>
                </a:rPr>
                <a:t>              </a:t>
              </a:r>
              <a:endParaRPr lang="en-US" sz="1050" b="1" dirty="0"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1629633" y="3585508"/>
                  <a:ext cx="14925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/>
                    <a:t>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29633" y="3585508"/>
                  <a:ext cx="1492547" cy="710149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3123192" y="3386173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3192" y="3386173"/>
                  <a:ext cx="1450065" cy="930263"/>
                </a:xfrm>
                <a:prstGeom prst="rect">
                  <a:avLst/>
                </a:prstGeom>
                <a:blipFill rotWithShape="1">
                  <a:blip r:embed="rId22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6012733" y="3550098"/>
                  <a:ext cx="1478926" cy="7030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a14:m>
                  <a:r>
                    <a:rPr lang="en-US" sz="1100" b="1" dirty="0" smtClean="0"/>
                    <a:t>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2733" y="3550098"/>
                  <a:ext cx="1478926" cy="703081"/>
                </a:xfrm>
                <a:prstGeom prst="rect">
                  <a:avLst/>
                </a:prstGeom>
                <a:blipFill rotWithShape="1"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3136269" y="4212528"/>
                  <a:ext cx="1388266" cy="70308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1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100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a14:m>
                  <a:r>
                    <a:rPr lang="en-US" sz="1100" b="1" dirty="0" smtClean="0"/>
                    <a:t>               </a:t>
                  </a:r>
                  <a:endParaRPr lang="en-US" sz="1100" b="1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36269" y="4212528"/>
                  <a:ext cx="1388266" cy="703081"/>
                </a:xfrm>
                <a:prstGeom prst="rect">
                  <a:avLst/>
                </a:prstGeom>
                <a:blipFill rotWithShape="1"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5998878" y="4098937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8878" y="4098937"/>
                  <a:ext cx="1450065" cy="930263"/>
                </a:xfrm>
                <a:prstGeom prst="rect">
                  <a:avLst/>
                </a:prstGeom>
                <a:blipFill rotWithShape="1">
                  <a:blip r:embed="rId25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7512443" y="4391799"/>
                  <a:ext cx="1349047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𝟎</m:t>
                      </m:r>
                    </m:oMath>
                  </a14:m>
                  <a:r>
                    <a:rPr lang="en-US" sz="1200" b="1" dirty="0" smtClean="0"/>
                    <a:t>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6" name="TextBox 10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12443" y="4391799"/>
                  <a:ext cx="1349047" cy="461665"/>
                </a:xfrm>
                <a:prstGeom prst="rect">
                  <a:avLst/>
                </a:prstGeom>
                <a:blipFill rotWithShape="1"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1653216" y="5186251"/>
                  <a:ext cx="1503835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3216" y="5186249"/>
                  <a:ext cx="1503835" cy="461665"/>
                </a:xfrm>
                <a:prstGeom prst="rect">
                  <a:avLst/>
                </a:prstGeom>
                <a:blipFill rotWithShape="1"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3172537" y="4945353"/>
                  <a:ext cx="14500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72537" y="4945353"/>
                  <a:ext cx="1450065" cy="930263"/>
                </a:xfrm>
                <a:prstGeom prst="rect">
                  <a:avLst/>
                </a:prstGeom>
                <a:blipFill rotWithShape="1">
                  <a:blip r:embed="rId28"/>
                  <a:stretch>
                    <a:fillRect b="-508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4603263" y="5029200"/>
                  <a:ext cx="1409317" cy="7454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3263" y="5029200"/>
                  <a:ext cx="1409317" cy="745493"/>
                </a:xfrm>
                <a:prstGeom prst="rect">
                  <a:avLst/>
                </a:prstGeom>
                <a:blipFill rotWithShape="1"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6019659" y="5079695"/>
                  <a:ext cx="149278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19659" y="5079695"/>
                  <a:ext cx="1492783" cy="710149"/>
                </a:xfrm>
                <a:prstGeom prst="rect">
                  <a:avLst/>
                </a:prstGeom>
                <a:blipFill rotWithShape="1"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3124488" y="6035841"/>
                  <a:ext cx="1400048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2" name="TextBox 1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24488" y="6035841"/>
                  <a:ext cx="1400048" cy="461665"/>
                </a:xfrm>
                <a:prstGeom prst="rect">
                  <a:avLst/>
                </a:prstGeom>
                <a:blipFill rotWithShape="1"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4561852" y="5867399"/>
                  <a:ext cx="1409317" cy="7454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200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en-US" sz="1200" b="1" dirty="0" smtClean="0"/>
                    <a:t>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1852" y="5867399"/>
                  <a:ext cx="1409317" cy="745493"/>
                </a:xfrm>
                <a:prstGeom prst="rect">
                  <a:avLst/>
                </a:prstGeom>
                <a:blipFill rotWithShape="1"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/>
                <p:cNvSpPr txBox="1"/>
                <p:nvPr/>
              </p:nvSpPr>
              <p:spPr>
                <a:xfrm>
                  <a:off x="5991949" y="5751378"/>
                  <a:ext cx="1513565" cy="930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12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bn-BD" sz="1200" b="1" i="1" smtClean="0"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2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bn-BD" sz="1200" b="1" dirty="0" smtClean="0"/>
                    <a:t>   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44" name="TextBox 4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1949" y="5751378"/>
                  <a:ext cx="1513565" cy="930263"/>
                </a:xfrm>
                <a:prstGeom prst="rect">
                  <a:avLst/>
                </a:prstGeom>
                <a:blipFill rotWithShape="1">
                  <a:blip r:embed="rId33"/>
                  <a:stretch>
                    <a:fillRect b="-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7505514" y="5984795"/>
                  <a:ext cx="1355973" cy="7101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dirty="0" smtClean="0"/>
                    <a:t>       </a:t>
                  </a:r>
                  <a14:m>
                    <m:oMath xmlns:m="http://schemas.openxmlformats.org/officeDocument/2006/math">
                      <m:r>
                        <a:rPr lang="en-US" sz="1200" b="1" i="1" smtClean="0">
                          <a:latin typeface="Cambria Math"/>
                        </a:rPr>
                        <m:t>𝟏</m:t>
                      </m:r>
                    </m:oMath>
                  </a14:m>
                  <a:r>
                    <a:rPr lang="en-US" sz="1200" b="1" dirty="0" smtClean="0"/>
                    <a:t>          </a:t>
                  </a:r>
                  <a:endParaRPr lang="en-US" sz="1200" b="1" dirty="0"/>
                </a:p>
              </p:txBody>
            </p:sp>
          </mc:Choice>
          <mc:Fallback xmlns="">
            <p:sp>
              <p:nvSpPr>
                <p:cNvPr id="115" name="TextBox 1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05514" y="5984796"/>
                  <a:ext cx="1355973" cy="461665"/>
                </a:xfrm>
                <a:prstGeom prst="rect">
                  <a:avLst/>
                </a:prstGeom>
                <a:blipFill rotWithShape="1"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6" name="TextBox 45"/>
            <p:cNvSpPr txBox="1"/>
            <p:nvPr/>
          </p:nvSpPr>
          <p:spPr>
            <a:xfrm>
              <a:off x="259965" y="1260581"/>
              <a:ext cx="1389868" cy="670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100" b="1" dirty="0" smtClean="0">
                  <a:latin typeface="NikoshBAN" pitchFamily="2" charset="0"/>
                  <a:cs typeface="NikoshBAN" pitchFamily="2" charset="0"/>
                </a:rPr>
                <a:t>       কোণ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94601" y="1836465"/>
              <a:ext cx="1143000" cy="6706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100" b="1" dirty="0" smtClean="0">
                  <a:latin typeface="NikoshBAN" pitchFamily="2" charset="0"/>
                  <a:cs typeface="NikoshBAN" pitchFamily="2" charset="0"/>
                </a:rPr>
                <a:t> অনুপাত </a:t>
              </a:r>
              <a:endParaRPr lang="en-US" sz="11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/>
              <p:cNvSpPr txBox="1"/>
              <p:nvPr/>
            </p:nvSpPr>
            <p:spPr>
              <a:xfrm>
                <a:off x="205486" y="2826694"/>
                <a:ext cx="8982658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আবার , 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এর মানগুলোকে যথাক্রমে   </a:t>
                </a:r>
                <a:r>
                  <a:rPr lang="en-US" sz="1600" b="1" dirty="0" err="1" smtClean="0"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 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এর মান গুলো দ্বারা ভাগকরলে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অনুপাত গুলোর মানপাওয়া যায়। যেমন,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4" name="TextBox 6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2826694"/>
                <a:ext cx="8982658" cy="595932"/>
              </a:xfrm>
              <a:prstGeom prst="rect">
                <a:avLst/>
              </a:prstGeom>
              <a:blipFill rotWithShape="1">
                <a:blip r:embed="rId35"/>
                <a:stretch>
                  <a:fillRect l="-407" t="-1031" b="-14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/>
              <p:cNvSpPr txBox="1"/>
              <p:nvPr/>
            </p:nvSpPr>
            <p:spPr>
              <a:xfrm>
                <a:off x="205484" y="4825089"/>
                <a:ext cx="87343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আবার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অনুপাতের মান গুলো ব্যস্তকরণ অর্থাৎ লবকে হর আর হরকে লবে পরিণত করলেই আমরা পেয়ে যাব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ot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এর অনুপাত  গুলোর মান। যেমন,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5" name="TextBox 6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4825089"/>
                <a:ext cx="8734370" cy="646331"/>
              </a:xfrm>
              <a:prstGeom prst="rect">
                <a:avLst/>
              </a:prstGeom>
              <a:blipFill rotWithShape="1">
                <a:blip r:embed="rId36"/>
                <a:stretch>
                  <a:fillRect l="-628" t="-3774" r="-837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/>
              <p:cNvSpPr txBox="1"/>
              <p:nvPr/>
            </p:nvSpPr>
            <p:spPr>
              <a:xfrm>
                <a:off x="205484" y="5520891"/>
                <a:ext cx="3713792" cy="508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যেমন, 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c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=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অসংজ্ঞায়িত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1" name="TextBox 7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5520891"/>
                <a:ext cx="3713792" cy="508537"/>
              </a:xfrm>
              <a:prstGeom prst="rect">
                <a:avLst/>
              </a:prstGeom>
              <a:blipFill rotWithShape="1">
                <a:blip r:embed="rId37"/>
                <a:stretch>
                  <a:fillRect l="-1478" b="-7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TextBox 71"/>
              <p:cNvSpPr txBox="1"/>
              <p:nvPr/>
            </p:nvSpPr>
            <p:spPr>
              <a:xfrm>
                <a:off x="3833772" y="5496782"/>
                <a:ext cx="2628968" cy="5326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/>
                  <a:t> </a:t>
                </a:r>
                <a:r>
                  <a:rPr lang="en-US" b="1" dirty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72" name="TextBox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3772" y="5496782"/>
                <a:ext cx="2628968" cy="532646"/>
              </a:xfrm>
              <a:prstGeom prst="rect">
                <a:avLst/>
              </a:prstGeom>
              <a:blipFill rotWithShape="1">
                <a:blip r:embed="rId38"/>
                <a:stretch>
                  <a:fillRect l="-2088" b="-11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6572534" y="5539710"/>
                <a:ext cx="2571467" cy="446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</a:rPr>
                      <m:t>𝟏</m:t>
                    </m:r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2534" y="5539710"/>
                <a:ext cx="2571467" cy="446789"/>
              </a:xfrm>
              <a:prstGeom prst="rect">
                <a:avLst/>
              </a:prstGeom>
              <a:blipFill rotWithShape="1">
                <a:blip r:embed="rId39"/>
                <a:stretch>
                  <a:fillRect l="-1185" b="-9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843123" y="6024403"/>
                <a:ext cx="2857342" cy="4623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123" y="6024403"/>
                <a:ext cx="2857342" cy="462306"/>
              </a:xfrm>
              <a:prstGeom prst="rect">
                <a:avLst/>
              </a:prstGeom>
              <a:blipFill rotWithShape="1">
                <a:blip r:embed="rId40"/>
                <a:stretch>
                  <a:fillRect l="-1066"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3864217" y="6058160"/>
                <a:ext cx="3243523" cy="446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num>
                      <m:den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4217" y="6058160"/>
                <a:ext cx="3243523" cy="446789"/>
              </a:xfrm>
              <a:prstGeom prst="rect">
                <a:avLst/>
              </a:prstGeom>
              <a:blipFill rotWithShape="1">
                <a:blip r:embed="rId41"/>
                <a:stretch>
                  <a:fillRect l="-1128" b="-95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/>
              <p:cNvSpPr txBox="1"/>
              <p:nvPr/>
            </p:nvSpPr>
            <p:spPr>
              <a:xfrm>
                <a:off x="205484" y="3615019"/>
                <a:ext cx="2842516" cy="533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/>
                  <a:t> </a:t>
                </a:r>
                <a:r>
                  <a:rPr lang="en-US" b="1" dirty="0" smtClean="0"/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𝒔𝒊𝒏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𝒄𝒐𝒔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𝟎</m:t>
                    </m:r>
                  </m:oMath>
                </a14:m>
                <a:r>
                  <a:rPr lang="bn-BD" b="1" dirty="0" smtClean="0"/>
                  <a:t>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76" name="TextBox 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3615019"/>
                <a:ext cx="2842516" cy="533736"/>
              </a:xfrm>
              <a:prstGeom prst="rect">
                <a:avLst/>
              </a:prstGeom>
              <a:blipFill rotWithShape="1">
                <a:blip r:embed="rId42"/>
                <a:stretch>
                  <a:fillRect l="-1931" r="-9442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2973411" y="3502905"/>
                <a:ext cx="3202178" cy="757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/>
                  <a:t> </a:t>
                </a:r>
                <a:r>
                  <a:rPr lang="en-US" b="1" dirty="0" smtClean="0"/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𝒔𝒊𝒏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𝟑𝟎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𝒄𝒐𝒔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𝟑𝟎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b="1" dirty="0" smtClean="0"/>
                  <a:t>    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3411" y="3502905"/>
                <a:ext cx="3202178" cy="757964"/>
              </a:xfrm>
              <a:prstGeom prst="rect">
                <a:avLst/>
              </a:prstGeom>
              <a:blipFill rotWithShape="1">
                <a:blip r:embed="rId43"/>
                <a:stretch>
                  <a:fillRect l="-1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3001120" y="4227474"/>
                <a:ext cx="3970979" cy="5337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𝒔𝒊𝒏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𝟗𝟎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𝒄𝒐𝒔</m:t>
                        </m:r>
                        <m:r>
                          <a:rPr lang="en-US" b="1" i="1" dirty="0" smtClean="0">
                            <a:latin typeface="Cambria Math"/>
                          </a:rPr>
                          <m:t>𝟗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den>
                    </m:f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অসংজ্ঞায়িত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1120" y="4227474"/>
                <a:ext cx="3970979" cy="533736"/>
              </a:xfrm>
              <a:prstGeom prst="rect">
                <a:avLst/>
              </a:prstGeom>
              <a:blipFill rotWithShape="1">
                <a:blip r:embed="rId44"/>
                <a:stretch>
                  <a:fillRect l="-1227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/>
              <p:cNvSpPr txBox="1"/>
              <p:nvPr/>
            </p:nvSpPr>
            <p:spPr>
              <a:xfrm>
                <a:off x="6175589" y="3502905"/>
                <a:ext cx="2968412" cy="758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/>
                  <a:t> </a:t>
                </a:r>
                <a:r>
                  <a:rPr lang="en-US" b="1" dirty="0" smtClean="0"/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𝒔𝒊𝒏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𝟒𝟓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𝒄𝒐𝒔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𝟒𝟓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𝟏</m:t>
                    </m:r>
                  </m:oMath>
                </a14:m>
                <a:r>
                  <a:rPr lang="en-US" b="1" dirty="0" smtClean="0"/>
                  <a:t> </a:t>
                </a:r>
                <a:endParaRPr lang="en-US" b="1" dirty="0"/>
              </a:p>
            </p:txBody>
          </p:sp>
        </mc:Choice>
        <mc:Fallback xmlns="">
          <p:sp>
            <p:nvSpPr>
              <p:cNvPr id="81" name="TextBox 8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5589" y="3502905"/>
                <a:ext cx="2968412" cy="758221"/>
              </a:xfrm>
              <a:prstGeom prst="rect">
                <a:avLst/>
              </a:prstGeom>
              <a:blipFill rotWithShape="1">
                <a:blip r:embed="rId45"/>
                <a:stretch>
                  <a:fillRect l="-16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205485" y="4038708"/>
                <a:ext cx="2842516" cy="757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/>
                  <a:t> </a:t>
                </a:r>
                <a:r>
                  <a:rPr lang="en-US" b="1" dirty="0" smtClean="0"/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𝒔𝒊𝒏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𝟔𝟎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𝒄𝒐𝒔</m:t>
                        </m:r>
                        <m:sSup>
                          <m:sSupPr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𝟔𝟎</m:t>
                            </m:r>
                          </m:e>
                          <m:sup>
                            <m:r>
                              <a:rPr lang="en-US" b="1" i="1" dirty="0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√</m:t>
                            </m:r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smtClean="0">
                                <a:latin typeface="Cambria Math"/>
                              </a:rPr>
                              <m:t>𝟐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038708"/>
                <a:ext cx="2842516" cy="757964"/>
              </a:xfrm>
              <a:prstGeom prst="rect">
                <a:avLst/>
              </a:prstGeom>
              <a:blipFill rotWithShape="1">
                <a:blip r:embed="rId46"/>
                <a:stretch>
                  <a:fillRect l="-1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0799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4" grpId="0"/>
      <p:bldP spid="64" grpId="1"/>
      <p:bldP spid="65" grpId="0"/>
      <p:bldP spid="65" grpId="1"/>
      <p:bldP spid="71" grpId="0"/>
      <p:bldP spid="72" grpId="0"/>
      <p:bldP spid="73" grpId="0"/>
      <p:bldP spid="74" grpId="0"/>
      <p:bldP spid="75" grpId="0"/>
      <p:bldP spid="76" grpId="0"/>
      <p:bldP spid="78" grpId="0"/>
      <p:bldP spid="79" grpId="0"/>
      <p:bldP spid="81" grpId="0"/>
      <p:bldP spid="8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09"/>
          <p:cNvSpPr txBox="1"/>
          <p:nvPr/>
        </p:nvSpPr>
        <p:spPr>
          <a:xfrm>
            <a:off x="6324600" y="5197235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 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05485" y="641543"/>
            <a:ext cx="89385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বিশেষ দ্রষ্টব্যঃ </a:t>
            </a:r>
            <a:endParaRPr lang="en-US" sz="4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4" y="1410984"/>
                <a:ext cx="8557515" cy="3184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 তোমরা যদি ৯</a:t>
                </a:r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২  ও  ১০ প্রশ্নমালার অংক গুলো ভালো ভাবে পারতে চাও তবে তোমাদের অবশ্যই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4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4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4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4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4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4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 কোণের ত্রিকোণমিতিক অনুপাতগুলোর মান মনে রাখতেই হবে। এর কোন বিকল্প নাই।               </a:t>
                </a:r>
                <a:endParaRPr lang="en-US" sz="4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1410984"/>
                <a:ext cx="8557515" cy="3184013"/>
              </a:xfrm>
              <a:prstGeom prst="rect">
                <a:avLst/>
              </a:prstGeom>
              <a:blipFill rotWithShape="1">
                <a:blip r:embed="rId2"/>
                <a:stretch>
                  <a:fillRect l="-2566" t="-3250" r="-3778" b="-76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9863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1143000"/>
          </a:xfrm>
        </p:spPr>
        <p:txBody>
          <a:bodyPr>
            <a:noAutofit/>
          </a:bodyPr>
          <a:lstStyle/>
          <a:p>
            <a:r>
              <a:rPr lang="bn-BD" sz="54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2398931"/>
            <a:ext cx="4038600" cy="4525963"/>
          </a:xfrm>
        </p:spPr>
        <p:txBody>
          <a:bodyPr>
            <a:normAutofit/>
          </a:bodyPr>
          <a:lstStyle/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হিরন্ময় কবিরাজ </a:t>
            </a:r>
            <a:endParaRPr lang="en-US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চৌধুরী আব্দুল হামিদ               একাডেমী</a:t>
            </a:r>
          </a:p>
          <a:p>
            <a:r>
              <a:rPr lang="bn-BD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বরাট, গোয়ালন্দ, রাজবাড়ী</a:t>
            </a:r>
          </a:p>
          <a:p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01748986869</a:t>
            </a:r>
            <a:endParaRPr lang="bn-BD" sz="24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heronmoykabiraj@gmail.com</a:t>
            </a:r>
            <a:endParaRPr lang="en-US" sz="2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43400" y="2332037"/>
            <a:ext cx="4572000" cy="4525963"/>
          </a:xfrm>
        </p:spPr>
        <p:txBody>
          <a:bodyPr>
            <a:norm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শ্রেণীঃ নবম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দশম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বিষয়ঃ গণিত 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অধ্যায়ঃ নবম ( ৯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)- ত্রিকোণমিতি 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শিক্ষার্থীঃ ৮০ জন । 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সময়ঃ ৫০ মিনিট</a:t>
            </a:r>
          </a:p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তারিখঃ ১৯/০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1</a:t>
            </a:r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/২০১</a:t>
            </a:r>
            <a:r>
              <a:rPr lang="en-US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9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1752600"/>
            <a:ext cx="2918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শিক্ষক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14454" y="1665869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পাঠ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05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170458"/>
            <a:ext cx="8938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কাজঃ </a:t>
            </a:r>
            <a:endParaRPr lang="en-US" sz="3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6" y="741138"/>
                <a:ext cx="8938514" cy="698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বই-৮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মান নির্ণয় করঃ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𝒄𝒐𝒕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𝒄𝒐𝒕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741138"/>
                <a:ext cx="8938514" cy="698396"/>
              </a:xfrm>
              <a:prstGeom prst="rect">
                <a:avLst/>
              </a:prstGeom>
              <a:blipFill rotWithShape="1">
                <a:blip r:embed="rId2"/>
                <a:stretch>
                  <a:fillRect l="-1091" b="-8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486" y="1600200"/>
                <a:ext cx="89385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বই-৯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মান নির্ণয় করঃ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𝐬𝐢𝐧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1600200"/>
                <a:ext cx="8938514" cy="407099"/>
              </a:xfrm>
              <a:prstGeom prst="rect">
                <a:avLst/>
              </a:prstGeom>
              <a:blipFill rotWithShape="1">
                <a:blip r:embed="rId3"/>
                <a:stretch>
                  <a:fillRect l="-750" t="-10606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487" y="3048000"/>
                <a:ext cx="89385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বই-১৩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+ </a:t>
                </a:r>
                <a:r>
                  <a:rPr lang="en-US" sz="2000" b="1" dirty="0" err="1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𝐬𝐢𝐧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3048000"/>
                <a:ext cx="8938514" cy="407099"/>
              </a:xfrm>
              <a:prstGeom prst="rect">
                <a:avLst/>
              </a:prstGeom>
              <a:blipFill rotWithShape="1">
                <a:blip r:embed="rId4"/>
                <a:stretch>
                  <a:fillRect l="-750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5486" y="3810000"/>
                <a:ext cx="89385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বই-১৫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sz="2000" b="1" dirty="0" err="1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810000"/>
                <a:ext cx="8938514" cy="407099"/>
              </a:xfrm>
              <a:prstGeom prst="rect">
                <a:avLst/>
              </a:prstGeom>
              <a:blipFill rotWithShape="1">
                <a:blip r:embed="rId5"/>
                <a:stretch>
                  <a:fillRect l="-750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5487" y="4461162"/>
                <a:ext cx="8931586" cy="537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বই-১৬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𝒕𝒂𝒏𝑨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𝒕𝒂𝒏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4461162"/>
                <a:ext cx="8931586" cy="537006"/>
              </a:xfrm>
              <a:prstGeom prst="rect">
                <a:avLst/>
              </a:prstGeom>
              <a:blipFill rotWithShape="1">
                <a:blip r:embed="rId6"/>
                <a:stretch>
                  <a:fillRect l="-751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486" y="5193499"/>
                <a:ext cx="8938514" cy="536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বই-১৭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𝒕𝒂𝒏𝑨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𝒕𝒂𝒏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5193499"/>
                <a:ext cx="8938514" cy="536942"/>
              </a:xfrm>
              <a:prstGeom prst="rect">
                <a:avLst/>
              </a:prstGeom>
              <a:blipFill rotWithShape="1">
                <a:blip r:embed="rId7"/>
                <a:stretch>
                  <a:fillRect l="-750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5487" y="5867400"/>
                <a:ext cx="89385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৮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বই-২২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5867400"/>
                <a:ext cx="8938514" cy="407099"/>
              </a:xfrm>
              <a:prstGeom prst="rect">
                <a:avLst/>
              </a:prstGeom>
              <a:blipFill rotWithShape="1">
                <a:blip r:embed="rId8"/>
                <a:stretch>
                  <a:fillRect l="-750" t="-10606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5485" y="2286000"/>
                <a:ext cx="8938515" cy="535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বই-২৭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মান নির্ণয় করঃ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𝒄𝒐𝒕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bn-BD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𝒄𝒐𝒔𝒆𝒄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𝟓</m:t>
                        </m:r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286000"/>
                <a:ext cx="8938515" cy="535468"/>
              </a:xfrm>
              <a:prstGeom prst="rect">
                <a:avLst/>
              </a:prstGeom>
              <a:blipFill rotWithShape="1">
                <a:blip r:embed="rId9"/>
                <a:stretch>
                  <a:fillRect l="-750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281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746" y="131618"/>
            <a:ext cx="88738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কাজের সমাধানঃ               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6" y="712090"/>
                <a:ext cx="8938514" cy="6983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বই-৮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মান নির্ণয় করঃ 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𝐜𝐨𝐭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sz="2400" b="1" i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𝐜𝐨𝐭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712090"/>
                <a:ext cx="8938514" cy="698396"/>
              </a:xfrm>
              <a:prstGeom prst="rect">
                <a:avLst/>
              </a:prstGeom>
              <a:blipFill rotWithShape="1">
                <a:blip r:embed="rId2"/>
                <a:stretch>
                  <a:fillRect l="-1091" b="-8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486" y="1368545"/>
                <a:ext cx="8938514" cy="980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বই-৮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প্রদত্ত রাশি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=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𝐜𝐨𝐭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sup>
                        </m:sSup>
                      </m:num>
                      <m:den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𝐜𝐨𝐭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𝟔𝟎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𝟎</m:t>
                            </m:r>
                          </m:sup>
                        </m:sSup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−(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  <a:cs typeface="NikoshBAN" pitchFamily="2" charset="0"/>
                                  </a:rPr>
                                  <m:t>√</m:t>
                                </m:r>
                                <m:r>
                                  <a:rPr lang="en-US" sz="24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  <a:cs typeface="NikoshBAN" pitchFamily="2" charset="0"/>
                                  </a:rPr>
                                  <m:t>𝟑</m:t>
                                </m:r>
                              </m:den>
                            </m:f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+(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2400" b="1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cs typeface="NikoshBAN" pitchFamily="2" charset="0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sz="24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  <a:cs typeface="NikoshBAN" pitchFamily="2" charset="0"/>
                                  </a:rPr>
                                  <m:t>√</m:t>
                                </m:r>
                                <m:r>
                                  <a:rPr lang="en-US" sz="2400" b="1" i="0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  <a:cs typeface="NikoshBAN" pitchFamily="2" charset="0"/>
                                  </a:rPr>
                                  <m:t>𝟑</m:t>
                                </m:r>
                              </m:den>
                            </m:f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den>
                        </m:f>
                      </m:num>
                      <m:den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den>
                        </m:f>
                      </m:num>
                      <m:den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24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den>
                        </m:f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num>
                      <m:den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bn-BD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Ans.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4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1368545"/>
                <a:ext cx="8938514" cy="980461"/>
              </a:xfrm>
              <a:prstGeom prst="rect">
                <a:avLst/>
              </a:prstGeom>
              <a:blipFill rotWithShape="1">
                <a:blip r:embed="rId3"/>
                <a:stretch>
                  <a:fillRect l="-1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5486" y="2971800"/>
                <a:ext cx="8938514" cy="10664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বই-৯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প্রদত্ত রাশি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= 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𝐬𝐢𝐧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sz="24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sSup>
                      <m:sSup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(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√</m:t>
                            </m:r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√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4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Ans.       </a:t>
                </a:r>
                <a:endParaRPr lang="en-US" sz="24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2971800"/>
                <a:ext cx="8938514" cy="1066446"/>
              </a:xfrm>
              <a:prstGeom prst="rect">
                <a:avLst/>
              </a:prstGeom>
              <a:blipFill rotWithShape="1">
                <a:blip r:embed="rId4"/>
                <a:stretch>
                  <a:fillRect l="-1091" t="-6897" b="-51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14747" y="2354879"/>
                <a:ext cx="8908472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বই-৯ </a:t>
                </a:r>
                <a:r>
                  <a:rPr lang="en-US" sz="24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মান নির্ণয় করঃ </a:t>
                </a:r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0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𝐬𝐢𝐧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0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24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7" y="2354879"/>
                <a:ext cx="8908472" cy="470000"/>
              </a:xfrm>
              <a:prstGeom prst="rect">
                <a:avLst/>
              </a:prstGeom>
              <a:blipFill rotWithShape="1">
                <a:blip r:embed="rId5"/>
                <a:stretch>
                  <a:fillRect l="-1026" t="-15584" b="-285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05486" y="4038246"/>
                <a:ext cx="8917733" cy="535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বই-২৭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মান নির্ণয় করঃ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𝒄𝒐𝒕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bn-BD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𝒄𝒐𝒔𝒆𝒄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𝟓</m:t>
                        </m:r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sz="2000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4038246"/>
                <a:ext cx="8917733" cy="535468"/>
              </a:xfrm>
              <a:prstGeom prst="rect">
                <a:avLst/>
              </a:prstGeom>
              <a:blipFill rotWithShape="1">
                <a:blip r:embed="rId6"/>
                <a:stretch>
                  <a:fillRect l="-752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486" y="4573714"/>
                <a:ext cx="9003193" cy="1896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বই-২৭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প্রদত্ত রাশি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𝟑𝐜𝐨𝐭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bn-BD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𝐜𝐨𝐬𝐞𝐜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𝟓𝐬𝐢𝐧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𝟒𝐜𝐨𝐬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    =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(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√</m:t>
                            </m:r>
                            <m:r>
                              <a:rPr lang="en-US" sz="2000" b="1" i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(</m:t>
                        </m:r>
                        <m:f>
                          <m:f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000" b="1" i="0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0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√</m:t>
                            </m:r>
                            <m:r>
                              <a:rPr lang="en-US" sz="2000" b="1" i="0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(</m:t>
                        </m:r>
                        <m:f>
                          <m:f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2000" b="1" i="0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0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    =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𝟓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𝟓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   =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𝟓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𝟕</m:t>
                        </m:r>
                      </m:num>
                      <m:den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Ans.        </a:t>
                </a:r>
                <a:endParaRPr lang="en-US" sz="20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4573714"/>
                <a:ext cx="9003193" cy="1896545"/>
              </a:xfrm>
              <a:prstGeom prst="rect">
                <a:avLst/>
              </a:prstGeom>
              <a:blipFill rotWithShape="1">
                <a:blip r:embed="rId7"/>
                <a:stretch>
                  <a:fillRect l="-745" b="-1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4879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4" y="2884"/>
            <a:ext cx="8841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কাজের সমাধানঃ               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5" y="568261"/>
                <a:ext cx="8899318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বই-১৩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+ </a:t>
                </a:r>
                <a:r>
                  <a:rPr lang="en-US" sz="2000" b="1" dirty="0" err="1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.</m:t>
                    </m:r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𝐬𝐢𝐧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68261"/>
                <a:ext cx="8899318" cy="407099"/>
              </a:xfrm>
              <a:prstGeom prst="rect">
                <a:avLst/>
              </a:prstGeom>
              <a:blipFill rotWithShape="1">
                <a:blip r:embed="rId2"/>
                <a:stretch>
                  <a:fillRect l="-753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205484" y="991409"/>
            <a:ext cx="8841568" cy="1586165"/>
            <a:chOff x="291364" y="1283375"/>
            <a:chExt cx="8917431" cy="15861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291364" y="1283375"/>
                  <a:ext cx="8917430" cy="12111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৪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বই-১৩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L.H.S.=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sin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.cos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+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.</m:t>
                      </m:r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𝐬𝐢𝐧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 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+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+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</a:t>
                  </a:r>
                  <a14:m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𝟏</m:t>
                      </m:r>
                    </m:oMath>
                  </a14:m>
                  <a:endPara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en-US" sz="2000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আবার,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R.H.S.=sin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𝟏</m:t>
                      </m:r>
                    </m:oMath>
                  </a14:m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1364" y="1283375"/>
                  <a:ext cx="8917430" cy="12111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759" t="-3535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291365" y="2462441"/>
                  <a:ext cx="8917430" cy="407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∴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sin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.cos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+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.</m:t>
                      </m:r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𝐬𝐢𝐧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sin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(প্রমাণিত) ।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1365" y="2462441"/>
                  <a:ext cx="8917430" cy="40709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759" t="-10448" b="-268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5484" y="2577574"/>
                <a:ext cx="8906245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বই-১৫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:r>
                  <a:rPr lang="en-US" sz="2000" b="1" dirty="0" err="1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2577574"/>
                <a:ext cx="8906245" cy="407099"/>
              </a:xfrm>
              <a:prstGeom prst="rect">
                <a:avLst/>
              </a:prstGeom>
              <a:blipFill rotWithShape="1">
                <a:blip r:embed="rId5"/>
                <a:stretch>
                  <a:fillRect l="-753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/>
          <p:cNvGrpSpPr/>
          <p:nvPr/>
        </p:nvGrpSpPr>
        <p:grpSpPr>
          <a:xfrm>
            <a:off x="205485" y="2984673"/>
            <a:ext cx="8913172" cy="1574006"/>
            <a:chOff x="198558" y="3003732"/>
            <a:chExt cx="8913172" cy="15740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394855" y="4170639"/>
                  <a:ext cx="8709948" cy="407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∴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sin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(প্রমাণিত)। </a:t>
                  </a:r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4855" y="4170639"/>
                  <a:ext cx="8709948" cy="40709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770" t="-11940" b="-253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198558" y="3003732"/>
                  <a:ext cx="8913172" cy="118705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৫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বই-১৫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L.H.S. = 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sin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sin(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)  [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∵A 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]</a:t>
                  </a: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 = sin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endPara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আবার,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R.H.S.= </a:t>
                  </a:r>
                  <a:r>
                    <a:rPr lang="en-US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:r>
                    <a:rPr lang="en-US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(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) = </a:t>
                  </a:r>
                  <a:r>
                    <a:rPr lang="en-US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𝟒𝟓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</m:num>
                        <m:den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endParaRPr lang="en-US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8558" y="3003732"/>
                  <a:ext cx="8913172" cy="1187056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l="-616" t="-3608" b="-36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5485" y="4461161"/>
                <a:ext cx="8405115" cy="5370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বই-১৬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𝒕𝒂𝒏𝑨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𝒕𝒂𝒏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461161"/>
                <a:ext cx="8405115" cy="537006"/>
              </a:xfrm>
              <a:prstGeom prst="rect">
                <a:avLst/>
              </a:prstGeom>
              <a:blipFill rotWithShape="1">
                <a:blip r:embed="rId8"/>
                <a:stretch>
                  <a:fillRect l="-798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/>
          <p:cNvGrpSpPr/>
          <p:nvPr/>
        </p:nvGrpSpPr>
        <p:grpSpPr>
          <a:xfrm>
            <a:off x="205486" y="4998225"/>
            <a:ext cx="8569036" cy="1370778"/>
            <a:chOff x="270165" y="4905453"/>
            <a:chExt cx="8569036" cy="13707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270165" y="4905453"/>
                  <a:ext cx="8569036" cy="91223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৬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বই-১৬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L.H.S.=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sin</a:t>
                  </a:r>
                  <a14:m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sin(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) [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∵A=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] =sin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𝟏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</a:p>
                <a:p>
                  <a:r>
                    <a:rPr lang="en-US" sz="2000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আবার,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R.H.S.=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𝒕𝒂𝒏𝑨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𝒕𝒂𝒏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𝑨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𝒕𝒂𝒏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𝟒𝟓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𝒕𝒂𝒏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𝟒𝟓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×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+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𝟏</m:t>
                      </m:r>
                    </m:oMath>
                  </a14:m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165" y="4905453"/>
                  <a:ext cx="8569036" cy="912237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l="-783" t="-4667" b="-4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609600" y="5783724"/>
                  <a:ext cx="8229600" cy="4925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∴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sin</a:t>
                  </a:r>
                  <a14:m>
                    <m:oMath xmlns:m="http://schemas.openxmlformats.org/officeDocument/2006/math">
                      <m:r>
                        <a:rPr lang="en-US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𝟐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𝒕𝒂𝒏𝑨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𝒕𝒂𝒏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𝑨</m:t>
                          </m:r>
                        </m:den>
                      </m:f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; (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প্রমাণিত)। </a:t>
                  </a:r>
                  <a:endParaRPr lang="en-US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" y="5783724"/>
                  <a:ext cx="8229600" cy="492507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l="-593" b="-987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800366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5" y="457200"/>
                <a:ext cx="9075894" cy="5369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বই-১৭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tan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𝒕𝒂𝒏𝑨</m:t>
                        </m:r>
                      </m:num>
                      <m:den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𝒕𝒂𝒏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;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57200"/>
                <a:ext cx="9075894" cy="536942"/>
              </a:xfrm>
              <a:prstGeom prst="rect">
                <a:avLst/>
              </a:prstGeom>
              <a:blipFill rotWithShape="1">
                <a:blip r:embed="rId2"/>
                <a:stretch>
                  <a:fillRect l="-739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/>
          <p:cNvGrpSpPr/>
          <p:nvPr/>
        </p:nvGrpSpPr>
        <p:grpSpPr>
          <a:xfrm>
            <a:off x="205484" y="1062359"/>
            <a:ext cx="8677645" cy="1892201"/>
            <a:chOff x="237754" y="1083141"/>
            <a:chExt cx="8677645" cy="189220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237754" y="1083141"/>
                  <a:ext cx="8677645" cy="147822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৭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বই-১৭ </a:t>
                  </a:r>
                  <a:r>
                    <a:rPr lang="en-US" sz="16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16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16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L.H.S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.=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tan</a:t>
                  </a:r>
                  <a14:m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tan(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)   [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∵A=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]  </a:t>
                  </a:r>
                </a:p>
                <a:p>
                  <a:r>
                    <a:rPr lang="en-US" sz="2000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= tan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√</m:t>
                      </m:r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</m:oMath>
                  </a14:m>
                  <a:endPara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en-US" sz="2000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আবার, </a:t>
                  </a:r>
                  <a:r>
                    <a:rPr lang="en-US" sz="16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R.H.S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𝒕𝒂𝒏𝑨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𝒕𝒂𝒏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𝑨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𝒕𝒂𝒏</m:t>
                          </m:r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𝒕𝒂𝒏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√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𝟑</m:t>
                              </m:r>
                            </m:den>
                          </m:f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(</m:t>
                              </m:r>
                              <m:f>
                                <m:fPr>
                                  <m:ctrlPr>
                                    <a:rPr lang="en-US" sz="20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NikoshBAN" pitchFamily="2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cs typeface="NikoshBAN" pitchFamily="2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0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NikoshBAN" pitchFamily="2" charset="0"/>
                                    </a:rPr>
                                    <m:t>√</m:t>
                                  </m:r>
                                  <m:r>
                                    <a:rPr lang="en-US" sz="2000" b="1" i="1" dirty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  <a:cs typeface="NikoshBAN" pitchFamily="2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√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𝟑</m:t>
                              </m:r>
                            </m:den>
                          </m:f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𝟑</m:t>
                              </m:r>
                            </m:den>
                          </m:f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√</m:t>
                              </m:r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𝟑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sz="2000" b="1" i="1" dirty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𝟑</m:t>
                              </m:r>
                            </m:den>
                          </m:f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=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den>
                      </m:f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f>
                        <m:fPr>
                          <m:ctrlP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√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</m:oMath>
                  </a14:m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7754" y="1083141"/>
                  <a:ext cx="8677645" cy="147822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773" t="-288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609600" y="2438400"/>
                  <a:ext cx="8001000" cy="5369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∴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tan</a:t>
                  </a:r>
                  <a14:m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𝒕𝒂𝒏𝑨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𝒕𝒂𝒏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𝑨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; 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(প্রমাণিত)। </a:t>
                  </a:r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600" y="2438400"/>
                  <a:ext cx="8001000" cy="53694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838" b="-1022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" name="TextBox 4"/>
          <p:cNvSpPr txBox="1"/>
          <p:nvPr/>
        </p:nvSpPr>
        <p:spPr>
          <a:xfrm>
            <a:off x="205484" y="2884"/>
            <a:ext cx="8841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কাজের সমাধানঃ               </a:t>
            </a:r>
            <a:endParaRPr lang="en-US" sz="32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05484" y="3352800"/>
            <a:ext cx="8519484" cy="2486634"/>
            <a:chOff x="180142" y="3352800"/>
            <a:chExt cx="8519484" cy="248663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180143" y="5432335"/>
                  <a:ext cx="8519483" cy="407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∴</a:t>
                  </a:r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err="1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A</a:t>
                  </a:r>
                  <a14:m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sz="2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𝒄𝒐𝒔𝑨</m:t>
                      </m:r>
                    </m:oMath>
                  </a14:m>
                  <a:r>
                    <a:rPr lang="en-US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; (</a:t>
                  </a:r>
                  <a:r>
                    <a:rPr lang="bn-BD" sz="20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প্রমাণিত) । </a:t>
                  </a:r>
                  <a:endPara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143" y="5432335"/>
                  <a:ext cx="8519483" cy="40709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787" t="-10448" b="-268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80142" y="3352800"/>
                  <a:ext cx="8519483" cy="210724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৮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বই-২২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1400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L.H.S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.=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𝑨</m:t>
                      </m:r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:r>
                    <a:rPr lang="en-US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(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) [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∵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A 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] </a:t>
                  </a: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= </a:t>
                  </a:r>
                  <a:r>
                    <a:rPr lang="en-US" b="1" dirty="0" err="1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𝟗𝟎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𝟎</m:t>
                      </m:r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</a:t>
                  </a: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</a:t>
                  </a:r>
                  <a:r>
                    <a:rPr lang="bn-BD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আবার, </a:t>
                  </a:r>
                  <a:r>
                    <a:rPr lang="en-US" sz="1400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R.H.S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.=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</m:t>
                          </m:r>
                        </m:sup>
                      </m:sSup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A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𝒄𝒐𝒔𝑨</m:t>
                      </m:r>
                    </m:oMath>
                  </a14:m>
                  <a:endPara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𝟒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</m:t>
                          </m:r>
                        </m:sup>
                      </m:sSup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𝒄𝒐𝒔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endPara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= 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𝟒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×(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√</m:t>
                              </m:r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)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𝟑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f>
                        <m:fPr>
                          <m:ctrlP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𝟒</m:t>
                      </m:r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×</m:t>
                      </m:r>
                      <m:f>
                        <m:fPr>
                          <m:ctrlP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𝟖</m:t>
                          </m:r>
                        </m:den>
                      </m:f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  <m:f>
                        <m:fPr>
                          <m:ctrlP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</a:p>
                <a:p>
                  <a:r>
                    <a:rPr lang="en-US" b="1" dirty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𝟑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√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den>
                      </m:f>
                    </m:oMath>
                  </a14:m>
                  <a:r>
                    <a:rPr lang="en-US" b="1" dirty="0" smtClean="0">
                      <a:solidFill>
                        <a:schemeClr val="tx1"/>
                      </a:solidFill>
                      <a:latin typeface="NikoshBAN" pitchFamily="2" charset="0"/>
                      <a:cs typeface="NikoshBAN" pitchFamily="2" charset="0"/>
                    </a:rPr>
                    <a:t> =</a:t>
                  </a:r>
                  <a14:m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chemeClr val="tx1"/>
                          </a:solidFill>
                          <a:latin typeface="Cambria Math"/>
                          <a:cs typeface="NikoshBAN" pitchFamily="2" charset="0"/>
                        </a:rPr>
                        <m:t>𝟎</m:t>
                      </m:r>
                    </m:oMath>
                  </a14:m>
                  <a:endPara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0142" y="3352800"/>
                  <a:ext cx="8519483" cy="2107244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644" t="-2023" b="-144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484" y="2852343"/>
                <a:ext cx="8931587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৮</a:t>
                </a:r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বই-২২ </a:t>
                </a:r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দেখাও যেঃ </a:t>
                </a:r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cos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𝑨</m:t>
                    </m:r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𝒄𝒐𝒔𝑨</m:t>
                    </m:r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bn-BD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হয়। </a:t>
                </a:r>
                <a:r>
                  <a:rPr lang="en-US" b="1" dirty="0" smtClean="0">
                    <a:solidFill>
                      <a:srgbClr val="00B05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b="1" dirty="0">
                  <a:solidFill>
                    <a:srgbClr val="00B05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2852343"/>
                <a:ext cx="8931587" cy="375552"/>
              </a:xfrm>
              <a:prstGeom prst="rect">
                <a:avLst/>
              </a:prstGeom>
              <a:blipFill rotWithShape="1">
                <a:blip r:embed="rId7"/>
                <a:stretch>
                  <a:fillRect l="-614"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255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165612"/>
            <a:ext cx="893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কাজঃ </a:t>
            </a:r>
            <a:endParaRPr lang="en-US" sz="32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5" y="609600"/>
                <a:ext cx="8938515" cy="7033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বই-২০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           </a:t>
                </a:r>
                <a:endParaRPr lang="en-US" sz="24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609600"/>
                <a:ext cx="8938515" cy="703334"/>
              </a:xfrm>
              <a:prstGeom prst="rect">
                <a:avLst/>
              </a:prstGeom>
              <a:blipFill rotWithShape="1">
                <a:blip r:embed="rId2"/>
                <a:stretch>
                  <a:fillRect l="-1091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485" y="1283946"/>
                <a:ext cx="8938515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বই-২৩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,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যখন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≤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≤</m:t>
                    </m:r>
                    <m:r>
                      <a:rPr lang="en-US" sz="2400" b="1" i="0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sSup>
                      <m:sSupPr>
                        <m:ctrlPr>
                          <a:rPr lang="en-US" sz="2400" b="1" i="1" dirty="0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sz="24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283946"/>
                <a:ext cx="8938515" cy="470000"/>
              </a:xfrm>
              <a:prstGeom prst="rect">
                <a:avLst/>
              </a:prstGeom>
              <a:blipFill rotWithShape="1">
                <a:blip r:embed="rId3"/>
                <a:stretch>
                  <a:fillRect l="-1091" t="-12987" b="-31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5484" y="1818496"/>
                <a:ext cx="8938515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বই-২৪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−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𝟓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যখন 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সূক্ষ্মকোণ ।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1818496"/>
                <a:ext cx="8938515" cy="407099"/>
              </a:xfrm>
              <a:prstGeom prst="rect">
                <a:avLst/>
              </a:prstGeom>
              <a:blipFill rotWithShape="1">
                <a:blip r:embed="rId4"/>
                <a:stretch>
                  <a:fillRect l="-750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3196" y="2946484"/>
                <a:ext cx="8910804" cy="423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</a:t>
                </a:r>
                <a:r>
                  <a:rPr lang="bn-BD" sz="2000" b="1" dirty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;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𝒕𝒂𝒏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000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(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𝒕𝒂𝒏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;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যখন 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সূক্ষ্মকোণ ।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6" y="2946484"/>
                <a:ext cx="8910804" cy="423129"/>
              </a:xfrm>
              <a:prstGeom prst="rect">
                <a:avLst/>
              </a:prstGeom>
              <a:blipFill rotWithShape="1">
                <a:blip r:embed="rId5"/>
                <a:stretch>
                  <a:fillRect l="-684" t="-7143" b="-2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33193" y="2333329"/>
                <a:ext cx="8910805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বই-২৫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;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যখন 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সূক্ষ্মকোণ ।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3" y="2333329"/>
                <a:ext cx="8910805" cy="407099"/>
              </a:xfrm>
              <a:prstGeom prst="rect">
                <a:avLst/>
              </a:prstGeom>
              <a:blipFill rotWithShape="1">
                <a:blip r:embed="rId6"/>
                <a:stretch>
                  <a:fillRect l="-684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05485" y="3760182"/>
                <a:ext cx="8938515" cy="714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বই-১৮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যদি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sz="2000" b="1" dirty="0" err="1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(A+B)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sin(A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B) 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সূক্ষ্মকোণ  হয় , তবে দেখাও যে,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.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3760182"/>
                <a:ext cx="8938515" cy="714876"/>
              </a:xfrm>
              <a:prstGeom prst="rect">
                <a:avLst/>
              </a:prstGeom>
              <a:blipFill rotWithShape="1">
                <a:blip r:embed="rId7"/>
                <a:stretch>
                  <a:fillRect l="-750" t="-6838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33196" y="4639206"/>
                <a:ext cx="8910802" cy="730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বই-১৯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যদি </a:t>
                </a:r>
                <a:r>
                  <a:rPr lang="en-US" sz="2000" b="1" dirty="0" err="1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(A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B)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,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sin(A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B) =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সূক্ষ্মকোণ  হয় , তবে , 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এর মান নির্ণয় কর।                 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6" y="4639206"/>
                <a:ext cx="8910802" cy="730906"/>
              </a:xfrm>
              <a:prstGeom prst="rect">
                <a:avLst/>
              </a:prstGeom>
              <a:blipFill rotWithShape="1">
                <a:blip r:embed="rId8"/>
                <a:stretch>
                  <a:fillRect l="-684" t="-4167" r="-958" b="-1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5485" y="5638800"/>
                <a:ext cx="8938515" cy="730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৮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বই-২১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যদি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cot(A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B)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,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𝒄𝒐𝒕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(A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B) =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সূক্ষ্মকোণ  হয় , তবে , 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এর মান নির্ণয় কর।                 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638800"/>
                <a:ext cx="8938515" cy="730906"/>
              </a:xfrm>
              <a:prstGeom prst="rect">
                <a:avLst/>
              </a:prstGeom>
              <a:blipFill rotWithShape="1">
                <a:blip r:embed="rId9"/>
                <a:stretch>
                  <a:fillRect l="-750" t="-4167" b="-1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273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4" y="112435"/>
            <a:ext cx="893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9340" y="444640"/>
                <a:ext cx="9023975" cy="550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বই-২০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den>
                    </m:f>
                  </m:oMath>
                </a14:m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smtClean="0">
                                <a:solidFill>
                                  <a:srgbClr val="FFC000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           </a:t>
                </a:r>
                <a:endParaRPr lang="en-US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0" y="444640"/>
                <a:ext cx="9023975" cy="550535"/>
              </a:xfrm>
              <a:prstGeom prst="rect">
                <a:avLst/>
              </a:prstGeom>
              <a:blipFill rotWithShape="1">
                <a:blip r:embed="rId2"/>
                <a:stretch>
                  <a:fillRect l="-608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9340" y="990600"/>
                <a:ext cx="8619861" cy="2973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বই-২০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সমাধানঃ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বা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den>
                    </m:f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[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যোজন-বিয়োজন ] </a:t>
                </a:r>
              </a:p>
              <a:p>
                <a:r>
                  <a:rPr lang="bn-BD" sz="20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বা,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√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n-BD" sz="24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  <m:t>𝒄𝒐𝒔𝑨</m:t>
                        </m:r>
                      </m:num>
                      <m:den>
                        <m: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  <m:t>𝒔𝒊𝒏𝑨</m:t>
                        </m:r>
                      </m:den>
                    </m:f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বা, </a:t>
                </a:r>
                <a:r>
                  <a:rPr lang="en-US" sz="1600" b="1" dirty="0" err="1" smtClean="0">
                    <a:latin typeface="NikoshBAN" pitchFamily="2" charset="0"/>
                    <a:cs typeface="NikoshBAN" pitchFamily="2" charset="0"/>
                  </a:rPr>
                  <a:t>cotA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 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বা,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Ans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0" y="990600"/>
                <a:ext cx="8619861" cy="2973058"/>
              </a:xfrm>
              <a:prstGeom prst="rect">
                <a:avLst/>
              </a:prstGeom>
              <a:blipFill rotWithShape="1">
                <a:blip r:embed="rId3"/>
                <a:stretch>
                  <a:fillRect l="-778" b="-26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9340" y="3821227"/>
                <a:ext cx="8938515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বই-২৩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,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যখন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≤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≤</m:t>
                    </m:r>
                    <m:r>
                      <a:rPr lang="en-US" b="1" i="0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sSup>
                      <m:sSupPr>
                        <m:ctrlPr>
                          <a:rPr lang="en-US" b="1" i="1" dirty="0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b="1" i="1" dirty="0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0" y="3821227"/>
                <a:ext cx="8938515" cy="375552"/>
              </a:xfrm>
              <a:prstGeom prst="rect">
                <a:avLst/>
              </a:prstGeom>
              <a:blipFill rotWithShape="1">
                <a:blip r:embed="rId4"/>
                <a:stretch>
                  <a:fillRect l="-614" t="-11475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9340" y="4167207"/>
                <a:ext cx="4809860" cy="2320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বই-২৩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সমাধানঃ 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bn-BD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𝒔𝒊𝒏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𝒄𝒐𝒔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e>
                      <m:sup>
                        <m:r>
                          <a:rPr lang="en-US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[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বর্গ করে ] </a:t>
                </a:r>
              </a:p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sSup>
                      <m:sSupPr>
                        <m:ctrlP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sz="16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16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বা,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হয়,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0" y="4167207"/>
                <a:ext cx="4809860" cy="2320764"/>
              </a:xfrm>
              <a:prstGeom prst="rect">
                <a:avLst/>
              </a:prstGeom>
              <a:blipFill rotWithShape="1">
                <a:blip r:embed="rId5"/>
                <a:stretch>
                  <a:fillRect l="-1141" t="-2105" b="-3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343400" y="5304662"/>
                <a:ext cx="5030367" cy="595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𝒔𝒊𝒏</m:t>
                    </m:r>
                    <m:sSup>
                      <m:sSupPr>
                        <m:ctrlP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অথবা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16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16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অথবা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dirty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1600" b="1" i="1" dirty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; Ans.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3400" y="5304662"/>
                <a:ext cx="5030367" cy="595932"/>
              </a:xfrm>
              <a:prstGeom prst="rect">
                <a:avLst/>
              </a:prstGeom>
              <a:blipFill rotWithShape="1">
                <a:blip r:embed="rId6"/>
                <a:stretch>
                  <a:fillRect l="-727" t="-1020" b="-132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4343400" y="5327589"/>
            <a:ext cx="0" cy="11603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412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4" grpId="1"/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5" y="589558"/>
                <a:ext cx="8903879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বই-২৪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𝒄𝒐𝒔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−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𝟓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যখন  </a:t>
                </a:r>
                <a14:m>
                  <m:oMath xmlns:m="http://schemas.openxmlformats.org/officeDocument/2006/math">
                    <m:r>
                      <a:rPr lang="bn-BD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সূক্ষ্মকোণ । </a:t>
                </a:r>
                <a:endParaRPr lang="en-US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89558"/>
                <a:ext cx="8903879" cy="375552"/>
              </a:xfrm>
              <a:prstGeom prst="rect">
                <a:avLst/>
              </a:prstGeom>
              <a:blipFill rotWithShape="1">
                <a:blip r:embed="rId2"/>
                <a:stretch>
                  <a:fillRect l="-616" t="-11475" b="-278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9341" y="965110"/>
                <a:ext cx="8890024" cy="4415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বই-২৪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সমাধানঃ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−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𝐬𝐢𝐧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𝟓𝐜𝐨𝐬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−( 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𝟓𝐜𝐨𝐬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𝟓𝐜𝐨𝐬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বা,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𝟐𝐜𝐨𝐬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𝟓𝐜𝐨𝐬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𝟐𝐜𝐨𝐬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𝟔𝐜𝐨𝐬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𝟐𝐜𝐨𝐬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d>
                      <m:d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d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d>
                      <m:d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d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d>
                    <m:d>
                      <m:d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𝟐𝐜𝐨𝐬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কিন্তু,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≠−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[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কারণ  </a:t>
                </a:r>
                <a14:m>
                  <m:oMath xmlns:m="http://schemas.openxmlformats.org/officeDocument/2006/math"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≤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≤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]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Cambria Math"/>
                    <a:ea typeface="Cambria Math"/>
                    <a:cs typeface="NikoshBAN" pitchFamily="2" charset="0"/>
                  </a:rPr>
                  <a:t>∴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; Ans.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341" y="965110"/>
                <a:ext cx="8890024" cy="4415248"/>
              </a:xfrm>
              <a:prstGeom prst="rect">
                <a:avLst/>
              </a:prstGeom>
              <a:blipFill rotWithShape="1">
                <a:blip r:embed="rId3"/>
                <a:stretch>
                  <a:fillRect l="-754" t="-966" b="-15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05485" y="130772"/>
            <a:ext cx="893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95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" grpId="1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33193" y="762000"/>
                <a:ext cx="8910805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বই-২৫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𝒔𝒊𝒏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rgbClr val="FFC000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;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যখন 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সূক্ষ্মকোণ ।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3" y="762000"/>
                <a:ext cx="8910805" cy="407099"/>
              </a:xfrm>
              <a:prstGeom prst="rect">
                <a:avLst/>
              </a:prstGeom>
              <a:blipFill rotWithShape="1">
                <a:blip r:embed="rId2"/>
                <a:stretch>
                  <a:fillRect l="-684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5" y="1295400"/>
                <a:ext cx="8910805" cy="46737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বই-২৫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সমাধানঃ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 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𝟐𝐬𝐢𝐧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(</m:t>
                    </m:r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−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𝟑𝐜𝐨𝐬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বা,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𝟑𝐜𝐨𝐬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𝟐𝐜𝐨𝐬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𝟐𝐜𝐨𝐬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𝟐𝐜𝐨𝐬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হয়,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অথবা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বা,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0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এখানে, </a:t>
                </a:r>
                <a14:m>
                  <m:oMath xmlns:m="http://schemas.openxmlformats.org/officeDocument/2006/math"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≠</m:t>
                    </m:r>
                    <m:sSup>
                      <m:sSupPr>
                        <m:ctrlPr>
                          <a:rPr lang="bn-BD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[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কারণ , </a:t>
                </a:r>
                <a14:m>
                  <m:oMath xmlns:m="http://schemas.openxmlformats.org/officeDocument/2006/math"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সূক্ষ্মকোণ ] </a:t>
                </a:r>
              </a:p>
              <a:p>
                <a:r>
                  <a:rPr lang="bn-BD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  </a:t>
                </a:r>
                <a:r>
                  <a:rPr lang="en-US" sz="2000" b="1" dirty="0" smtClean="0">
                    <a:latin typeface="Cambria Math"/>
                    <a:ea typeface="Cambria Math"/>
                    <a:cs typeface="NikoshBAN" pitchFamily="2" charset="0"/>
                  </a:rPr>
                  <a:t>∴</a:t>
                </a:r>
                <a:r>
                  <a:rPr lang="bn-BD" sz="2000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0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; Ans. </a:t>
                </a:r>
                <a:endParaRPr lang="en-US" sz="20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295400"/>
                <a:ext cx="8910805" cy="4673780"/>
              </a:xfrm>
              <a:prstGeom prst="rect">
                <a:avLst/>
              </a:prstGeom>
              <a:blipFill rotWithShape="1">
                <a:blip r:embed="rId3"/>
                <a:stretch>
                  <a:fillRect l="-753" t="-9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05485" y="130772"/>
            <a:ext cx="893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52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130772"/>
            <a:ext cx="893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33196" y="619921"/>
                <a:ext cx="8910804" cy="858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</a:t>
                </a:r>
                <a:r>
                  <a:rPr lang="bn-BD" sz="2400" b="1" dirty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 করঃ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;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𝐭𝐚𝐧</m:t>
                        </m:r>
                      </m:e>
                      <m:sup>
                        <m:r>
                          <a:rPr lang="en-US" sz="2400" b="1" i="0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400" b="1" i="0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(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400" b="1" i="0" dirty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; </a:t>
                </a:r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যখন  </a:t>
                </a:r>
                <a14:m>
                  <m:oMath xmlns:m="http://schemas.openxmlformats.org/officeDocument/2006/math">
                    <m:r>
                      <a:rPr lang="bn-BD" sz="2400" b="1" i="0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4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সূক্ষ্মকোণ । </a:t>
                </a:r>
                <a:endParaRPr lang="en-US" sz="24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6" y="619921"/>
                <a:ext cx="8910804" cy="858505"/>
              </a:xfrm>
              <a:prstGeom prst="rect">
                <a:avLst/>
              </a:prstGeom>
              <a:blipFill rotWithShape="1">
                <a:blip r:embed="rId2"/>
                <a:stretch>
                  <a:fillRect l="-1026" t="-4965" b="-156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3196" y="1981200"/>
                <a:ext cx="8910804" cy="3287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বই-২</a:t>
                </a:r>
                <a:r>
                  <a:rPr lang="bn-BD" sz="2400" b="1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সমাধানঃ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𝐭𝐚𝐧</m:t>
                        </m:r>
                      </m:e>
                      <m:sup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(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bn-BD" sz="2400" b="1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বা,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𝐭𝐚𝐧</m:t>
                        </m:r>
                      </m:e>
                      <m:sup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2400" b="1" i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d>
                      <m:dPr>
                        <m:ctrlPr>
                          <a:rPr lang="en-US" sz="2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𝐭𝐚𝐧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(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)=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  বা,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/>
                            <a:cs typeface="NikoshBAN" pitchFamily="2" charset="0"/>
                          </a:rPr>
                          <m:t>𝐭𝐚𝐧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lang="en-US" sz="2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𝐭𝐚𝐧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400" b="1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400" b="1" i="0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e>
                    </m:d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   হয়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=√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endPara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sSup>
                      <m:sSupPr>
                        <m:ctrlPr>
                          <a:rPr lang="en-US" sz="2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অথবা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𝐭𝐚𝐧</m:t>
                    </m:r>
                    <m:sSup>
                      <m:sSupPr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sz="24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4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অথবা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2400" b="1" i="0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4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400" b="1" i="0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Ans.</a:t>
                </a:r>
                <a:endParaRPr lang="en-US" sz="24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6" y="1981200"/>
                <a:ext cx="8910804" cy="3287567"/>
              </a:xfrm>
              <a:prstGeom prst="rect">
                <a:avLst/>
              </a:prstGeom>
              <a:blipFill rotWithShape="1">
                <a:blip r:embed="rId3"/>
                <a:stretch>
                  <a:fillRect l="-1026" t="-1299" b="-35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019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5" y="533400"/>
                <a:ext cx="8910806" cy="6587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বই-১৮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যদি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b="1" dirty="0" err="1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(A+B) =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=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sin(A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B) 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সূক্ষ্মকোণ  হয় , তবে দেখাও যে,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এবং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C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. </a:t>
                </a:r>
                <a:r>
                  <a:rPr lang="bn-BD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33400"/>
                <a:ext cx="8910806" cy="658770"/>
              </a:xfrm>
              <a:prstGeom prst="rect">
                <a:avLst/>
              </a:prstGeom>
              <a:blipFill rotWithShape="1">
                <a:blip r:embed="rId2"/>
                <a:stretch>
                  <a:fillRect l="-616" t="-6481" b="-13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5" y="1226412"/>
                <a:ext cx="8924660" cy="5107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বই-১৮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সমাধানঃ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দেওয়া আছে,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b="1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(A+B) =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bn-BD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bn-BD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                              বা,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𝒄𝒐𝒔</m:t>
                    </m:r>
                    <m:d>
                      <m:d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A+B=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……….. 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d>
                      <m:d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A-B=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……………..  (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ও </a:t>
                </a:r>
                <a14:m>
                  <m:oMath xmlns:m="http://schemas.openxmlformats.org/officeDocument/2006/math">
                    <m:r>
                      <a:rPr lang="bn-BD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(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যোগকরে পাই,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𝑨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(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হতে (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বিয়োগ করে পাই,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𝑩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</a:t>
                </a:r>
                <a:endParaRPr lang="bn-BD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                                       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∴A</a:t>
                </a:r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 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=</a:t>
                </a:r>
                <a:r>
                  <a:rPr lang="bn-BD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B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; (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প্রমাণিত)। </a:t>
                </a:r>
                <a:endParaRPr lang="en-US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226412"/>
                <a:ext cx="8924660" cy="5107039"/>
              </a:xfrm>
              <a:prstGeom prst="rect">
                <a:avLst/>
              </a:prstGeom>
              <a:blipFill rotWithShape="1">
                <a:blip r:embed="rId3"/>
                <a:stretch>
                  <a:fillRect l="-615" t="-955" b="-1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05485" y="130772"/>
            <a:ext cx="893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30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2161601" y="699745"/>
            <a:ext cx="1272112" cy="568036"/>
            <a:chOff x="609600" y="1184564"/>
            <a:chExt cx="1272112" cy="568036"/>
          </a:xfrm>
        </p:grpSpPr>
        <p:cxnSp>
          <p:nvCxnSpPr>
            <p:cNvPr id="3" name="Straight Arrow Connector 2"/>
            <p:cNvCxnSpPr/>
            <p:nvPr/>
          </p:nvCxnSpPr>
          <p:spPr>
            <a:xfrm>
              <a:off x="609600" y="1752600"/>
              <a:ext cx="127211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 flipV="1">
              <a:off x="609600" y="1184564"/>
              <a:ext cx="1272112" cy="56803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1083160" y="1383268"/>
                  <a:ext cx="79855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bn-BD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/>
                            </a:rPr>
                            <m:t>25</m:t>
                          </m:r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0</m:t>
                          </m:r>
                        </m:sup>
                      </m:sSup>
                    </m:oMath>
                  </a14:m>
                  <a:r>
                    <a:rPr lang="bn-BD" dirty="0" smtClean="0"/>
                    <a:t>   </a:t>
                  </a:r>
                  <a:endParaRPr lang="en-US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3160" y="1383268"/>
                  <a:ext cx="798552" cy="36933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4918" r="-6107" b="-278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Group 34"/>
          <p:cNvGrpSpPr/>
          <p:nvPr/>
        </p:nvGrpSpPr>
        <p:grpSpPr>
          <a:xfrm>
            <a:off x="3860219" y="563569"/>
            <a:ext cx="1225954" cy="704212"/>
            <a:chOff x="3276600" y="1048388"/>
            <a:chExt cx="1225954" cy="704212"/>
          </a:xfrm>
        </p:grpSpPr>
        <p:cxnSp>
          <p:nvCxnSpPr>
            <p:cNvPr id="11" name="Straight Arrow Connector 10"/>
            <p:cNvCxnSpPr/>
            <p:nvPr/>
          </p:nvCxnSpPr>
          <p:spPr>
            <a:xfrm flipV="1">
              <a:off x="3276600" y="1734188"/>
              <a:ext cx="1225954" cy="18412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3318163" y="1048388"/>
              <a:ext cx="1058583" cy="6858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/>
                <p:cNvSpPr txBox="1"/>
                <p:nvPr/>
              </p:nvSpPr>
              <p:spPr>
                <a:xfrm>
                  <a:off x="3775363" y="1343891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30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5363" y="1343891"/>
                  <a:ext cx="601383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6" name="Group 35"/>
          <p:cNvGrpSpPr/>
          <p:nvPr/>
        </p:nvGrpSpPr>
        <p:grpSpPr>
          <a:xfrm>
            <a:off x="5309309" y="468957"/>
            <a:ext cx="1295400" cy="780412"/>
            <a:chOff x="5334000" y="972188"/>
            <a:chExt cx="1295400" cy="780412"/>
          </a:xfrm>
        </p:grpSpPr>
        <p:cxnSp>
          <p:nvCxnSpPr>
            <p:cNvPr id="18" name="Straight Arrow Connector 17"/>
            <p:cNvCxnSpPr/>
            <p:nvPr/>
          </p:nvCxnSpPr>
          <p:spPr>
            <a:xfrm>
              <a:off x="5334000" y="1752600"/>
              <a:ext cx="12954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V="1">
              <a:off x="5334000" y="972188"/>
              <a:ext cx="914400" cy="7620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5593127" y="1383268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39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3127" y="1383268"/>
                  <a:ext cx="601383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oup 37"/>
          <p:cNvGrpSpPr/>
          <p:nvPr/>
        </p:nvGrpSpPr>
        <p:grpSpPr>
          <a:xfrm>
            <a:off x="7020108" y="322210"/>
            <a:ext cx="1295400" cy="914400"/>
            <a:chOff x="7239000" y="838200"/>
            <a:chExt cx="1295400" cy="914400"/>
          </a:xfrm>
        </p:grpSpPr>
        <p:cxnSp>
          <p:nvCxnSpPr>
            <p:cNvPr id="25" name="Straight Arrow Connector 24"/>
            <p:cNvCxnSpPr/>
            <p:nvPr/>
          </p:nvCxnSpPr>
          <p:spPr>
            <a:xfrm>
              <a:off x="7239000" y="1752600"/>
              <a:ext cx="12954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flipV="1">
              <a:off x="7239000" y="838200"/>
              <a:ext cx="914400" cy="9144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7475817" y="1343891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45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75817" y="1343891"/>
                  <a:ext cx="601383" cy="369332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1" name="Group 60"/>
          <p:cNvGrpSpPr/>
          <p:nvPr/>
        </p:nvGrpSpPr>
        <p:grpSpPr>
          <a:xfrm>
            <a:off x="495242" y="814137"/>
            <a:ext cx="1422027" cy="537956"/>
            <a:chOff x="566120" y="2079276"/>
            <a:chExt cx="1422027" cy="537956"/>
          </a:xfrm>
        </p:grpSpPr>
        <p:cxnSp>
          <p:nvCxnSpPr>
            <p:cNvPr id="40" name="Straight Arrow Connector 39"/>
            <p:cNvCxnSpPr/>
            <p:nvPr/>
          </p:nvCxnSpPr>
          <p:spPr>
            <a:xfrm>
              <a:off x="566120" y="2590800"/>
              <a:ext cx="142202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V="1">
              <a:off x="566120" y="2079276"/>
              <a:ext cx="1279060" cy="51152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965396" y="2247900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12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5396" y="2247900"/>
                  <a:ext cx="601383" cy="369332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2" name="Group 61"/>
          <p:cNvGrpSpPr/>
          <p:nvPr/>
        </p:nvGrpSpPr>
        <p:grpSpPr>
          <a:xfrm>
            <a:off x="291847" y="1676400"/>
            <a:ext cx="1293483" cy="961616"/>
            <a:chOff x="3429000" y="2010186"/>
            <a:chExt cx="1293483" cy="961616"/>
          </a:xfrm>
        </p:grpSpPr>
        <p:cxnSp>
          <p:nvCxnSpPr>
            <p:cNvPr id="47" name="Straight Arrow Connector 46"/>
            <p:cNvCxnSpPr/>
            <p:nvPr/>
          </p:nvCxnSpPr>
          <p:spPr>
            <a:xfrm flipV="1">
              <a:off x="3429000" y="2958125"/>
              <a:ext cx="1293483" cy="1367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Arrow Connector 49"/>
            <p:cNvCxnSpPr/>
            <p:nvPr/>
          </p:nvCxnSpPr>
          <p:spPr>
            <a:xfrm flipV="1">
              <a:off x="3429000" y="2010186"/>
              <a:ext cx="725436" cy="96161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/>
                <p:cNvSpPr txBox="1"/>
                <p:nvPr/>
              </p:nvSpPr>
              <p:spPr>
                <a:xfrm>
                  <a:off x="3775362" y="2554887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53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5362" y="2554887"/>
                  <a:ext cx="601383" cy="369332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3" name="Group 62"/>
          <p:cNvGrpSpPr/>
          <p:nvPr/>
        </p:nvGrpSpPr>
        <p:grpSpPr>
          <a:xfrm>
            <a:off x="1977512" y="1752600"/>
            <a:ext cx="1315298" cy="850409"/>
            <a:chOff x="6270710" y="2133422"/>
            <a:chExt cx="1315298" cy="850409"/>
          </a:xfrm>
        </p:grpSpPr>
        <p:cxnSp>
          <p:nvCxnSpPr>
            <p:cNvPr id="55" name="Straight Arrow Connector 54"/>
            <p:cNvCxnSpPr/>
            <p:nvPr/>
          </p:nvCxnSpPr>
          <p:spPr>
            <a:xfrm flipV="1">
              <a:off x="6270710" y="2133422"/>
              <a:ext cx="433801" cy="83837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>
              <a:off x="6270710" y="2971801"/>
              <a:ext cx="1315298" cy="1203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/>
                <p:cNvSpPr txBox="1"/>
                <p:nvPr/>
              </p:nvSpPr>
              <p:spPr>
                <a:xfrm>
                  <a:off x="6403820" y="2602468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60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60" name="TextBox 5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03820" y="2602468"/>
                  <a:ext cx="601383" cy="369332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1" name="Group 70"/>
          <p:cNvGrpSpPr/>
          <p:nvPr/>
        </p:nvGrpSpPr>
        <p:grpSpPr>
          <a:xfrm>
            <a:off x="5627460" y="1586615"/>
            <a:ext cx="1192498" cy="1106177"/>
            <a:chOff x="1083160" y="2706832"/>
            <a:chExt cx="1192498" cy="1106177"/>
          </a:xfrm>
        </p:grpSpPr>
        <p:cxnSp>
          <p:nvCxnSpPr>
            <p:cNvPr id="65" name="Straight Arrow Connector 64"/>
            <p:cNvCxnSpPr/>
            <p:nvPr/>
          </p:nvCxnSpPr>
          <p:spPr>
            <a:xfrm>
              <a:off x="1083160" y="3810000"/>
              <a:ext cx="1192498" cy="300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 flipV="1">
              <a:off x="1083160" y="2706832"/>
              <a:ext cx="3463" cy="110316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/>
                <p:cNvSpPr txBox="1"/>
                <p:nvPr/>
              </p:nvSpPr>
              <p:spPr>
                <a:xfrm>
                  <a:off x="1086623" y="3415145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90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0" name="TextBox 6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86623" y="3415145"/>
                  <a:ext cx="601383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9" name="Group 88"/>
          <p:cNvGrpSpPr/>
          <p:nvPr/>
        </p:nvGrpSpPr>
        <p:grpSpPr>
          <a:xfrm>
            <a:off x="7253680" y="1770098"/>
            <a:ext cx="1280720" cy="926609"/>
            <a:chOff x="3009900" y="3640834"/>
            <a:chExt cx="1280720" cy="926609"/>
          </a:xfrm>
        </p:grpSpPr>
        <p:cxnSp>
          <p:nvCxnSpPr>
            <p:cNvPr id="73" name="Straight Arrow Connector 72"/>
            <p:cNvCxnSpPr/>
            <p:nvPr/>
          </p:nvCxnSpPr>
          <p:spPr>
            <a:xfrm flipV="1">
              <a:off x="3124200" y="4552403"/>
              <a:ext cx="1166420" cy="1504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Arrow Connector 75"/>
            <p:cNvCxnSpPr/>
            <p:nvPr/>
          </p:nvCxnSpPr>
          <p:spPr>
            <a:xfrm flipH="1" flipV="1">
              <a:off x="3009900" y="3640834"/>
              <a:ext cx="114300" cy="92660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/>
                <p:cNvSpPr txBox="1"/>
                <p:nvPr/>
              </p:nvSpPr>
              <p:spPr>
                <a:xfrm>
                  <a:off x="3158835" y="4184073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94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78" name="TextBox 7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58835" y="4184073"/>
                  <a:ext cx="601383" cy="369332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7" name="Group 86"/>
          <p:cNvGrpSpPr/>
          <p:nvPr/>
        </p:nvGrpSpPr>
        <p:grpSpPr>
          <a:xfrm>
            <a:off x="3781624" y="1553254"/>
            <a:ext cx="1154715" cy="1058596"/>
            <a:chOff x="6004010" y="3494809"/>
            <a:chExt cx="1154715" cy="1058596"/>
          </a:xfrm>
        </p:grpSpPr>
        <p:cxnSp>
          <p:nvCxnSpPr>
            <p:cNvPr id="80" name="Straight Arrow Connector 79"/>
            <p:cNvCxnSpPr/>
            <p:nvPr/>
          </p:nvCxnSpPr>
          <p:spPr>
            <a:xfrm>
              <a:off x="6004010" y="4539367"/>
              <a:ext cx="1154715" cy="7019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Arrow Connector 82"/>
            <p:cNvCxnSpPr/>
            <p:nvPr/>
          </p:nvCxnSpPr>
          <p:spPr>
            <a:xfrm flipV="1">
              <a:off x="6004010" y="3494809"/>
              <a:ext cx="212810" cy="1058596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TextBox 85"/>
                <p:cNvSpPr txBox="1"/>
                <p:nvPr/>
              </p:nvSpPr>
              <p:spPr>
                <a:xfrm>
                  <a:off x="6091208" y="4174958"/>
                  <a:ext cx="60138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84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86" name="TextBox 8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1208" y="4174958"/>
                  <a:ext cx="601383" cy="369332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0" name="Group 99"/>
          <p:cNvGrpSpPr/>
          <p:nvPr/>
        </p:nvGrpSpPr>
        <p:grpSpPr>
          <a:xfrm>
            <a:off x="6701259" y="2867071"/>
            <a:ext cx="2214140" cy="402693"/>
            <a:chOff x="1273014" y="2053661"/>
            <a:chExt cx="2214140" cy="402693"/>
          </a:xfrm>
        </p:grpSpPr>
        <p:cxnSp>
          <p:nvCxnSpPr>
            <p:cNvPr id="91" name="Straight Arrow Connector 90"/>
            <p:cNvCxnSpPr/>
            <p:nvPr/>
          </p:nvCxnSpPr>
          <p:spPr>
            <a:xfrm>
              <a:off x="1273014" y="2456354"/>
              <a:ext cx="1383986" cy="0"/>
            </a:xfrm>
            <a:prstGeom prst="straightConnector1">
              <a:avLst/>
            </a:prstGeom>
            <a:ln>
              <a:solidFill>
                <a:srgbClr val="00B0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Arrow Connector 93"/>
            <p:cNvCxnSpPr/>
            <p:nvPr/>
          </p:nvCxnSpPr>
          <p:spPr>
            <a:xfrm>
              <a:off x="1296807" y="2456354"/>
              <a:ext cx="219034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8" name="TextBox 97"/>
                <p:cNvSpPr txBox="1"/>
                <p:nvPr/>
              </p:nvSpPr>
              <p:spPr>
                <a:xfrm>
                  <a:off x="1456188" y="2053661"/>
                  <a:ext cx="47314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/>
                              </a:rPr>
                              <m:t>0</m:t>
                            </m:r>
                          </m:sup>
                        </m:sSup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8" name="TextBox 9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6188" y="2053661"/>
                  <a:ext cx="473143" cy="369332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7" name="TextBox 126"/>
          <p:cNvSpPr txBox="1"/>
          <p:nvPr/>
        </p:nvSpPr>
        <p:spPr>
          <a:xfrm>
            <a:off x="205486" y="101904"/>
            <a:ext cx="8709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চিত্র দেখে নিচের প্রশ্নগুলোর উত্তর দাও। </a:t>
            </a:r>
            <a:endParaRPr lang="en-US" sz="2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205485" y="3159694"/>
            <a:ext cx="5640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প্রশ্নঃ বলতো উপরের এগুলো কিসের ছবি?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205487" y="3625379"/>
            <a:ext cx="4195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উত্তরঃ কোণের ছবি?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205487" y="3959108"/>
            <a:ext cx="8162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প্রশ্নঃ বলতো চিত্রে মোট কোণ কয়টি ও কি কি?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/>
              <p:cNvSpPr txBox="1"/>
              <p:nvPr/>
            </p:nvSpPr>
            <p:spPr>
              <a:xfrm>
                <a:off x="205487" y="4330069"/>
                <a:ext cx="982721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উত্তরঃ ১১ টি। যথা;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𝟏𝟐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𝟐𝟓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𝟑𝟗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𝟓𝟑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𝟖𝟒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𝟗𝟒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1" name="TextBox 1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4330069"/>
                <a:ext cx="9827214" cy="407099"/>
              </a:xfrm>
              <a:prstGeom prst="rect">
                <a:avLst/>
              </a:prstGeom>
              <a:blipFill rotWithShape="1">
                <a:blip r:embed="rId13"/>
                <a:stretch>
                  <a:fillRect l="-682"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2" name="TextBox 131"/>
          <p:cNvSpPr txBox="1"/>
          <p:nvPr/>
        </p:nvSpPr>
        <p:spPr>
          <a:xfrm>
            <a:off x="205487" y="4708139"/>
            <a:ext cx="8597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প্রশ্নঃ বলতো এদের মধ্যে আদর্শ কোণ কয়টি ও কি কি? </a:t>
            </a:r>
            <a:endParaRPr lang="en-US" sz="2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/>
              <p:cNvSpPr txBox="1"/>
              <p:nvPr/>
            </p:nvSpPr>
            <p:spPr>
              <a:xfrm>
                <a:off x="205487" y="5198833"/>
                <a:ext cx="6325140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উত্তরঃ ৫ টি। যথা;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33" name="TextBox 1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5198833"/>
                <a:ext cx="6325140" cy="407099"/>
              </a:xfrm>
              <a:prstGeom prst="rect">
                <a:avLst/>
              </a:prstGeom>
              <a:blipFill rotWithShape="1">
                <a:blip r:embed="rId14"/>
                <a:stretch>
                  <a:fillRect l="-1061" t="-447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4" name="TextBox 133"/>
          <p:cNvSpPr txBox="1"/>
          <p:nvPr/>
        </p:nvSpPr>
        <p:spPr>
          <a:xfrm>
            <a:off x="205485" y="5610339"/>
            <a:ext cx="79746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প্রশ্নঃ বলতো প্রতিটি কোণের কয়টি করে অনুপাত আছে ? </a:t>
            </a:r>
            <a:endParaRPr lang="en-US" sz="20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05487" y="6032973"/>
            <a:ext cx="7047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উত্তরঃ ৬ টি।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98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128" grpId="0"/>
      <p:bldP spid="129" grpId="0"/>
      <p:bldP spid="130" grpId="0"/>
      <p:bldP spid="131" grpId="0"/>
      <p:bldP spid="132" grpId="0"/>
      <p:bldP spid="133" grpId="0"/>
      <p:bldP spid="134" grpId="0"/>
      <p:bldP spid="13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4746" y="1226412"/>
                <a:ext cx="8915399" cy="5291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বই-১৯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সমাধানঃ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দেওয়া আছে,  </a:t>
                </a:r>
                <a:r>
                  <a:rPr lang="en-US" sz="2000" b="1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B)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d>
                      <m:d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………..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(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endParaRPr lang="en-US" sz="20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এবং,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d>
                      <m:d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bn-BD" sz="2000" b="1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d>
                      <m:d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√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d>
                      <m:d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𝒔𝒊𝒏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A+B=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……………..  (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</a:t>
                </a:r>
                <a:endParaRPr lang="en-US" sz="20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ও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(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যোগকরে পাই,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𝑨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(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হতে (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বিয়োগ করে পাই,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𝑩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</a:t>
                </a:r>
                <a:endParaRPr lang="bn-BD" sz="20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2000" b="1" dirty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                                        </a:t>
                </a:r>
                <a:r>
                  <a:rPr lang="en-US" sz="2000" b="1" dirty="0" smtClean="0">
                    <a:latin typeface="Cambria Math"/>
                    <a:ea typeface="Cambria Math"/>
                    <a:cs typeface="NikoshBAN" pitchFamily="2" charset="0"/>
                  </a:rPr>
                  <a:t>∴A</a:t>
                </a:r>
                <a:r>
                  <a:rPr lang="bn-BD" sz="2000" b="1" dirty="0" smtClean="0">
                    <a:latin typeface="Cambria Math"/>
                    <a:ea typeface="Cambria Math"/>
                    <a:cs typeface="NikoshBAN" pitchFamily="2" charset="0"/>
                  </a:rPr>
                  <a:t>  </a:t>
                </a:r>
                <a:r>
                  <a:rPr lang="en-US" sz="2000" b="1" dirty="0" smtClean="0">
                    <a:latin typeface="Cambria Math"/>
                    <a:ea typeface="Cambria Math"/>
                    <a:cs typeface="NikoshBAN" pitchFamily="2" charset="0"/>
                  </a:rPr>
                  <a:t>=</a:t>
                </a:r>
                <a:r>
                  <a:rPr lang="bn-BD" sz="2000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B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Ans.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6" y="1226412"/>
                <a:ext cx="8915399" cy="5291192"/>
              </a:xfrm>
              <a:prstGeom prst="rect">
                <a:avLst/>
              </a:prstGeom>
              <a:blipFill rotWithShape="1">
                <a:blip r:embed="rId2"/>
                <a:stretch>
                  <a:fillRect l="-684" t="-922" b="-1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05485" y="130772"/>
            <a:ext cx="893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4746" y="574963"/>
                <a:ext cx="8910802" cy="730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বই-১৯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যদি </a:t>
                </a:r>
                <a:r>
                  <a:rPr lang="en-US" sz="2000" b="1" dirty="0" err="1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cos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(A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B)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,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sin(A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B) =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সূক্ষ্মকোণ  হয় , তবে , 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এর মান নির্ণয় কর।                 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6" y="574963"/>
                <a:ext cx="8910802" cy="730906"/>
              </a:xfrm>
              <a:prstGeom prst="rect">
                <a:avLst/>
              </a:prstGeom>
              <a:blipFill rotWithShape="1">
                <a:blip r:embed="rId3"/>
                <a:stretch>
                  <a:fillRect l="-684" t="-4167" r="-958" b="-1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3411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5" y="1226412"/>
                <a:ext cx="8924660" cy="48018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৮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বই-২১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সমাধানঃ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দেওয়া আছে,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co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t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B)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bn-BD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𝒄𝒐𝒕</m:t>
                    </m:r>
                    <m:d>
                      <m:d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𝒄𝒐𝒕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……….. 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(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এবং,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cot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𝒄𝒐𝒕</m:t>
                    </m:r>
                    <m:d>
                      <m:d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𝑨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𝑩</m:t>
                        </m:r>
                      </m:e>
                    </m:d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𝒄𝒐𝒕</m:t>
                    </m:r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……………..  (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</a:t>
                </a:r>
                <a:endParaRPr lang="en-US" sz="20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ও </a:t>
                </a:r>
                <a14:m>
                  <m:oMath xmlns:m="http://schemas.openxmlformats.org/officeDocument/2006/math">
                    <m:r>
                      <a:rPr lang="bn-BD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(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যোগকরে পাই,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𝑨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𝟕𝟓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𝟑𝟕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(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হতে (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বিয়োগ করে পাই,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𝑩</m:t>
                    </m:r>
                    <m:r>
                      <a:rPr lang="en-US" sz="2000" b="1" i="1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B=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𝟕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  </a:t>
                </a:r>
                <a:endParaRPr lang="bn-BD" sz="20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2000" b="1" dirty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                                        </a:t>
                </a:r>
                <a:r>
                  <a:rPr lang="en-US" sz="2000" b="1" dirty="0" smtClean="0">
                    <a:latin typeface="Cambria Math"/>
                    <a:ea typeface="Cambria Math"/>
                    <a:cs typeface="NikoshBAN" pitchFamily="2" charset="0"/>
                  </a:rPr>
                  <a:t>∴A</a:t>
                </a:r>
                <a:r>
                  <a:rPr lang="bn-BD" sz="2000" b="1" dirty="0" smtClean="0">
                    <a:latin typeface="Cambria Math"/>
                    <a:ea typeface="Cambria Math"/>
                    <a:cs typeface="NikoshBAN" pitchFamily="2" charset="0"/>
                  </a:rPr>
                  <a:t>  </a:t>
                </a:r>
                <a:r>
                  <a:rPr lang="en-US" sz="2000" b="1" dirty="0" smtClean="0">
                    <a:latin typeface="Cambria Math"/>
                    <a:ea typeface="Cambria Math"/>
                    <a:cs typeface="NikoshBAN" pitchFamily="2" charset="0"/>
                  </a:rPr>
                  <a:t>=</a:t>
                </a:r>
                <a:r>
                  <a:rPr lang="bn-BD" sz="2000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Cambria Math"/>
                    <a:ea typeface="Cambria Math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𝟑𝟕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            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B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𝟕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.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Ans. </a:t>
                </a:r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226412"/>
                <a:ext cx="8924660" cy="4801892"/>
              </a:xfrm>
              <a:prstGeom prst="rect">
                <a:avLst/>
              </a:prstGeom>
              <a:blipFill rotWithShape="1">
                <a:blip r:embed="rId2"/>
                <a:stretch>
                  <a:fillRect l="-751" t="-1015" b="-13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205485" y="130772"/>
            <a:ext cx="8938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জোড়ায় কাজের সমাধানঃ </a:t>
            </a:r>
            <a:endParaRPr lang="en-US" sz="2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05485" y="495506"/>
                <a:ext cx="8924659" cy="730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৮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বই-২১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যদি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cot(A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+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B) 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, 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𝒄𝒐𝒕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(A 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cs typeface="NikoshBAN" pitchFamily="2" charset="0"/>
                      </a:rPr>
                      <m:t>−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B) =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solidFill>
                          <a:srgbClr val="FFC00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সূক্ষ্মকোণ  হয় , তবে , 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A 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B </a:t>
                </a:r>
                <a:r>
                  <a:rPr lang="bn-BD" sz="2000" b="1" dirty="0" smtClean="0">
                    <a:solidFill>
                      <a:srgbClr val="FFC000"/>
                    </a:solidFill>
                    <a:latin typeface="NikoshBAN" pitchFamily="2" charset="0"/>
                    <a:cs typeface="NikoshBAN" pitchFamily="2" charset="0"/>
                  </a:rPr>
                  <a:t>এর মান নির্ণয় কর।                  </a:t>
                </a:r>
                <a:endParaRPr lang="en-US" sz="2000" b="1" dirty="0">
                  <a:solidFill>
                    <a:srgbClr val="FFC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95506"/>
                <a:ext cx="8924659" cy="730906"/>
              </a:xfrm>
              <a:prstGeom prst="rect">
                <a:avLst/>
              </a:prstGeom>
              <a:blipFill rotWithShape="1">
                <a:blip r:embed="rId3"/>
                <a:stretch>
                  <a:fillRect l="-751" t="-4167" b="-1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906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28599" y="846948"/>
            <a:ext cx="8572501" cy="1569970"/>
            <a:chOff x="572185" y="908000"/>
            <a:chExt cx="8726961" cy="15699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TextBox 2"/>
                <p:cNvSpPr txBox="1"/>
                <p:nvPr/>
              </p:nvSpPr>
              <p:spPr>
                <a:xfrm>
                  <a:off x="572185" y="908000"/>
                  <a:ext cx="8726961" cy="407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১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বই-২৮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△ABC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এর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∠B=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, AB=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cs typeface="NikoshBAN" pitchFamily="2" charset="0"/>
                        </a:rPr>
                        <m:t>𝟓</m:t>
                      </m:r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সে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মি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,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BC=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cs typeface="NikoshBAN" pitchFamily="2" charset="0"/>
                        </a:rPr>
                        <m:t>𝟏𝟐</m:t>
                      </m:r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সে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মি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।         </a:t>
                  </a:r>
                  <a:endParaRPr lang="en-US" sz="20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3" name="TextBox 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2185" y="908000"/>
                  <a:ext cx="8726961" cy="407099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711" t="-10448" b="-268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" name="TextBox 3"/>
            <p:cNvSpPr txBox="1"/>
            <p:nvPr/>
          </p:nvSpPr>
          <p:spPr>
            <a:xfrm>
              <a:off x="1541849" y="1270703"/>
              <a:ext cx="775729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(ক)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AC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 এর দৈর্ঘ্য নির্ণয় কর।            </a:t>
              </a:r>
              <a:endParaRPr lang="en-US" sz="20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TextBox 4"/>
                <p:cNvSpPr txBox="1"/>
                <p:nvPr/>
              </p:nvSpPr>
              <p:spPr>
                <a:xfrm>
                  <a:off x="1541849" y="1670761"/>
                  <a:ext cx="7757297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(খ)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∠C =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হলে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sin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𝜽</m:t>
                      </m:r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+</a:t>
                  </a:r>
                  <a:r>
                    <a:rPr lang="en-US" sz="2000" b="1" dirty="0" err="1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𝜽</m:t>
                      </m:r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এর মান নির্ণয় কর।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 </a:t>
                  </a:r>
                  <a:endParaRPr lang="en-US" sz="20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5" name="TextBox 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1849" y="1670761"/>
                  <a:ext cx="7757297" cy="40011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880" t="-12121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1541849" y="2070871"/>
                  <a:ext cx="7757297" cy="407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(গ)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দেখাও যে,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𝒔𝒆𝒄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bn-BD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+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𝒄𝒐𝒔𝒆𝒄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𝒔𝒆𝒄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𝒄𝒐𝒔𝒆𝒄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</a:t>
                  </a:r>
                  <a:endParaRPr lang="en-US" sz="20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1849" y="2070871"/>
                  <a:ext cx="7757297" cy="40709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880" t="-4545" b="-2878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" name="TextBox 1"/>
          <p:cNvSpPr txBox="1"/>
          <p:nvPr/>
        </p:nvSpPr>
        <p:spPr>
          <a:xfrm>
            <a:off x="228600" y="272258"/>
            <a:ext cx="876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একক কাজঃ              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28599" y="2528681"/>
            <a:ext cx="5455227" cy="1475749"/>
            <a:chOff x="661555" y="3124200"/>
            <a:chExt cx="5455227" cy="1475749"/>
          </a:xfrm>
        </p:grpSpPr>
        <p:sp>
          <p:nvSpPr>
            <p:cNvPr id="8" name="TextBox 7"/>
            <p:cNvSpPr txBox="1"/>
            <p:nvPr/>
          </p:nvSpPr>
          <p:spPr>
            <a:xfrm>
              <a:off x="661555" y="3124200"/>
              <a:ext cx="383424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বই-২৯ 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ea typeface="Cambria Math"/>
                  <a:cs typeface="NikoshBAN" pitchFamily="2" charset="0"/>
                </a:rPr>
                <a:t>⦂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প্রদত্ত চিত্রের আলোকে 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                        </a:t>
              </a:r>
              <a:endParaRPr lang="en-US" sz="20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00200" y="3524310"/>
              <a:ext cx="419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(ক)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AC 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এর পরমাণ কত? </a:t>
              </a:r>
              <a:endParaRPr lang="en-US" sz="20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27909" y="3799729"/>
              <a:ext cx="44888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(খ)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err="1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tanA+tanC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এর মান নির্ণয় কর।               </a:t>
              </a:r>
              <a:endParaRPr lang="en-US" sz="20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627909" y="4199839"/>
              <a:ext cx="384913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(গ) 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X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ও </a:t>
              </a:r>
              <a:r>
                <a:rPr lang="en-US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y </a:t>
              </a:r>
              <a:r>
                <a:rPr lang="bn-BD" sz="20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এর মান নির্ণয় কর।                  </a:t>
              </a:r>
              <a:endParaRPr lang="en-US" sz="20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205485" y="4274318"/>
            <a:ext cx="8888292" cy="1774222"/>
            <a:chOff x="255708" y="4272041"/>
            <a:chExt cx="8888292" cy="17742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255708" y="4272041"/>
                  <a:ext cx="8888292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৩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বই-৩০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sin</a:t>
                  </a:r>
                  <a14:m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𝛉</m:t>
                      </m:r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=p, </a:t>
                  </a:r>
                  <a:r>
                    <a:rPr lang="en-US" sz="2000" b="1" dirty="0" err="1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𝛉</m:t>
                      </m:r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=q, tan</a:t>
                  </a:r>
                  <a14:m>
                    <m:oMath xmlns:m="http://schemas.openxmlformats.org/officeDocument/2006/math">
                      <m:r>
                        <a:rPr lang="en-US" sz="2000" b="1" i="0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𝛉</m:t>
                      </m:r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=r,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যেখানে </a:t>
                  </a:r>
                  <a14:m>
                    <m:oMath xmlns:m="http://schemas.openxmlformats.org/officeDocument/2006/math">
                      <m:r>
                        <a:rPr lang="bn-BD" sz="2000" b="1" i="0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𝛉</m:t>
                      </m:r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সূক্ষ্মকোণ।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</a:t>
                  </a:r>
                  <a:endParaRPr lang="en-US" sz="20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708" y="4272041"/>
                  <a:ext cx="8888292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69" t="-12121" b="-272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1236125" y="4672151"/>
                  <a:ext cx="7743748" cy="44428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(ক)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r= 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92D05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92D05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92D05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 smtClean="0">
                                  <a:solidFill>
                                    <a:srgbClr val="92D05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p>
                          </m:sSup>
                        </m:e>
                      </m:rad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হলে </a:t>
                  </a:r>
                  <a14:m>
                    <m:oMath xmlns:m="http://schemas.openxmlformats.org/officeDocument/2006/math">
                      <m:r>
                        <a:rPr lang="bn-BD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এর মান নির্ণয় কর।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         </a:t>
                  </a:r>
                  <a:endParaRPr lang="en-US" sz="20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6125" y="4672151"/>
                  <a:ext cx="7743748" cy="444289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 l="-866" b="-246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1245176" y="5116440"/>
                  <a:ext cx="7730286" cy="4231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(খ)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2000" b="1" dirty="0" err="1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p+q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হলে প্রমাণ করযে, </a:t>
                  </a:r>
                  <a14:m>
                    <m:oMath xmlns:m="http://schemas.openxmlformats.org/officeDocument/2006/math">
                      <m:r>
                        <a:rPr lang="bn-BD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𝟒𝟓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</a:t>
                  </a:r>
                  <a:endParaRPr lang="en-US" sz="20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5176" y="5116440"/>
                  <a:ext cx="7730286" cy="423129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 l="-789" t="-1449" b="-2608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1236125" y="5503037"/>
                  <a:ext cx="7730286" cy="5432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(গ)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𝟕</m:t>
                          </m:r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+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2000" b="1" i="1" dirty="0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2000" b="1" i="1" dirty="0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92D050"/>
                          </a:solidFill>
                          <a:latin typeface="Cambria Math"/>
                        </a:rPr>
                        <m:t>𝟒</m:t>
                      </m:r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হলে দেখাও যে, </a:t>
                  </a:r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tan</a:t>
                  </a:r>
                  <a14:m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20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20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</a:t>
                  </a:r>
                  <a:endParaRPr lang="en-US" sz="20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6125" y="5503037"/>
                  <a:ext cx="7730286" cy="543226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l="-868" b="-898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0" name="Group 29"/>
          <p:cNvGrpSpPr/>
          <p:nvPr/>
        </p:nvGrpSpPr>
        <p:grpSpPr>
          <a:xfrm>
            <a:off x="6177512" y="2402393"/>
            <a:ext cx="2374693" cy="1797026"/>
            <a:chOff x="6177512" y="2402393"/>
            <a:chExt cx="2374693" cy="1797026"/>
          </a:xfrm>
        </p:grpSpPr>
        <p:grpSp>
          <p:nvGrpSpPr>
            <p:cNvPr id="23" name="Group 22"/>
            <p:cNvGrpSpPr/>
            <p:nvPr/>
          </p:nvGrpSpPr>
          <p:grpSpPr>
            <a:xfrm>
              <a:off x="6177512" y="2402393"/>
              <a:ext cx="2374693" cy="1716641"/>
              <a:chOff x="6557677" y="2815707"/>
              <a:chExt cx="2374693" cy="1716641"/>
            </a:xfrm>
          </p:grpSpPr>
          <p:sp>
            <p:nvSpPr>
              <p:cNvPr id="14" name="Right Triangle 13"/>
              <p:cNvSpPr/>
              <p:nvPr/>
            </p:nvSpPr>
            <p:spPr>
              <a:xfrm>
                <a:off x="6858001" y="2999509"/>
                <a:ext cx="1943100" cy="1275693"/>
              </a:xfrm>
              <a:prstGeom prst="rtTriangl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2" name="Group 21"/>
              <p:cNvGrpSpPr/>
              <p:nvPr/>
            </p:nvGrpSpPr>
            <p:grpSpPr>
              <a:xfrm>
                <a:off x="6557677" y="2815707"/>
                <a:ext cx="2374693" cy="1716641"/>
                <a:chOff x="6557677" y="2815707"/>
                <a:chExt cx="2374693" cy="1716641"/>
              </a:xfrm>
            </p:grpSpPr>
            <p:sp>
              <p:nvSpPr>
                <p:cNvPr id="15" name="Arc 14"/>
                <p:cNvSpPr/>
                <p:nvPr/>
              </p:nvSpPr>
              <p:spPr>
                <a:xfrm rot="5889002">
                  <a:off x="6578760" y="2815707"/>
                  <a:ext cx="914400" cy="914400"/>
                </a:xfrm>
                <a:prstGeom prst="arc">
                  <a:avLst>
                    <a:gd name="adj1" fmla="val 16761375"/>
                    <a:gd name="adj2" fmla="val 597101"/>
                  </a:avLst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TextBox 15"/>
                    <p:cNvSpPr txBox="1"/>
                    <p:nvPr/>
                  </p:nvSpPr>
                  <p:spPr>
                    <a:xfrm rot="20739637">
                      <a:off x="6794900" y="3287997"/>
                      <a:ext cx="885307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sz="1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+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𝑦</m:t>
                          </m:r>
                        </m:oMath>
                      </a14:m>
                      <a:r>
                        <a:rPr lang="en-US" sz="1400" dirty="0" smtClean="0"/>
                        <a:t>       </a:t>
                      </a:r>
                      <a:endParaRPr lang="en-US" sz="1400" dirty="0"/>
                    </a:p>
                  </p:txBody>
                </p:sp>
              </mc:Choice>
              <mc:Fallback xmlns="">
                <p:sp>
                  <p:nvSpPr>
                    <p:cNvPr id="16" name="TextBox 1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20739637">
                      <a:off x="6794900" y="3287997"/>
                      <a:ext cx="885307" cy="307777"/>
                    </a:xfrm>
                    <a:prstGeom prst="rect">
                      <a:avLst/>
                    </a:prstGeom>
                    <a:blipFill rotWithShape="1">
                      <a:blip r:embed="rId1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" name="TextBox 16"/>
                    <p:cNvSpPr txBox="1"/>
                    <p:nvPr/>
                  </p:nvSpPr>
                  <p:spPr>
                    <a:xfrm rot="698029">
                      <a:off x="7725646" y="3893913"/>
                      <a:ext cx="965457" cy="307777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sz="14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1400" b="0" i="1" smtClean="0">
                              <a:latin typeface="Cambria Math"/>
                            </a:rPr>
                            <m:t>𝑦</m:t>
                          </m:r>
                        </m:oMath>
                      </a14:m>
                      <a:r>
                        <a:rPr lang="en-US" sz="1400" dirty="0" smtClean="0"/>
                        <a:t>         </a:t>
                      </a:r>
                      <a:endParaRPr lang="en-US" sz="1400" dirty="0"/>
                    </a:p>
                  </p:txBody>
                </p:sp>
              </mc:Choice>
              <mc:Fallback xmlns="">
                <p:sp>
                  <p:nvSpPr>
                    <p:cNvPr id="17" name="TextBox 1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698029">
                      <a:off x="7725646" y="3893913"/>
                      <a:ext cx="965457" cy="307777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8" name="Arc 17"/>
                <p:cNvSpPr/>
                <p:nvPr/>
              </p:nvSpPr>
              <p:spPr>
                <a:xfrm rot="14198884">
                  <a:off x="7687858" y="3617948"/>
                  <a:ext cx="914400" cy="914400"/>
                </a:xfrm>
                <a:prstGeom prst="arc">
                  <a:avLst>
                    <a:gd name="adj1" fmla="val 16571466"/>
                    <a:gd name="adj2" fmla="val 0"/>
                  </a:avLst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6616955" y="2830232"/>
                  <a:ext cx="31771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A</a:t>
                  </a:r>
                  <a:endParaRPr lang="en-US" dirty="0"/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6557677" y="4090536"/>
                  <a:ext cx="30970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B</a:t>
                  </a:r>
                  <a:endParaRPr lang="en-US" dirty="0"/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8624272" y="3926542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C</a:t>
                  </a:r>
                  <a:endParaRPr lang="en-US" dirty="0"/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6945802" y="3809440"/>
                  <a:ext cx="518091" cy="3899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45802" y="3809440"/>
                  <a:ext cx="518091" cy="389979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b="-468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6224642" y="3015686"/>
                  <a:ext cx="36580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4642" y="3015686"/>
                  <a:ext cx="365805" cy="369332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589952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54355"/>
            <a:ext cx="8731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একক কাজের সমাধানঃ              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05486" y="611421"/>
            <a:ext cx="8540198" cy="1265153"/>
            <a:chOff x="605071" y="908000"/>
            <a:chExt cx="8694075" cy="126515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605071" y="908000"/>
                  <a:ext cx="8694075" cy="344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১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বই-২৮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△ABC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এর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∠B=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, AB=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cs typeface="NikoshBAN" pitchFamily="2" charset="0"/>
                        </a:rPr>
                        <m:t>𝟓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সে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মি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,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BC=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cs typeface="NikoshBAN" pitchFamily="2" charset="0"/>
                        </a:rPr>
                        <m:t>𝟏𝟐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সে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মি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।         </a:t>
                  </a:r>
                  <a:endParaRPr lang="en-US" sz="16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5071" y="908000"/>
                  <a:ext cx="8694075" cy="344133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8772" b="-2280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TextBox 4"/>
            <p:cNvSpPr txBox="1"/>
            <p:nvPr/>
          </p:nvSpPr>
          <p:spPr>
            <a:xfrm>
              <a:off x="1505128" y="1248629"/>
              <a:ext cx="77572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(ক)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AC</a:t>
              </a:r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 এর দৈর্ঘ্য নির্ণয় কর।            </a:t>
              </a:r>
              <a:endParaRPr lang="en-US" sz="16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1508421" y="1530103"/>
                  <a:ext cx="775729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(খ)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∠C =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হলে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sin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𝜽</m:t>
                      </m:r>
                    </m:oMath>
                  </a14:m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+</a:t>
                  </a:r>
                  <a:r>
                    <a:rPr lang="en-US" sz="1600" b="1" dirty="0" err="1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𝜽</m:t>
                      </m:r>
                    </m:oMath>
                  </a14:m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এর মান নির্ণয় কর।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 </a:t>
                  </a:r>
                  <a:endParaRPr lang="en-US" sz="16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08421" y="1530103"/>
                  <a:ext cx="7757297" cy="338554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400" t="-10714" b="-232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1513640" y="1829020"/>
                  <a:ext cx="7757297" cy="3441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(গ)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দেখাও যে,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𝒔𝒆𝒄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bn-BD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+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𝒄𝒐𝒔𝒆𝒄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𝒔𝒆𝒄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  <m:sSup>
                        <m:sSupPr>
                          <m:ctrlP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𝒄𝒐𝒔𝒆𝒄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</a:t>
                  </a:r>
                  <a:endParaRPr lang="en-US" sz="16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13640" y="1829020"/>
                  <a:ext cx="7757297" cy="344133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400" t="-1754" b="-2280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5486" y="1990912"/>
                <a:ext cx="585215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১(ক)</a:t>
                </a:r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সমাধানঃ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দেওয়া আছে,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AB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𝟓</m:t>
                    </m:r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সে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মি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BC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cs typeface="NikoshBAN" pitchFamily="2" charset="0"/>
                      </a:rPr>
                      <m:t>𝟏𝟐</m:t>
                    </m:r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সে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মি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.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1990912"/>
                <a:ext cx="5852157" cy="400110"/>
              </a:xfrm>
              <a:prstGeom prst="rect">
                <a:avLst/>
              </a:prstGeom>
              <a:blipFill rotWithShape="1">
                <a:blip r:embed="rId5"/>
                <a:stretch>
                  <a:fillRect l="-1146" t="-12308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/>
          <p:cNvGrpSpPr/>
          <p:nvPr/>
        </p:nvGrpSpPr>
        <p:grpSpPr>
          <a:xfrm>
            <a:off x="6057407" y="1853879"/>
            <a:ext cx="3086357" cy="1835360"/>
            <a:chOff x="5912170" y="2167536"/>
            <a:chExt cx="3086357" cy="1835360"/>
          </a:xfrm>
        </p:grpSpPr>
        <p:grpSp>
          <p:nvGrpSpPr>
            <p:cNvPr id="17" name="Group 16"/>
            <p:cNvGrpSpPr/>
            <p:nvPr/>
          </p:nvGrpSpPr>
          <p:grpSpPr>
            <a:xfrm>
              <a:off x="5912170" y="2167536"/>
              <a:ext cx="3086357" cy="1835360"/>
              <a:chOff x="5912170" y="2167536"/>
              <a:chExt cx="3086357" cy="1835360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5912170" y="2167536"/>
                <a:ext cx="3086357" cy="1835360"/>
                <a:chOff x="955541" y="2253734"/>
                <a:chExt cx="3086357" cy="1835360"/>
              </a:xfrm>
            </p:grpSpPr>
            <p:sp>
              <p:nvSpPr>
                <p:cNvPr id="8" name="Right Triangle 7"/>
                <p:cNvSpPr/>
                <p:nvPr/>
              </p:nvSpPr>
              <p:spPr>
                <a:xfrm>
                  <a:off x="1239982" y="2438400"/>
                  <a:ext cx="2493818" cy="1295400"/>
                </a:xfrm>
                <a:prstGeom prst="rtTriangle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976323" y="3549134"/>
                  <a:ext cx="30970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B</a:t>
                  </a:r>
                  <a:endParaRPr lang="en-US" dirty="0"/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976323" y="2253734"/>
                  <a:ext cx="31771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A</a:t>
                  </a:r>
                  <a:endParaRPr lang="en-US" dirty="0"/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>
                  <a:off x="3733800" y="3549134"/>
                  <a:ext cx="30809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C</a:t>
                  </a:r>
                  <a:endParaRPr lang="en-US" dirty="0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2" name="TextBox 11"/>
                    <p:cNvSpPr txBox="1"/>
                    <p:nvPr/>
                  </p:nvSpPr>
                  <p:spPr>
                    <a:xfrm>
                      <a:off x="955541" y="2870077"/>
                      <a:ext cx="1040670" cy="400110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sz="2000" b="1" i="1" smtClean="0">
                              <a:latin typeface="Cambria Math"/>
                              <a:cs typeface="NikoshBAN" pitchFamily="2" charset="0"/>
                            </a:rPr>
                            <m:t>𝟓</m:t>
                          </m:r>
                        </m:oMath>
                      </a14:m>
                      <a:r>
                        <a:rPr lang="en-US" sz="2000" b="1" dirty="0" smtClean="0">
                          <a:latin typeface="NikoshBAN" pitchFamily="2" charset="0"/>
                          <a:cs typeface="NikoshBAN" pitchFamily="2" charset="0"/>
                        </a:rPr>
                        <a:t>  </a:t>
                      </a:r>
                      <a:r>
                        <a:rPr lang="bn-BD" sz="2000" b="1" dirty="0" smtClean="0">
                          <a:latin typeface="NikoshBAN" pitchFamily="2" charset="0"/>
                          <a:cs typeface="NikoshBAN" pitchFamily="2" charset="0"/>
                        </a:rPr>
                        <a:t>সে</a:t>
                      </a:r>
                      <a:r>
                        <a:rPr lang="en-US" sz="2000" b="1" dirty="0" smtClean="0">
                          <a:latin typeface="NikoshBAN" pitchFamily="2" charset="0"/>
                          <a:cs typeface="NikoshBAN" pitchFamily="2" charset="0"/>
                        </a:rPr>
                        <a:t>.</a:t>
                      </a:r>
                      <a:r>
                        <a:rPr lang="bn-BD" sz="2000" b="1" dirty="0" smtClean="0">
                          <a:latin typeface="NikoshBAN" pitchFamily="2" charset="0"/>
                          <a:cs typeface="NikoshBAN" pitchFamily="2" charset="0"/>
                        </a:rPr>
                        <a:t>মি</a:t>
                      </a:r>
                      <a:r>
                        <a:rPr lang="en-US" sz="2000" b="1" dirty="0" smtClean="0">
                          <a:latin typeface="NikoshBAN" pitchFamily="2" charset="0"/>
                          <a:cs typeface="NikoshBAN" pitchFamily="2" charset="0"/>
                        </a:rPr>
                        <a:t>. </a:t>
                      </a:r>
                      <a:endParaRPr lang="en-US" sz="2000" b="1" dirty="0">
                        <a:latin typeface="NikoshBAN" pitchFamily="2" charset="0"/>
                        <a:cs typeface="NikoshBAN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2" name="TextBox 11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55541" y="2870077"/>
                      <a:ext cx="1040670" cy="400110"/>
                    </a:xfrm>
                    <a:prstGeom prst="rect">
                      <a:avLst/>
                    </a:prstGeom>
                    <a:blipFill rotWithShape="1">
                      <a:blip r:embed="rId6"/>
                      <a:stretch>
                        <a:fillRect t="-6061" r="-5294" b="-2727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" name="TextBox 12"/>
                    <p:cNvSpPr txBox="1"/>
                    <p:nvPr/>
                  </p:nvSpPr>
                  <p:spPr>
                    <a:xfrm>
                      <a:off x="1828800" y="3719762"/>
                      <a:ext cx="981359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b="1" i="1" smtClean="0">
                              <a:latin typeface="Cambria Math"/>
                              <a:cs typeface="NikoshBAN" pitchFamily="2" charset="0"/>
                            </a:rPr>
                            <m:t>𝟏𝟐</m:t>
                          </m:r>
                        </m:oMath>
                      </a14:m>
                      <a:r>
                        <a:rPr lang="en-US" b="1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bn-BD" b="1" dirty="0" smtClean="0">
                          <a:latin typeface="NikoshBAN" pitchFamily="2" charset="0"/>
                          <a:cs typeface="NikoshBAN" pitchFamily="2" charset="0"/>
                        </a:rPr>
                        <a:t>সে</a:t>
                      </a:r>
                      <a:r>
                        <a:rPr lang="en-US" b="1" dirty="0" smtClean="0">
                          <a:latin typeface="NikoshBAN" pitchFamily="2" charset="0"/>
                          <a:cs typeface="NikoshBAN" pitchFamily="2" charset="0"/>
                        </a:rPr>
                        <a:t>.</a:t>
                      </a:r>
                      <a:r>
                        <a:rPr lang="bn-BD" b="1" dirty="0" smtClean="0">
                          <a:latin typeface="NikoshBAN" pitchFamily="2" charset="0"/>
                          <a:cs typeface="NikoshBAN" pitchFamily="2" charset="0"/>
                        </a:rPr>
                        <a:t>মি</a:t>
                      </a:r>
                      <a:r>
                        <a:rPr lang="en-US" b="1" dirty="0" smtClean="0">
                          <a:latin typeface="NikoshBAN" pitchFamily="2" charset="0"/>
                          <a:cs typeface="NikoshBAN" pitchFamily="2" charset="0"/>
                        </a:rPr>
                        <a:t>.</a:t>
                      </a:r>
                      <a:endParaRPr lang="en-US" b="1" dirty="0">
                        <a:latin typeface="NikoshBAN" pitchFamily="2" charset="0"/>
                        <a:cs typeface="NikoshBAN" pitchFamily="2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13" name="TextBox 12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828800" y="3719762"/>
                      <a:ext cx="981359" cy="369332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 t="-6557" r="-6211" b="-2623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TextBox 15"/>
                  <p:cNvSpPr txBox="1"/>
                  <p:nvPr/>
                </p:nvSpPr>
                <p:spPr>
                  <a:xfrm>
                    <a:off x="6087802" y="3286867"/>
                    <a:ext cx="601383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90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oMath>
                      </m:oMathPara>
                    </a14:m>
                    <a:endParaRPr lang="en-US" dirty="0"/>
                  </a:p>
                </p:txBody>
              </p:sp>
            </mc:Choice>
            <mc:Fallback xmlns="">
              <p:sp>
                <p:nvSpPr>
                  <p:cNvPr id="16" name="TextBox 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87802" y="3286867"/>
                    <a:ext cx="601383" cy="369332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8" name="Half Frame 17"/>
            <p:cNvSpPr/>
            <p:nvPr/>
          </p:nvSpPr>
          <p:spPr>
            <a:xfrm flipH="1">
              <a:off x="6196611" y="3342802"/>
              <a:ext cx="406144" cy="304800"/>
            </a:xfrm>
            <a:prstGeom prst="halfFrame">
              <a:avLst>
                <a:gd name="adj1" fmla="val 0"/>
                <a:gd name="adj2" fmla="val 0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05487" y="2326093"/>
                <a:ext cx="5879866" cy="6699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:r>
                  <a:rPr lang="en-US" sz="14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AC</a:t>
                </a:r>
                <a:r>
                  <a:rPr lang="en-US" sz="16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400" b="1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  <m:t>𝑨𝑩</m:t>
                            </m:r>
                          </m:e>
                          <m:sup>
                            <m: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1400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  <m:t>𝑩𝑪</m:t>
                            </m:r>
                          </m:e>
                          <m:sup>
                            <m: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600" b="1" i="1" dirty="0" smtClean="0">
                                <a:latin typeface="Cambria Math"/>
                              </a:rPr>
                              <m:t>𝟓</m:t>
                            </m:r>
                          </m:e>
                          <m:sup>
                            <m:r>
                              <a:rPr lang="en-US" sz="1600" b="1" i="1" dirty="0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1600" b="1" i="1" dirty="0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1600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600" b="1" i="1" dirty="0" smtClean="0">
                                <a:latin typeface="Cambria Math"/>
                              </a:rPr>
                              <m:t>𝟏𝟐</m:t>
                            </m:r>
                          </m:e>
                          <m:sup>
                            <m:r>
                              <a:rPr lang="en-US" sz="1600" b="1" i="1" dirty="0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dirty="0" smtClean="0">
                            <a:latin typeface="Cambria Math"/>
                          </a:rPr>
                          <m:t>𝟐𝟓</m:t>
                        </m:r>
                        <m:r>
                          <a:rPr lang="en-US" sz="1600" b="1" i="1" dirty="0" smtClean="0">
                            <a:latin typeface="Cambria Math"/>
                          </a:rPr>
                          <m:t>+</m:t>
                        </m:r>
                        <m:r>
                          <a:rPr lang="en-US" sz="1600" b="1" i="1" dirty="0" smtClean="0">
                            <a:latin typeface="Cambria Math"/>
                          </a:rPr>
                          <m:t>𝟏𝟒𝟒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dirty="0" smtClean="0">
                            <a:latin typeface="Cambria Math"/>
                          </a:rPr>
                          <m:t>𝟏𝟔𝟗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=  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latin typeface="Cambria Math"/>
                        <a:cs typeface="NikoshBAN" pitchFamily="2" charset="0"/>
                      </a:rPr>
                      <m:t>𝟏𝟑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সে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মি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. Ans.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2326093"/>
                <a:ext cx="5879866" cy="669927"/>
              </a:xfrm>
              <a:prstGeom prst="rect">
                <a:avLst/>
              </a:prstGeom>
              <a:blipFill rotWithShape="1">
                <a:blip r:embed="rId9"/>
                <a:stretch>
                  <a:fillRect l="-622" b="-128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 rot="1605211">
                <a:off x="7281083" y="2466394"/>
                <a:ext cx="12618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𝟏𝟑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সে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05211">
                <a:off x="7281083" y="2466394"/>
                <a:ext cx="1261884" cy="369332"/>
              </a:xfrm>
              <a:prstGeom prst="rect">
                <a:avLst/>
              </a:prstGeom>
              <a:blipFill rotWithShape="1">
                <a:blip r:embed="rId10"/>
                <a:stretch>
                  <a:fillRect r="-3756" b="-114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05487" y="3212374"/>
                <a:ext cx="26427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(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খ)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দেওয়া আছে,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Cambria Math"/>
                    <a:ea typeface="Cambria Math"/>
                    <a:cs typeface="NikoshBAN" pitchFamily="2" charset="0"/>
                  </a:rPr>
                  <a:t>∠C=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7" y="3212374"/>
                <a:ext cx="2642721" cy="369332"/>
              </a:xfrm>
              <a:prstGeom prst="rect">
                <a:avLst/>
              </a:prstGeom>
              <a:blipFill rotWithShape="1">
                <a:blip r:embed="rId11"/>
                <a:stretch>
                  <a:fillRect l="-2079" t="-13115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056315" y="3042373"/>
                <a:ext cx="37414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i="0" smtClean="0">
                          <a:latin typeface="Cambria Math"/>
                          <a:ea typeface="Cambria Math"/>
                        </a:rPr>
                        <m:t>θ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6315" y="3042373"/>
                <a:ext cx="374141" cy="369332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870080" y="3218185"/>
                <a:ext cx="306526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(ক) হতে পাই, </a:t>
                </a:r>
                <a:r>
                  <a:rPr lang="en-US" sz="1400" b="1" dirty="0" smtClean="0">
                    <a:latin typeface="NikoshBAN" pitchFamily="2" charset="0"/>
                    <a:cs typeface="NikoshBAN" pitchFamily="2" charset="0"/>
                  </a:rPr>
                  <a:t>AC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𝟏𝟑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সে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মি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0080" y="3218185"/>
                <a:ext cx="3065263" cy="369332"/>
              </a:xfrm>
              <a:prstGeom prst="rect">
                <a:avLst/>
              </a:prstGeom>
              <a:blipFill rotWithShape="1">
                <a:blip r:embed="rId13"/>
                <a:stretch>
                  <a:fillRect l="-1789" t="-6557" r="-596" b="-26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68293" y="3519670"/>
                <a:ext cx="5242389" cy="508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𝑨𝑩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𝑨𝑪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𝟓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,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𝑩𝑪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𝑨𝑪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𝟏𝟐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293" y="3519670"/>
                <a:ext cx="5242389" cy="508537"/>
              </a:xfrm>
              <a:prstGeom prst="rect">
                <a:avLst/>
              </a:prstGeom>
              <a:blipFill rotWithShape="1">
                <a:blip r:embed="rId14"/>
                <a:stretch>
                  <a:fillRect l="-930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54970" y="3939206"/>
                <a:ext cx="5583580" cy="4965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𝟏𝟑</m:t>
                        </m:r>
                      </m:den>
                    </m:f>
                    <m:r>
                      <a:rPr lang="en-US" b="1" i="1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𝟏𝟐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𝟏𝟑</m:t>
                        </m:r>
                      </m:den>
                    </m:f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𝟓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𝟏𝟐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𝟏𝟑</m:t>
                        </m:r>
                      </m:den>
                    </m:f>
                    <m:r>
                      <a:rPr lang="en-US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𝟏𝟕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Ans.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970" y="3939206"/>
                <a:ext cx="5583580" cy="496546"/>
              </a:xfrm>
              <a:prstGeom prst="rect">
                <a:avLst/>
              </a:prstGeom>
              <a:blipFill rotWithShape="1">
                <a:blip r:embed="rId15"/>
                <a:stretch>
                  <a:fillRect l="-983" b="-9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/>
          <p:cNvSpPr txBox="1"/>
          <p:nvPr/>
        </p:nvSpPr>
        <p:spPr>
          <a:xfrm>
            <a:off x="205487" y="4684025"/>
            <a:ext cx="885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(গ)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        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035793" y="4663501"/>
                <a:ext cx="7318498" cy="1657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b="1" dirty="0" smtClean="0">
                    <a:latin typeface="NikoshBAN" pitchFamily="2" charset="0"/>
                    <a:cs typeface="NikoshBAN" pitchFamily="2" charset="0"/>
                  </a:rPr>
                  <a:t>L.H.S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.=</a:t>
                </a:r>
                <a:r>
                  <a:rPr lang="bn-BD" sz="16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>
                            <a:latin typeface="Cambria Math"/>
                          </a:rPr>
                          <m:t>𝒔𝒆𝒄</m:t>
                        </m:r>
                      </m:e>
                      <m:sup>
                        <m:r>
                          <a:rPr lang="en-US" sz="1600" b="1" i="1"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bn-BD" sz="1600" b="1" i="1"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1" i="1">
                            <a:latin typeface="Cambria Math"/>
                          </a:rPr>
                          <m:t>𝒄𝒐𝒔𝒆𝒄</m:t>
                        </m:r>
                      </m:e>
                      <m:sup>
                        <m:r>
                          <a:rPr lang="en-US" sz="1600" b="1" i="1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        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  <m:r>
                          <a:rPr lang="en-US" sz="2000" b="1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  <m:sSup>
                          <m:sSupPr>
                            <m:ctrlPr>
                              <a:rPr lang="en-US" sz="2000" b="1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000" b="1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  <m:sSup>
                          <m:sSup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den>
                    </m:f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den>
                    </m:f>
                    <m:r>
                      <a:rPr lang="en-US" sz="20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f>
                      <m:fPr>
                        <m:ctrlP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000" b="1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dirty="0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NikoshBAN" pitchFamily="2" charset="0"/>
                          </a:rPr>
                          <m:t>𝜽</m:t>
                        </m:r>
                      </m:den>
                    </m:f>
                    <m:r>
                      <a:rPr lang="en-US" sz="2000" b="1" i="1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.</m:t>
                    </m:r>
                  </m:oMath>
                </a14:m>
                <a:endParaRPr lang="en-US" sz="2000" b="1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2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𝒔𝒆𝒄</m:t>
                        </m:r>
                      </m:e>
                      <m:sup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6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dirty="0" smtClean="0">
                        <a:solidFill>
                          <a:schemeClr val="tx1"/>
                        </a:solidFill>
                        <a:latin typeface="Cambria Math"/>
                        <a:cs typeface="NikoshBAN" pitchFamily="2" charset="0"/>
                      </a:rPr>
                      <m:t>.</m:t>
                    </m:r>
                    <m:sSup>
                      <m:sSupPr>
                        <m:ctrlP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𝒄𝒐𝒔𝒆𝒄</m:t>
                        </m:r>
                      </m:e>
                      <m:sup>
                        <m:r>
                          <a:rPr lang="en-US" sz="16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600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</m:oMath>
                </a14:m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14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R.H.S.</a:t>
                </a:r>
                <a:r>
                  <a:rPr lang="en-US" sz="2000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000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793" y="4663501"/>
                <a:ext cx="7318498" cy="1657120"/>
              </a:xfrm>
              <a:prstGeom prst="rect">
                <a:avLst/>
              </a:prstGeom>
              <a:blipFill rotWithShape="1">
                <a:blip r:embed="rId16"/>
                <a:stretch>
                  <a:fillRect l="-83" t="-1838" b="-47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156855" y="6304728"/>
                <a:ext cx="7620000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𝒔𝒆𝒄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bn-BD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𝒄𝒐𝒔𝒆𝒄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𝒔𝒆𝒄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𝜽</m:t>
                    </m:r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  <m:sSup>
                      <m:sSupPr>
                        <m:ctrlP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𝒄𝒐𝒔𝒆𝒄</m:t>
                        </m:r>
                      </m:e>
                      <m:sup>
                        <m:r>
                          <a:rPr lang="en-US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en-US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𝜽</m:t>
                    </m:r>
                  </m:oMath>
                </a14:m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; </a:t>
                </a:r>
                <a:r>
                  <a:rPr lang="bn-BD" b="1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(প্রমাণিত)।                         </a:t>
                </a:r>
                <a:endParaRPr lang="en-US" b="1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6855" y="6304728"/>
                <a:ext cx="7620000" cy="375552"/>
              </a:xfrm>
              <a:prstGeom prst="rect">
                <a:avLst/>
              </a:prstGeom>
              <a:blipFill rotWithShape="1">
                <a:blip r:embed="rId17"/>
                <a:stretch>
                  <a:fillRect l="-720"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065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20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745" y="119688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একক কাজের সমাধানঃ          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234888" y="550575"/>
            <a:ext cx="5487038" cy="1218284"/>
            <a:chOff x="517510" y="3124200"/>
            <a:chExt cx="5571563" cy="1218284"/>
          </a:xfrm>
        </p:grpSpPr>
        <p:sp>
          <p:nvSpPr>
            <p:cNvPr id="8" name="TextBox 7"/>
            <p:cNvSpPr txBox="1"/>
            <p:nvPr/>
          </p:nvSpPr>
          <p:spPr>
            <a:xfrm>
              <a:off x="517510" y="3124200"/>
              <a:ext cx="397829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২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বই-২৯ 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ea typeface="Cambria Math"/>
                  <a:cs typeface="NikoshBAN" pitchFamily="2" charset="0"/>
                </a:rPr>
                <a:t>⦂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প্রদত্ত চিত্রের আলোকে 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                        </a:t>
              </a:r>
              <a:endParaRPr lang="en-US" sz="16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00199" y="3429338"/>
              <a:ext cx="44888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(ক)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AC </a:t>
              </a:r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এর পরমাণ কত? </a:t>
              </a:r>
              <a:endParaRPr lang="en-US" sz="16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600200" y="3713123"/>
              <a:ext cx="44888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(খ)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.</a:t>
              </a:r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1600" b="1" dirty="0" err="1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tanA+tanC</a:t>
              </a:r>
              <a:r>
                <a:rPr lang="en-US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1600" b="1" dirty="0" smtClean="0">
                  <a:solidFill>
                    <a:srgbClr val="92D050"/>
                  </a:solidFill>
                  <a:latin typeface="NikoshBAN" pitchFamily="2" charset="0"/>
                  <a:cs typeface="NikoshBAN" pitchFamily="2" charset="0"/>
                </a:rPr>
                <a:t>এর মান নির্ণয় কর।               </a:t>
              </a:r>
              <a:endParaRPr lang="en-US" sz="1600" b="1" dirty="0">
                <a:solidFill>
                  <a:srgbClr val="92D05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1648691" y="4003930"/>
                  <a:ext cx="4440382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(গ)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cs typeface="NikoshBAN" pitchFamily="2" charset="0"/>
                        </a:rPr>
                        <m:t>𝒙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ও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cs typeface="NikoshBAN" pitchFamily="2" charset="0"/>
                        </a:rPr>
                        <m:t>𝒚</m:t>
                      </m:r>
                    </m:oMath>
                  </a14:m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এর মান নির্ণয় কর।                  </a:t>
                  </a:r>
                  <a:endParaRPr lang="en-US" sz="16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48691" y="4003930"/>
                  <a:ext cx="4440382" cy="36933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1097" t="-6667" b="-28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34887" y="1779347"/>
                <a:ext cx="5801334" cy="423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২(ক)</a:t>
                </a:r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⦂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সমাধানঃ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দেওয়া আছে,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AB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000" b="1" i="0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BC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√</m:t>
                    </m:r>
                    <m:r>
                      <a:rPr lang="en-US" sz="20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𝟑</m:t>
                    </m:r>
                  </m:oMath>
                </a14:m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87" y="1779347"/>
                <a:ext cx="5801334" cy="423129"/>
              </a:xfrm>
              <a:prstGeom prst="rect">
                <a:avLst/>
              </a:prstGeom>
              <a:blipFill rotWithShape="1">
                <a:blip r:embed="rId3"/>
                <a:stretch>
                  <a:fillRect l="-1157" t="-7246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14745" y="2109241"/>
                <a:ext cx="7737764" cy="59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:r>
                  <a:rPr lang="en-US" sz="14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AC</a:t>
                </a:r>
                <a:r>
                  <a:rPr lang="en-US" sz="16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400" b="1" i="1" smtClean="0">
                            <a:latin typeface="Cambria Math"/>
                            <a:ea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  <m:t>𝑨𝑩</m:t>
                            </m:r>
                          </m:e>
                          <m:sup>
                            <m: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1400" b="1" i="1" smtClean="0">
                            <a:latin typeface="Cambria Math"/>
                            <a:ea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  <m:t>𝑩𝑪</m:t>
                            </m:r>
                          </m:e>
                          <m:sup>
                            <m:r>
                              <a:rPr lang="en-US" sz="1400" b="1" i="1" smtClean="0"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600" b="1" i="1" dirty="0" smtClean="0">
                                <a:latin typeface="Cambria Math"/>
                              </a:rPr>
                              <m:t>𝟏</m:t>
                            </m:r>
                          </m:e>
                          <m:sup>
                            <m:r>
                              <a:rPr lang="en-US" sz="1600" b="1" i="1" dirty="0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1600" b="1" i="1" dirty="0" smtClean="0"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US" sz="1600" b="1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600" b="1" i="1" dirty="0" smtClean="0">
                                <a:latin typeface="Cambria Math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en-US" sz="1600" b="1" i="1" dirty="0" smtClean="0">
                                    <a:latin typeface="Cambria Math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1600" b="1" i="1" dirty="0" smtClean="0">
                                    <a:latin typeface="Cambria Math"/>
                                    <a:ea typeface="Cambria Math"/>
                                  </a:rPr>
                                  <m:t>𝟑</m:t>
                                </m:r>
                              </m:e>
                            </m:rad>
                            <m:r>
                              <a:rPr lang="en-US" sz="1600" b="1" i="1" dirty="0" smtClean="0"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 sz="1600" b="1" i="1" dirty="0" smtClean="0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dirty="0" smtClean="0">
                            <a:latin typeface="Cambria Math"/>
                          </a:rPr>
                          <m:t>𝟏</m:t>
                        </m:r>
                        <m:r>
                          <a:rPr lang="en-US" sz="1600" b="1" i="1" dirty="0" smtClean="0">
                            <a:latin typeface="Cambria Math"/>
                          </a:rPr>
                          <m:t>+</m:t>
                        </m:r>
                        <m:r>
                          <a:rPr lang="en-US" sz="1600" b="1" i="1" dirty="0" smtClean="0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dirty="0" smtClean="0">
                            <a:latin typeface="Cambria Math"/>
                          </a:rPr>
                          <m:t>𝟒</m:t>
                        </m:r>
                        <m:r>
                          <a:rPr lang="en-US" sz="1600" b="1" i="1" dirty="0" smtClean="0">
                            <a:latin typeface="Cambria Math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=  </a:t>
                </a:r>
                <a14:m>
                  <m:oMath xmlns:m="http://schemas.openxmlformats.org/officeDocument/2006/math">
                    <m:r>
                      <a:rPr lang="en-US" sz="1600" b="1" i="1" dirty="0" smtClean="0"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.  Ans.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5" y="2109241"/>
                <a:ext cx="7737764" cy="593432"/>
              </a:xfrm>
              <a:prstGeom prst="rect">
                <a:avLst/>
              </a:prstGeom>
              <a:blipFill rotWithShape="1">
                <a:blip r:embed="rId4"/>
                <a:stretch>
                  <a:fillRect l="-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34888" y="2613081"/>
                <a:ext cx="4386357" cy="3954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(খ)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দেওয়া আছে,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𝑨𝑩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, </m:t>
                    </m:r>
                    <m:r>
                      <a:rPr lang="bn-BD" b="1" i="1" smtClean="0">
                        <a:latin typeface="Cambria Math"/>
                        <a:cs typeface="NikoshBAN" pitchFamily="2" charset="0"/>
                      </a:rPr>
                      <m:t>এবং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𝑩𝑪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88" y="2613081"/>
                <a:ext cx="4386357" cy="395429"/>
              </a:xfrm>
              <a:prstGeom prst="rect">
                <a:avLst/>
              </a:prstGeom>
              <a:blipFill rotWithShape="1">
                <a:blip r:embed="rId5"/>
                <a:stretch>
                  <a:fillRect l="-1252" b="-2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14746" y="3008510"/>
                <a:ext cx="31321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(ক)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হতে  পাই,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𝑨𝑪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746" y="3008510"/>
                <a:ext cx="3132188" cy="369332"/>
              </a:xfrm>
              <a:prstGeom prst="rect">
                <a:avLst/>
              </a:prstGeom>
              <a:blipFill rotWithShape="1">
                <a:blip r:embed="rId6"/>
                <a:stretch>
                  <a:fillRect l="-1556" t="-6667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/>
          <p:cNvGrpSpPr/>
          <p:nvPr/>
        </p:nvGrpSpPr>
        <p:grpSpPr>
          <a:xfrm>
            <a:off x="5937828" y="182058"/>
            <a:ext cx="2413808" cy="1812568"/>
            <a:chOff x="5937828" y="182058"/>
            <a:chExt cx="2413808" cy="1812568"/>
          </a:xfrm>
          <a:noFill/>
        </p:grpSpPr>
        <p:grpSp>
          <p:nvGrpSpPr>
            <p:cNvPr id="23" name="Group 22"/>
            <p:cNvGrpSpPr/>
            <p:nvPr/>
          </p:nvGrpSpPr>
          <p:grpSpPr>
            <a:xfrm>
              <a:off x="5976943" y="182058"/>
              <a:ext cx="2374693" cy="1716641"/>
              <a:chOff x="6557677" y="2815707"/>
              <a:chExt cx="2374693" cy="1716641"/>
            </a:xfrm>
            <a:grpFill/>
          </p:grpSpPr>
          <p:sp>
            <p:nvSpPr>
              <p:cNvPr id="14" name="Right Triangle 13"/>
              <p:cNvSpPr/>
              <p:nvPr/>
            </p:nvSpPr>
            <p:spPr>
              <a:xfrm>
                <a:off x="6858001" y="2999509"/>
                <a:ext cx="1943100" cy="1275693"/>
              </a:xfrm>
              <a:prstGeom prst="rtTriangle">
                <a:avLst/>
              </a:prstGeom>
              <a:grpFill/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92D050"/>
                  </a:solidFill>
                </a:endParaRPr>
              </a:p>
            </p:txBody>
          </p:sp>
          <p:grpSp>
            <p:nvGrpSpPr>
              <p:cNvPr id="22" name="Group 21"/>
              <p:cNvGrpSpPr/>
              <p:nvPr/>
            </p:nvGrpSpPr>
            <p:grpSpPr>
              <a:xfrm>
                <a:off x="6557677" y="2815707"/>
                <a:ext cx="2374693" cy="1716641"/>
                <a:chOff x="6557677" y="2815707"/>
                <a:chExt cx="2374693" cy="1716641"/>
              </a:xfrm>
              <a:grpFill/>
            </p:grpSpPr>
            <p:sp>
              <p:nvSpPr>
                <p:cNvPr id="15" name="Arc 14"/>
                <p:cNvSpPr/>
                <p:nvPr/>
              </p:nvSpPr>
              <p:spPr>
                <a:xfrm rot="5889002">
                  <a:off x="6578760" y="2815707"/>
                  <a:ext cx="914400" cy="914400"/>
                </a:xfrm>
                <a:prstGeom prst="arc">
                  <a:avLst>
                    <a:gd name="adj1" fmla="val 16761375"/>
                    <a:gd name="adj2" fmla="val 597101"/>
                  </a:avLst>
                </a:prstGeom>
                <a:grpFill/>
                <a:ln>
                  <a:solidFill>
                    <a:srgbClr val="92D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92D050"/>
                    </a:solidFill>
                  </a:endParaRPr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6" name="TextBox 15"/>
                    <p:cNvSpPr txBox="1"/>
                    <p:nvPr/>
                  </p:nvSpPr>
                  <p:spPr>
                    <a:xfrm rot="20739637">
                      <a:off x="6794900" y="3287997"/>
                      <a:ext cx="885307" cy="307777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sz="14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14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14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𝑦</m:t>
                          </m:r>
                        </m:oMath>
                      </a14:m>
                      <a:r>
                        <a:rPr lang="en-US" sz="1400" dirty="0" smtClean="0">
                          <a:solidFill>
                            <a:srgbClr val="92D050"/>
                          </a:solidFill>
                        </a:rPr>
                        <a:t>       </a:t>
                      </a:r>
                      <a:endParaRPr lang="en-US" sz="1400" dirty="0">
                        <a:solidFill>
                          <a:srgbClr val="92D05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6" name="TextBox 1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20739637">
                      <a:off x="6794900" y="3287997"/>
                      <a:ext cx="885307" cy="307777"/>
                    </a:xfrm>
                    <a:prstGeom prst="rect">
                      <a:avLst/>
                    </a:prstGeom>
                    <a:blipFill rotWithShape="1">
                      <a:blip r:embed="rId7"/>
                      <a:stretch>
                        <a:fillRect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7" name="TextBox 16"/>
                    <p:cNvSpPr txBox="1"/>
                    <p:nvPr/>
                  </p:nvSpPr>
                  <p:spPr>
                    <a:xfrm rot="698029">
                      <a:off x="7725646" y="3893913"/>
                      <a:ext cx="965457" cy="307777"/>
                    </a:xfrm>
                    <a:prstGeom prst="rect">
                      <a:avLst/>
                    </a:prstGeom>
                    <a:grpFill/>
                    <a:ln>
                      <a:noFill/>
                    </a:ln>
                  </p:spPr>
                  <p:txBody>
                    <a:bodyPr wrap="none" rtlCol="0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US" sz="14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sz="14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400" b="0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𝑦</m:t>
                          </m:r>
                        </m:oMath>
                      </a14:m>
                      <a:r>
                        <a:rPr lang="en-US" sz="1400" dirty="0" smtClean="0">
                          <a:solidFill>
                            <a:srgbClr val="92D050"/>
                          </a:solidFill>
                        </a:rPr>
                        <a:t>         </a:t>
                      </a:r>
                      <a:endParaRPr lang="en-US" sz="1400" dirty="0">
                        <a:solidFill>
                          <a:srgbClr val="92D05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7" name="TextBox 1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698029">
                      <a:off x="7725646" y="3893913"/>
                      <a:ext cx="965457" cy="307777"/>
                    </a:xfrm>
                    <a:prstGeom prst="rect">
                      <a:avLst/>
                    </a:prstGeom>
                    <a:blipFill rotWithShape="1">
                      <a:blip r:embed="rId8"/>
                      <a:stretch>
                        <a:fillRect/>
                      </a:stretch>
                    </a:blipFill>
                    <a:ln>
                      <a:noFill/>
                    </a:ln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8" name="Arc 17"/>
                <p:cNvSpPr/>
                <p:nvPr/>
              </p:nvSpPr>
              <p:spPr>
                <a:xfrm rot="14198884">
                  <a:off x="7687858" y="3617948"/>
                  <a:ext cx="914400" cy="914400"/>
                </a:xfrm>
                <a:prstGeom prst="arc">
                  <a:avLst>
                    <a:gd name="adj1" fmla="val 16571466"/>
                    <a:gd name="adj2" fmla="val 0"/>
                  </a:avLst>
                </a:prstGeom>
                <a:grpFill/>
                <a:ln>
                  <a:solidFill>
                    <a:srgbClr val="92D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92D050"/>
                    </a:solidFill>
                  </a:endParaRPr>
                </a:p>
              </p:txBody>
            </p:sp>
            <p:sp>
              <p:nvSpPr>
                <p:cNvPr id="19" name="TextBox 18"/>
                <p:cNvSpPr txBox="1"/>
                <p:nvPr/>
              </p:nvSpPr>
              <p:spPr>
                <a:xfrm>
                  <a:off x="6616955" y="2830232"/>
                  <a:ext cx="317716" cy="369332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solidFill>
                        <a:srgbClr val="92D050"/>
                      </a:solidFill>
                    </a:rPr>
                    <a:t>A</a:t>
                  </a:r>
                  <a:endParaRPr lang="en-US" dirty="0">
                    <a:solidFill>
                      <a:srgbClr val="92D050"/>
                    </a:solidFill>
                  </a:endParaRPr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6557677" y="4090536"/>
                  <a:ext cx="309700" cy="369332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solidFill>
                        <a:srgbClr val="92D050"/>
                      </a:solidFill>
                    </a:rPr>
                    <a:t>B</a:t>
                  </a:r>
                  <a:endParaRPr lang="en-US" dirty="0">
                    <a:solidFill>
                      <a:srgbClr val="92D050"/>
                    </a:solidFill>
                  </a:endParaRPr>
                </a:p>
              </p:txBody>
            </p:sp>
            <p:sp>
              <p:nvSpPr>
                <p:cNvPr id="21" name="TextBox 20"/>
                <p:cNvSpPr txBox="1"/>
                <p:nvPr/>
              </p:nvSpPr>
              <p:spPr>
                <a:xfrm>
                  <a:off x="8624272" y="3926542"/>
                  <a:ext cx="308098" cy="369332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solidFill>
                        <a:srgbClr val="92D050"/>
                      </a:solidFill>
                    </a:rPr>
                    <a:t>C</a:t>
                  </a:r>
                  <a:endParaRPr lang="en-US" dirty="0">
                    <a:solidFill>
                      <a:srgbClr val="92D050"/>
                    </a:solidFill>
                  </a:endParaRPr>
                </a:p>
              </p:txBody>
            </p:sp>
          </p:grp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5937828" y="837118"/>
                  <a:ext cx="365805" cy="369332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92D050"/>
                            </a:solidFill>
                            <a:latin typeface="Cambria Math"/>
                          </a:rPr>
                          <m:t>1</m:t>
                        </m:r>
                      </m:oMath>
                    </m:oMathPara>
                  </a14:m>
                  <a:endParaRPr lang="en-US" dirty="0">
                    <a:solidFill>
                      <a:srgbClr val="92D050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7828" y="837118"/>
                  <a:ext cx="365805" cy="369332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6672015" y="1604647"/>
                  <a:ext cx="518091" cy="38997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solidFill>
                              <a:srgbClr val="92D050"/>
                            </a:solidFill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0" i="1" smtClean="0">
                            <a:solidFill>
                              <a:srgbClr val="92D050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oMath>
                    </m:oMathPara>
                  </a14:m>
                  <a:endParaRPr lang="en-US" dirty="0">
                    <a:solidFill>
                      <a:srgbClr val="92D050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2015" y="1604647"/>
                  <a:ext cx="518091" cy="389979"/>
                </a:xfrm>
                <a:prstGeom prst="rect">
                  <a:avLst/>
                </a:prstGeom>
                <a:blipFill rotWithShape="1">
                  <a:blip r:embed="rId10"/>
                  <a:stretch>
                    <a:fillRect b="-4688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31257" y="3329778"/>
                <a:ext cx="4645543" cy="487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ea typeface="Cambria Math"/>
                      </a:rPr>
                      <m:t>𝒕𝒂𝒏𝑨</m:t>
                    </m:r>
                    <m:r>
                      <a:rPr lang="en-US" sz="1600" b="1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1600" b="1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1600" b="1" i="1" smtClean="0">
                                <a:latin typeface="Cambria Math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1600" b="1" i="1" smtClean="0"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1600" b="1" i="1" smtClean="0">
                            <a:latin typeface="Cambria Math"/>
                            <a:ea typeface="Cambria Math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600" b="1" i="1" dirty="0" smtClean="0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এবং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𝒕𝒂𝒏𝑪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600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600" b="1" i="1" smtClean="0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         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57" y="3329778"/>
                <a:ext cx="4645543" cy="487121"/>
              </a:xfrm>
              <a:prstGeom prst="rect">
                <a:avLst/>
              </a:prstGeom>
              <a:blipFill rotWithShape="1">
                <a:blip r:embed="rId14"/>
                <a:stretch>
                  <a:fillRect l="-787"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31257" y="3866272"/>
                <a:ext cx="4645543" cy="505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1" i="1" smtClean="0">
                        <a:latin typeface="Cambria Math"/>
                        <a:ea typeface="Cambria Math"/>
                      </a:rPr>
                      <m:t>∴</m:t>
                    </m:r>
                    <m:r>
                      <a:rPr lang="en-US" sz="1400" b="1" i="1" smtClean="0">
                        <a:latin typeface="Cambria Math"/>
                      </a:rPr>
                      <m:t>𝒕𝒂𝒏𝑨</m:t>
                    </m:r>
                    <m:r>
                      <a:rPr lang="en-US" sz="1400" b="1" i="1" smtClean="0">
                        <a:latin typeface="Cambria Math"/>
                      </a:rPr>
                      <m:t>+</m:t>
                    </m:r>
                    <m:r>
                      <a:rPr lang="en-US" sz="1400" b="1" i="1" smtClean="0">
                        <a:latin typeface="Cambria Math"/>
                      </a:rPr>
                      <m:t>𝒕𝒂𝒏𝑪</m:t>
                    </m:r>
                    <m:r>
                      <a:rPr lang="en-US" sz="1400" b="1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400" b="1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1400" b="1" i="1" smtClean="0">
                            <a:latin typeface="Cambria Math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b="1" dirty="0" smtClean="0"/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b="1" dirty="0" smtClean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𝟑</m:t>
                        </m:r>
                        <m:r>
                          <a:rPr lang="en-US" b="1" i="1" dirty="0" smtClean="0">
                            <a:latin typeface="Cambria Math"/>
                          </a:rPr>
                          <m:t>+</m:t>
                        </m:r>
                        <m:r>
                          <a:rPr lang="en-US" b="1" i="1" dirty="0" smtClean="0">
                            <a:latin typeface="Cambria Math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𝟒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 dirty="0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 dirty="0" smtClean="0">
                                <a:latin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b="1" dirty="0" smtClean="0"/>
                  <a:t>   Ans.       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57" y="3866272"/>
                <a:ext cx="4645543" cy="505138"/>
              </a:xfrm>
              <a:prstGeom prst="rect">
                <a:avLst/>
              </a:prstGeom>
              <a:blipFill rotWithShape="1">
                <a:blip r:embed="rId15"/>
                <a:stretch>
                  <a:fillRect r="-7480" b="-48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31257" y="4560169"/>
                <a:ext cx="4294024" cy="229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(গ)</a:t>
                </a:r>
                <a:r>
                  <a:rPr lang="en-US" sz="1600" b="1" dirty="0" smtClean="0">
                    <a:solidFill>
                      <a:srgbClr val="FF0000"/>
                    </a:solidFill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(খ) হতে বা চিত্র হতে পাই, </a:t>
                </a:r>
              </a:p>
              <a:p>
                <a:r>
                  <a:rPr lang="bn-BD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𝒕𝒂𝒏𝑨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𝒕𝒂𝒏</m:t>
                    </m:r>
                    <m:d>
                      <m:d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𝒙</m:t>
                        </m:r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+</m:t>
                        </m:r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𝒚</m:t>
                        </m:r>
                      </m:e>
                    </m:d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𝒕𝒂𝒏</m:t>
                    </m:r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endParaRPr lang="bn-BD" sz="16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     বা, 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𝒚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………… (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bn-BD" sz="16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 এবং 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𝒕𝒂𝒏𝑪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600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600" b="1" i="1" smtClean="0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𝒕𝒂𝒏</m:t>
                    </m:r>
                    <m:d>
                      <m:d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𝒙</m:t>
                        </m:r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𝒚</m:t>
                        </m:r>
                      </m:e>
                    </m:d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𝒕𝒂𝒏</m:t>
                    </m:r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𝒚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……………..  (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)</m:t>
                    </m:r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57" y="4560169"/>
                <a:ext cx="4294024" cy="2291205"/>
              </a:xfrm>
              <a:prstGeom prst="rect">
                <a:avLst/>
              </a:prstGeom>
              <a:blipFill rotWithShape="1">
                <a:blip r:embed="rId16"/>
                <a:stretch>
                  <a:fillRect l="-852" t="-7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5077164" y="3144986"/>
                <a:ext cx="4093264" cy="26164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এখন</a:t>
                </a:r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)</m:t>
                    </m:r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ও</m:t>
                    </m:r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 </m:t>
                    </m:r>
                    <m:d>
                      <m:d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e>
                    </m:d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যোগ করে পাই, </a:t>
                </a:r>
                <a:endParaRPr lang="bn-BD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বা,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 </a:t>
                </a:r>
              </a:p>
              <a:p>
                <a:endParaRPr lang="bn-BD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আবার</a:t>
                </a:r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, (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) </m:t>
                    </m:r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হতে</m:t>
                    </m:r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 </m:t>
                    </m:r>
                    <m:d>
                      <m:dPr>
                        <m:ctrlPr>
                          <a:rPr lang="bn-BD" b="1" i="1">
                            <a:latin typeface="Cambria Math"/>
                            <a:cs typeface="NikoshBAN" pitchFamily="2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e>
                    </m:d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বিয়োগ</m:t>
                    </m:r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করে</m:t>
                    </m:r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 </m:t>
                    </m:r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পাই</m:t>
                    </m:r>
                    <m:r>
                      <a:rPr lang="bn-BD" b="1" i="1">
                        <a:latin typeface="Cambria Math"/>
                        <a:cs typeface="NikoshBAN" pitchFamily="2" charset="0"/>
                      </a:rPr>
                      <m:t>, </m:t>
                    </m:r>
                  </m:oMath>
                </a14:m>
                <a:endParaRPr lang="bn-BD" b="1" i="1" dirty="0" smtClean="0">
                  <a:latin typeface="Cambria Math"/>
                  <a:cs typeface="NikoshBAN" pitchFamily="2" charset="0"/>
                </a:endParaRPr>
              </a:p>
              <a:p>
                <a:r>
                  <a:rPr lang="bn-BD" b="1" dirty="0" smtClean="0">
                    <a:cs typeface="NikoshBAN" pitchFamily="2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𝒚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 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  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𝒚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 </a:t>
                </a:r>
                <a:endParaRPr lang="bn-BD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Ans</a:t>
                </a:r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𝒙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 , 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𝒚</m:t>
                    </m:r>
                    <m:r>
                      <a:rPr lang="en-US" b="1" i="1">
                        <a:latin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b="1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𝟏𝟓</m:t>
                        </m:r>
                      </m:e>
                      <m:sup>
                        <m:r>
                          <a:rPr lang="en-US" b="1" i="1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7164" y="3144986"/>
                <a:ext cx="4093264" cy="2616422"/>
              </a:xfrm>
              <a:prstGeom prst="rect">
                <a:avLst/>
              </a:prstGeom>
              <a:blipFill rotWithShape="1">
                <a:blip r:embed="rId17"/>
                <a:stretch>
                  <a:fillRect l="-1341" t="-932"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2" name="Straight Connector 51"/>
          <p:cNvCxnSpPr/>
          <p:nvPr/>
        </p:nvCxnSpPr>
        <p:spPr>
          <a:xfrm>
            <a:off x="4876800" y="2702673"/>
            <a:ext cx="17485" cy="38148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 rot="2293709">
                <a:off x="7220308" y="639493"/>
                <a:ext cx="36580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293709">
                <a:off x="7220308" y="639493"/>
                <a:ext cx="365805" cy="369332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9971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5" grpId="0"/>
      <p:bldP spid="36" grpId="0"/>
      <p:bldP spid="37" grpId="0"/>
      <p:bldP spid="38" grpId="0"/>
      <p:bldP spid="40" grpId="0"/>
      <p:bldP spid="41" grpId="0"/>
      <p:bldP spid="49" grpId="0"/>
      <p:bldP spid="50" grpId="0"/>
      <p:bldP spid="4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9273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একক কাজের সমাধানঃ             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27052" y="438604"/>
            <a:ext cx="4749747" cy="1469206"/>
            <a:chOff x="161689" y="4177245"/>
            <a:chExt cx="4498634" cy="146920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161689" y="4177245"/>
                  <a:ext cx="449863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৩</a:t>
                  </a:r>
                  <a:r>
                    <a:rPr lang="en-US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বই-৩০</a:t>
                  </a:r>
                  <a:r>
                    <a:rPr lang="en-US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14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14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</a:t>
                  </a:r>
                  <a:r>
                    <a:rPr lang="en-US" sz="1400" b="1" dirty="0" smtClean="0">
                      <a:solidFill>
                        <a:srgbClr val="92D05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 sin</a:t>
                  </a:r>
                  <a14:m>
                    <m:oMath xmlns:m="http://schemas.openxmlformats.org/officeDocument/2006/math">
                      <m:r>
                        <a:rPr lang="en-US" sz="1400" b="1" i="0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𝛉</m:t>
                      </m:r>
                    </m:oMath>
                  </a14:m>
                  <a:r>
                    <a:rPr lang="en-US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=p, </a:t>
                  </a:r>
                  <a:r>
                    <a:rPr lang="en-US" sz="1400" b="1" dirty="0" err="1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cos</a:t>
                  </a:r>
                  <a14:m>
                    <m:oMath xmlns:m="http://schemas.openxmlformats.org/officeDocument/2006/math">
                      <m:r>
                        <a:rPr lang="en-US" sz="1400" b="1" i="0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𝛉</m:t>
                      </m:r>
                    </m:oMath>
                  </a14:m>
                  <a:r>
                    <a:rPr lang="en-US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=q, tan</a:t>
                  </a:r>
                  <a14:m>
                    <m:oMath xmlns:m="http://schemas.openxmlformats.org/officeDocument/2006/math">
                      <m:r>
                        <a:rPr lang="en-US" sz="1400" b="1" i="0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𝛉</m:t>
                      </m:r>
                    </m:oMath>
                  </a14:m>
                  <a:r>
                    <a:rPr lang="en-US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=r, </a:t>
                  </a:r>
                  <a:r>
                    <a:rPr lang="bn-BD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যেখানে </a:t>
                  </a:r>
                  <a14:m>
                    <m:oMath xmlns:m="http://schemas.openxmlformats.org/officeDocument/2006/math">
                      <m:r>
                        <a:rPr lang="bn-BD" sz="1400" b="1" i="0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𝛉</m:t>
                      </m:r>
                    </m:oMath>
                  </a14:m>
                  <a:r>
                    <a:rPr lang="en-US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সূক্ষ্মকোণ। </a:t>
                  </a:r>
                  <a:r>
                    <a:rPr lang="en-US" sz="14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</a:t>
                  </a:r>
                  <a:endParaRPr lang="en-US" sz="14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1689" y="4177245"/>
                  <a:ext cx="4498634" cy="307777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t="-8000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415636" y="4605236"/>
                  <a:ext cx="4244686" cy="373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(ক)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r= 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1600" b="1" i="1" smtClean="0">
                                  <a:solidFill>
                                    <a:srgbClr val="92D05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600" b="1" i="1" smtClean="0">
                                  <a:solidFill>
                                    <a:srgbClr val="92D050"/>
                                  </a:solidFill>
                                  <a:latin typeface="Cambria Math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1600" b="1" i="1" smtClean="0">
                                  <a:solidFill>
                                    <a:srgbClr val="92D05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1600" b="1" i="1" smtClean="0">
                                  <a:solidFill>
                                    <a:srgbClr val="92D050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sup>
                          </m:sSup>
                        </m:e>
                      </m:rad>
                    </m:oMath>
                  </a14:m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হলে </a:t>
                  </a:r>
                  <a14:m>
                    <m:oMath xmlns:m="http://schemas.openxmlformats.org/officeDocument/2006/math">
                      <m:r>
                        <a:rPr lang="bn-BD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এর মান নির্ণয় কর।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           </a:t>
                  </a:r>
                  <a:endParaRPr lang="en-US" sz="16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636" y="4605236"/>
                  <a:ext cx="4244686" cy="37388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816" b="-2295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367145" y="4917981"/>
                  <a:ext cx="4229100" cy="3569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(খ)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en-US" sz="1600" b="1" dirty="0" err="1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p+q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হলে প্রমাণ করযে, </a:t>
                  </a:r>
                  <a14:m>
                    <m:oMath xmlns:m="http://schemas.openxmlformats.org/officeDocument/2006/math">
                      <m:r>
                        <a:rPr lang="bn-BD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=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𝟒𝟓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   </a:t>
                  </a:r>
                  <a:endParaRPr lang="en-US" sz="16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7145" y="4917981"/>
                  <a:ext cx="4229100" cy="356957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682" b="-2203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401389" y="5193442"/>
                  <a:ext cx="4231224" cy="4530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(গ)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𝟕</m:t>
                          </m:r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𝒑</m:t>
                          </m:r>
                        </m:e>
                        <m:sup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a14:m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+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600" b="1" i="1" dirty="0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1" i="1" dirty="0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𝟑</m:t>
                          </m:r>
                          <m:r>
                            <a:rPr lang="en-US" sz="1600" b="1" i="1" dirty="0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𝒒</m:t>
                          </m:r>
                        </m:e>
                        <m:sup>
                          <m:r>
                            <a:rPr lang="en-US" sz="1600" b="1" i="1" dirty="0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a14:m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= </a:t>
                  </a:r>
                  <a14:m>
                    <m:oMath xmlns:m="http://schemas.openxmlformats.org/officeDocument/2006/math">
                      <m:r>
                        <a:rPr lang="en-US" sz="1600" b="1" i="1" dirty="0" smtClean="0">
                          <a:solidFill>
                            <a:srgbClr val="92D050"/>
                          </a:solidFill>
                          <a:latin typeface="Cambria Math"/>
                        </a:rPr>
                        <m:t>𝟒</m:t>
                      </m:r>
                    </m:oMath>
                  </a14:m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</a:t>
                  </a:r>
                  <a:r>
                    <a:rPr lang="bn-BD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হলে দেখাও যে, </a:t>
                  </a:r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tan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92D050"/>
                          </a:solidFill>
                          <a:latin typeface="Cambria Math"/>
                          <a:ea typeface="Cambria Math"/>
                        </a:rPr>
                        <m:t>𝜽</m:t>
                      </m:r>
                    </m:oMath>
                  </a14:m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=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√</m:t>
                          </m:r>
                          <m:r>
                            <a:rPr lang="en-US" sz="1600" b="1" i="1" smtClean="0">
                              <a:solidFill>
                                <a:srgbClr val="92D05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1600" b="1" dirty="0" smtClean="0">
                      <a:solidFill>
                        <a:srgbClr val="92D050"/>
                      </a:solidFill>
                      <a:latin typeface="NikoshBAN" pitchFamily="2" charset="0"/>
                      <a:cs typeface="NikoshBAN" pitchFamily="2" charset="0"/>
                    </a:rPr>
                    <a:t>             </a:t>
                  </a:r>
                  <a:endParaRPr lang="en-US" sz="1600" b="1" dirty="0">
                    <a:solidFill>
                      <a:srgbClr val="92D05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1389" y="5193442"/>
                  <a:ext cx="4231224" cy="453009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682" b="-810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28599" y="1885974"/>
                <a:ext cx="4724401" cy="1619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(ক)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সমাধানঃ  </a:t>
                </a:r>
              </a:p>
              <a:p>
                <a:r>
                  <a:rPr lang="bn-BD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দেওয়া আছে, </a:t>
                </a:r>
                <a14:m>
                  <m:oMath xmlns:m="http://schemas.openxmlformats.org/officeDocument/2006/math"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𝐫</m:t>
                    </m:r>
                  </m:oMath>
                </a14:m>
                <a:endParaRPr lang="en-US" sz="1600" b="1" dirty="0" smtClean="0"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           বা,  </a:t>
                </a:r>
                <a14:m>
                  <m:oMath xmlns:m="http://schemas.openxmlformats.org/officeDocument/2006/math"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b="1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1600" b="1" i="0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en-US" sz="1600" b="1" i="0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−</m:t>
                            </m:r>
                            <m:r>
                              <a:rPr lang="en-US" sz="1600" b="1" i="0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𝟏</m:t>
                            </m:r>
                          </m:sup>
                        </m:sSup>
                      </m:e>
                    </m:rad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[</a:t>
                </a:r>
                <a:r>
                  <a:rPr lang="en-US" sz="1600" b="1" dirty="0" smtClean="0">
                    <a:latin typeface="Cambria Math"/>
                    <a:ea typeface="Cambria Math"/>
                    <a:cs typeface="NikoshBAN" pitchFamily="2" charset="0"/>
                  </a:rPr>
                  <a:t>∵r=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1600" b="1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1600" b="1" i="0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en-US" sz="1600" b="1" i="0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−</m:t>
                            </m:r>
                            <m:r>
                              <a:rPr lang="en-US" sz="1600" b="1" i="0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𝟏</m:t>
                            </m:r>
                          </m:sup>
                        </m:sSup>
                      </m:e>
                    </m:rad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]</a:t>
                </a:r>
              </a:p>
              <a:p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  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    বা,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1600" b="1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fPr>
                          <m:num>
                            <m:r>
                              <a:rPr lang="en-US" sz="1600" b="1" i="0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1600" b="1" i="0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den>
                        </m:f>
                      </m:e>
                    </m:rad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600" b="1" i="1" dirty="0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600" b="1" i="0" dirty="0" smtClean="0">
                                <a:latin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1600" b="1" i="0" dirty="0" smtClean="0">
                        <a:latin typeface="Cambria Math"/>
                        <a:cs typeface="NikoshBAN" pitchFamily="2" charset="0"/>
                      </a:rPr>
                      <m:t>𝐭𝐚𝐧</m:t>
                    </m:r>
                    <m:sSup>
                      <m:sSupPr>
                        <m:ctrlPr>
                          <a:rPr lang="en-US" sz="16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0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sz="16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       বা,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16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 ; Ans.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599" y="1885974"/>
                <a:ext cx="4724401" cy="1619226"/>
              </a:xfrm>
              <a:prstGeom prst="rect">
                <a:avLst/>
              </a:prstGeom>
              <a:blipFill rotWithShape="1">
                <a:blip r:embed="rId6"/>
                <a:stretch>
                  <a:fillRect l="-644" t="-1128" b="-4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/>
          <p:cNvCxnSpPr/>
          <p:nvPr/>
        </p:nvCxnSpPr>
        <p:spPr>
          <a:xfrm>
            <a:off x="4953000" y="69273"/>
            <a:ext cx="15587" cy="67153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05485" y="3475371"/>
                <a:ext cx="4763101" cy="29502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(খ)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.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দেওয়া আছে, 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bn-BD" sz="16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𝐩</m:t>
                    </m:r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𝐪</m:t>
                    </m:r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sz="1400" b="1" dirty="0" smtClean="0"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𝐬𝐢𝐧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1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bn-BD" sz="1400" b="1" dirty="0" smtClean="0">
                    <a:latin typeface="NikoshBAN" pitchFamily="2" charset="0"/>
                    <a:cs typeface="NikoshBAN" pitchFamily="2" charset="0"/>
                  </a:rPr>
                  <a:t>  [</a:t>
                </a:r>
                <a:r>
                  <a:rPr lang="en-US" sz="1400" b="1" dirty="0" smtClean="0">
                    <a:latin typeface="Cambria Math"/>
                    <a:ea typeface="Cambria Math"/>
                    <a:cs typeface="NikoshBAN" pitchFamily="2" charset="0"/>
                  </a:rPr>
                  <a:t>∵</a:t>
                </a:r>
                <a14:m>
                  <m:oMath xmlns:m="http://schemas.openxmlformats.org/officeDocument/2006/math">
                    <m:r>
                      <a:rPr lang="en-US" sz="14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𝒑</m:t>
                    </m:r>
                    <m:r>
                      <a:rPr lang="en-US" sz="14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4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sz="14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4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,</m:t>
                    </m:r>
                    <m:r>
                      <a:rPr lang="en-US" sz="14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𝒒</m:t>
                    </m:r>
                    <m:r>
                      <a:rPr lang="en-US" sz="14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4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14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4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]</m:t>
                    </m:r>
                  </m:oMath>
                </a14:m>
                <a:endParaRPr lang="en-US" sz="16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𝐬𝐢𝐧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16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e>
                    </m:rad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sz="16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14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1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𝐬𝐢𝐧</m:t>
                        </m:r>
                      </m:e>
                      <m:sup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1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1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e>
                    </m:rad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sSup>
                      <m:sSupPr>
                        <m:ctrlPr>
                          <a:rPr lang="en-US" sz="1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1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</m:oMath>
                </a14:m>
                <a:r>
                  <a:rPr lang="bn-BD" sz="1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1400" b="1" dirty="0" smtClean="0">
                    <a:latin typeface="NikoshBAN" pitchFamily="2" charset="0"/>
                    <a:cs typeface="NikoshBAN" pitchFamily="2" charset="0"/>
                  </a:rPr>
                  <a:t>[</a:t>
                </a:r>
                <a:r>
                  <a:rPr lang="bn-BD" sz="1400" b="1" dirty="0" smtClean="0">
                    <a:latin typeface="NikoshBAN" pitchFamily="2" charset="0"/>
                    <a:cs typeface="NikoshBAN" pitchFamily="2" charset="0"/>
                  </a:rPr>
                  <a:t>বর্গ করে] </a:t>
                </a:r>
                <a:endParaRPr lang="en-US" sz="14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14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14:m>
                  <m:oMath xmlns:m="http://schemas.openxmlformats.org/officeDocument/2006/math"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−</m:t>
                    </m:r>
                    <m:sSup>
                      <m:sSupPr>
                        <m:ctrlPr>
                          <a:rPr lang="en-US" sz="14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1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1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e>
                    </m:rad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sSup>
                      <m:sSupPr>
                        <m:ctrlPr>
                          <a:rPr lang="en-US" sz="14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𝐜𝐨𝐬</m:t>
                        </m:r>
                      </m:e>
                      <m:sup>
                        <m:r>
                          <a:rPr lang="en-US" sz="1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1400" b="1" dirty="0" smtClean="0"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𝟐𝐜𝐨𝐬</m:t>
                        </m:r>
                      </m:e>
                      <m:sup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16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𝟐</m:t>
                        </m:r>
                      </m:e>
                    </m:rad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1600" b="1" dirty="0" smtClean="0">
                  <a:latin typeface="NikoshBAN" pitchFamily="2" charset="0"/>
                  <a:ea typeface="Cambria Math"/>
                  <a:cs typeface="NikoshBAN" pitchFamily="2" charset="0"/>
                </a:endParaRPr>
              </a:p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𝟐𝐜𝐨𝐬</m:t>
                        </m:r>
                      </m:e>
                      <m:sup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e>
                    </m:rad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𝐜𝐨𝐬</m:t>
                    </m:r>
                    <m:r>
                      <a:rPr lang="en-US" sz="16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𝟎</m:t>
                    </m:r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sz="16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ad>
                          <m:radPr>
                            <m:degHide m:val="on"/>
                            <m:ctrlPr>
                              <a:rPr lang="en-US" sz="1600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600" b="1" i="0" smtClean="0"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e>
                        </m:rad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16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16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16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16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16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0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bn-BD" sz="16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bn-BD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e>
                    </m:rad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−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sz="16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16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1600" b="1" i="1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e>
                    </m:rad>
                    <m:r>
                      <a:rPr lang="en-US" sz="1600" b="1" i="1" smtClean="0">
                        <a:latin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𝟏</m:t>
                    </m:r>
                  </m:oMath>
                </a14:m>
                <a:endParaRPr lang="en-US" sz="1600" b="1" dirty="0" smtClean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3475371"/>
                <a:ext cx="4763101" cy="2950231"/>
              </a:xfrm>
              <a:prstGeom prst="rect">
                <a:avLst/>
              </a:prstGeom>
              <a:blipFill rotWithShape="1">
                <a:blip r:embed="rId7"/>
                <a:stretch>
                  <a:fillRect l="-768" t="-620" b="-16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5105400" y="265157"/>
                <a:ext cx="4267200" cy="962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bn-BD" sz="1600" b="1" dirty="0" smtClean="0">
                    <a:latin typeface="NikoshBAN" pitchFamily="2" charset="0"/>
                    <a:cs typeface="NikoshBAN" pitchFamily="2" charset="0"/>
                  </a:rPr>
                  <a:t>বা</a:t>
                </a:r>
                <a:r>
                  <a:rPr lang="bn-BD" sz="1600" b="1" dirty="0"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>
                        <a:latin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1600" b="1" i="1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sz="1600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1600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1600" b="1" i="1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600" b="1" i="1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𝟐</m:t>
                            </m:r>
                          </m:e>
                        </m:rad>
                      </m:den>
                    </m:f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1600" b="1" dirty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>
                        <a:latin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1600" b="1" i="1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600" b="1" i="1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sSup>
                      <m:sSupPr>
                        <m:ctrlPr>
                          <a:rPr lang="en-US" sz="1600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1600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sz="1600" b="1" dirty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600" b="1" i="1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sSup>
                      <m:sSupPr>
                        <m:ctrlPr>
                          <a:rPr lang="en-US" sz="1600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600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1600" b="1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1600" b="1" dirty="0">
                    <a:latin typeface="NikoshBAN" pitchFamily="2" charset="0"/>
                    <a:cs typeface="NikoshBAN" pitchFamily="2" charset="0"/>
                  </a:rPr>
                  <a:t>; </a:t>
                </a:r>
                <a:r>
                  <a:rPr lang="bn-BD" sz="1600" b="1" dirty="0">
                    <a:latin typeface="NikoshBAN" pitchFamily="2" charset="0"/>
                    <a:cs typeface="NikoshBAN" pitchFamily="2" charset="0"/>
                  </a:rPr>
                  <a:t>প্রমাণিত। </a:t>
                </a:r>
                <a:endParaRPr lang="en-US" sz="16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265157"/>
                <a:ext cx="4267200" cy="962443"/>
              </a:xfrm>
              <a:prstGeom prst="rect">
                <a:avLst/>
              </a:prstGeom>
              <a:blipFill rotWithShape="1">
                <a:blip r:embed="rId8"/>
                <a:stretch>
                  <a:fillRect l="-857" b="-82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5105400" y="1240480"/>
                <a:ext cx="4267200" cy="5213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(গ)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দেওয়া আছে,  </a:t>
                </a:r>
              </a:p>
              <a:p>
                <a:r>
                  <a:rPr lang="bn-BD" b="1" dirty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𝟕𝐩</m:t>
                        </m:r>
                      </m:e>
                      <m:sup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b="1" i="0" smtClean="0">
                        <a:latin typeface="Cambria Math"/>
                        <a:cs typeface="NikoshBAN" pitchFamily="2" charset="0"/>
                      </a:rPr>
                      <m:t>+</m:t>
                    </m:r>
                    <m:sSup>
                      <m:sSupPr>
                        <m:ctrlPr>
                          <a:rPr lang="bn-BD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𝟑𝐪</m:t>
                        </m:r>
                      </m:e>
                      <m:sup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bn-BD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𝟕</m:t>
                        </m:r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𝐬𝐢𝐧</m:t>
                        </m:r>
                        <m:r>
                          <a:rPr lang="en-US" sz="1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1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+</m:t>
                    </m:r>
                    <m:sSup>
                      <m:sSupPr>
                        <m:ctrlPr>
                          <a:rPr lang="en-US" sz="14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𝐜𝐨𝐬</m:t>
                        </m:r>
                        <m:r>
                          <a:rPr lang="en-US" sz="1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  <m:r>
                          <a:rPr lang="en-US" sz="1400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)</m:t>
                        </m:r>
                      </m:e>
                      <m:sup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r>
                  <a:rPr lang="bn-BD" sz="1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1100" b="1" dirty="0" smtClean="0">
                    <a:latin typeface="NikoshBAN" pitchFamily="2" charset="0"/>
                    <a:cs typeface="NikoshBAN" pitchFamily="2" charset="0"/>
                  </a:rPr>
                  <a:t>[</a:t>
                </a:r>
                <a:r>
                  <a:rPr lang="en-US" sz="1100" b="1" dirty="0" smtClean="0">
                    <a:latin typeface="Cambria Math"/>
                    <a:ea typeface="Cambria Math"/>
                    <a:cs typeface="NikoshBAN" pitchFamily="2" charset="0"/>
                  </a:rPr>
                  <a:t>∵</a:t>
                </a:r>
                <a14:m>
                  <m:oMath xmlns:m="http://schemas.openxmlformats.org/officeDocument/2006/math">
                    <m:r>
                      <a:rPr lang="en-US" sz="11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𝒑</m:t>
                    </m:r>
                    <m:r>
                      <a:rPr lang="en-US" sz="11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1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𝒔𝒊𝒏</m:t>
                    </m:r>
                    <m:r>
                      <a:rPr lang="en-US" sz="11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1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,</m:t>
                    </m:r>
                    <m:r>
                      <a:rPr lang="en-US" sz="11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𝒒</m:t>
                    </m:r>
                    <m:r>
                      <a:rPr lang="en-US" sz="11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r>
                      <a:rPr lang="en-US" sz="11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𝒄𝒐𝒔</m:t>
                    </m:r>
                    <m:r>
                      <a:rPr lang="en-US" sz="11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𝜽</m:t>
                    </m:r>
                    <m:r>
                      <a:rPr lang="en-US" sz="1100" b="1" i="1" smtClean="0">
                        <a:latin typeface="Cambria Math"/>
                        <a:ea typeface="Cambria Math"/>
                        <a:cs typeface="NikoshBAN" pitchFamily="2" charset="0"/>
                      </a:rPr>
                      <m:t>]</m:t>
                    </m:r>
                  </m:oMath>
                </a14:m>
                <a:endParaRPr lang="en-US" sz="11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𝟕𝐬𝐢𝐧</m:t>
                        </m:r>
                      </m:e>
                      <m:sup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𝟑𝐜𝐨𝐬</m:t>
                        </m:r>
                      </m:e>
                      <m:sup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𝟕𝐬𝐢𝐧</m:t>
                        </m:r>
                      </m:e>
                      <m:sup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+</m:t>
                    </m:r>
                    <m:sSup>
                      <m:sSupPr>
                        <m:ctrlPr>
                          <a:rPr lang="en-US" sz="14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(</m:t>
                        </m:r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−</m:t>
                        </m:r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𝐬𝐢𝐧</m:t>
                        </m:r>
                      </m:e>
                      <m:sup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)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sz="1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14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𝟕𝐬𝐢𝐧</m:t>
                        </m:r>
                      </m:e>
                      <m:sup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+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𝟑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−</m:t>
                    </m:r>
                    <m:sSup>
                      <m:sSupPr>
                        <m:ctrlPr>
                          <a:rPr lang="en-US" sz="14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𝟑𝐬𝐢𝐧</m:t>
                        </m:r>
                      </m:e>
                      <m:sup>
                        <m:r>
                          <a:rPr lang="en-US" sz="1400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sz="1400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sz="1400" b="1" i="0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r>
                  <a:rPr lang="bn-BD" sz="14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1400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𝟒𝐬𝐢𝐧</m:t>
                        </m:r>
                      </m:e>
                      <m:sup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𝟎</m:t>
                    </m:r>
                  </m:oMath>
                </a14:m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𝟒𝐬𝐢𝐧</m:t>
                        </m:r>
                      </m:e>
                      <m:sup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𝐬𝐢𝐧</m:t>
                        </m:r>
                      </m:e>
                      <m:sup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 </m:t>
                    </m:r>
                  </m:oMath>
                </a14:m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/>
                                <a:cs typeface="NikoshBAN" pitchFamily="2" charset="0"/>
                              </a:rPr>
                              <m:t>𝐜𝐨𝐬𝐞𝐜</m:t>
                            </m:r>
                          </m:e>
                          <m:sup>
                            <m:r>
                              <a:rPr lang="en-US" b="1" i="0" smtClean="0"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0" dirty="0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b="1" i="0" dirty="0" smtClean="0">
                            <a:latin typeface="Cambria Math"/>
                            <a:cs typeface="NikoshBAN" pitchFamily="2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𝐜𝐨𝐬𝐞𝐜</m:t>
                        </m:r>
                      </m:e>
                      <m:sup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𝟏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+</m:t>
                    </m:r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𝐜𝐨𝐭</m:t>
                        </m:r>
                      </m:e>
                      <m:sup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𝟒</m:t>
                    </m:r>
                  </m:oMath>
                </a14:m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𝐜𝐨𝐭</m:t>
                        </m:r>
                      </m:e>
                      <m:sup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𝟒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−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𝟏</m:t>
                    </m:r>
                  </m:oMath>
                </a14:m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b="1" i="0" smtClean="0">
                                <a:latin typeface="Cambria Math"/>
                                <a:cs typeface="NikoshBAN" pitchFamily="2" charset="0"/>
                              </a:rPr>
                              <m:t>𝐭𝐚𝐧</m:t>
                            </m:r>
                          </m:e>
                          <m:sup>
                            <m:r>
                              <a:rPr lang="en-US" b="1" i="0" smtClean="0">
                                <a:latin typeface="Cambria Math"/>
                                <a:cs typeface="NikoshBAN" pitchFamily="2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𝛉</m:t>
                        </m:r>
                      </m:den>
                    </m:f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𝟑</m:t>
                    </m:r>
                  </m:oMath>
                </a14:m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𝐭𝐚𝐧</m:t>
                        </m:r>
                      </m:e>
                      <m:sup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𝟐</m:t>
                        </m:r>
                      </m:sup>
                    </m:sSup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>
                          <a:rPr lang="en-US" b="1" i="0" smtClean="0">
                            <a:latin typeface="Cambria Math"/>
                            <a:cs typeface="NikoshBAN" pitchFamily="2" charset="0"/>
                          </a:rPr>
                          <m:t>𝟑</m:t>
                        </m:r>
                      </m:den>
                    </m:f>
                  </m:oMath>
                </a14:m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বা,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cs typeface="NikoshBAN" pitchFamily="2" charset="0"/>
                      </a:rPr>
                      <m:t>𝐭𝐚𝐧</m:t>
                    </m:r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𝛉</m:t>
                    </m:r>
                    <m:r>
                      <a:rPr lang="en-US" b="1" i="0" smtClean="0">
                        <a:latin typeface="Cambria Math"/>
                        <a:ea typeface="Cambria Math"/>
                        <a:cs typeface="NikoshBAN" pitchFamily="2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1" i="0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1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0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;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প্রমাণিত। </a:t>
                </a:r>
                <a:endParaRPr lang="en-US" b="1" dirty="0" smtClean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400" y="1240480"/>
                <a:ext cx="4267200" cy="5213415"/>
              </a:xfrm>
              <a:prstGeom prst="rect">
                <a:avLst/>
              </a:prstGeom>
              <a:blipFill rotWithShape="1">
                <a:blip r:embed="rId9"/>
                <a:stretch>
                  <a:fillRect l="-1286" t="-5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977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/>
      <p:bldP spid="37" grpId="0"/>
      <p:bldP spid="38" grpId="0"/>
      <p:bldP spid="4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0958" y="228600"/>
            <a:ext cx="8793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মূল্যায়নঃ </a:t>
            </a:r>
            <a:endParaRPr lang="en-US" sz="36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0958" y="1066800"/>
            <a:ext cx="87930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 আদর্শ কোণ কয়টি ও কি কি?          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0959" y="1615872"/>
                <a:ext cx="856444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২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𝐬𝐢𝐧</m:t>
                    </m:r>
                    <m:r>
                      <a:rPr lang="en-US" sz="2800" b="1" i="0" smtClean="0">
                        <a:latin typeface="Cambria Math"/>
                        <a:ea typeface="Cambria Math"/>
                      </a:rPr>
                      <m:t>𝛉</m:t>
                    </m:r>
                  </m:oMath>
                </a14:m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অনুপাতের মান ৫টি কি ভাবে জ্যামিতিক উপায় ছাড়া বের করা যায়?         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59" y="1615872"/>
                <a:ext cx="8564442" cy="954107"/>
              </a:xfrm>
              <a:prstGeom prst="rect">
                <a:avLst/>
              </a:prstGeom>
              <a:blipFill rotWithShape="1">
                <a:blip r:embed="rId2"/>
                <a:stretch>
                  <a:fillRect l="-1495" t="-5096" b="-17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0959" y="2569979"/>
                <a:ext cx="8793041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𝐜𝐨𝐬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800" b="1" i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অনুপাতের মান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𝐬𝐢𝐧</m:t>
                    </m:r>
                  </m:oMath>
                </a14:m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কত ডিগ্রী অনুপাতের মানের সমান?         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59" y="2569979"/>
                <a:ext cx="8793041" cy="532966"/>
              </a:xfrm>
              <a:prstGeom prst="rect">
                <a:avLst/>
              </a:prstGeom>
              <a:blipFill rotWithShape="1">
                <a:blip r:embed="rId3"/>
                <a:stretch>
                  <a:fillRect l="-1456" t="-8046" r="-1040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0959" y="3314917"/>
                <a:ext cx="8793041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৪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𝐜𝐨𝐬𝐞𝐜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800" b="1" i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অনুপাতের মান কত?            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59" y="3314917"/>
                <a:ext cx="8793041" cy="532966"/>
              </a:xfrm>
              <a:prstGeom prst="rect">
                <a:avLst/>
              </a:prstGeom>
              <a:blipFill rotWithShape="1">
                <a:blip r:embed="rId4"/>
                <a:stretch>
                  <a:fillRect l="-1456" t="-804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0958" y="4091648"/>
                <a:ext cx="8793042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৫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𝐬𝐞𝐜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800" b="1" i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এর মান কত?              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58" y="4091648"/>
                <a:ext cx="8793042" cy="532966"/>
              </a:xfrm>
              <a:prstGeom prst="rect">
                <a:avLst/>
              </a:prstGeom>
              <a:blipFill rotWithShape="1">
                <a:blip r:embed="rId5"/>
                <a:stretch>
                  <a:fillRect l="-1456" t="-7955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0959" y="4799540"/>
                <a:ext cx="8675278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৬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𝐭𝐚𝐧</m:t>
                    </m:r>
                    <m:sSup>
                      <m:sSup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800" b="1" i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এর মান কত?                     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59" y="4799540"/>
                <a:ext cx="8675278" cy="532966"/>
              </a:xfrm>
              <a:prstGeom prst="rect">
                <a:avLst/>
              </a:prstGeom>
              <a:blipFill rotWithShape="1">
                <a:blip r:embed="rId6"/>
                <a:stretch>
                  <a:fillRect l="-1476" t="-7955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0959" y="5526286"/>
                <a:ext cx="8793042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৭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/>
                      </a:rPr>
                      <m:t>𝐜𝐨𝐭</m:t>
                    </m:r>
                    <m:r>
                      <a:rPr lang="en-US" sz="2800" b="1" i="0" smtClean="0">
                        <a:latin typeface="Cambria Math"/>
                        <a:ea typeface="Cambria Math"/>
                      </a:rPr>
                      <m:t>𝛉</m:t>
                    </m:r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অনুপাতের মানগুলো ব্যস্তকরন করলে কোন অনুপাতের মানগুলো পাওয়া যায়?                 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959" y="5526286"/>
                <a:ext cx="8793042" cy="954107"/>
              </a:xfrm>
              <a:prstGeom prst="rect">
                <a:avLst/>
              </a:prstGeom>
              <a:blipFill rotWithShape="1">
                <a:blip r:embed="rId7"/>
                <a:stretch>
                  <a:fillRect l="-1456" t="-5128" b="-179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6731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381000"/>
            <a:ext cx="8924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বাড়ীর কাজঃ </a:t>
            </a:r>
            <a:endParaRPr lang="en-US" sz="36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05486" y="1219200"/>
            <a:ext cx="8938514" cy="4661000"/>
            <a:chOff x="205486" y="1219200"/>
            <a:chExt cx="8938514" cy="4661000"/>
          </a:xfrm>
        </p:grpSpPr>
        <p:sp>
          <p:nvSpPr>
            <p:cNvPr id="3" name="TextBox 2"/>
            <p:cNvSpPr txBox="1"/>
            <p:nvPr/>
          </p:nvSpPr>
          <p:spPr>
            <a:xfrm>
              <a:off x="205486" y="1219200"/>
              <a:ext cx="877918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b="1" dirty="0" smtClean="0">
                  <a:solidFill>
                    <a:srgbClr val="7030A0"/>
                  </a:solidFill>
                  <a:latin typeface="NikoshBAN" pitchFamily="2" charset="0"/>
                  <a:cs typeface="NikoshBAN" pitchFamily="2" charset="0"/>
                </a:rPr>
                <a:t>তোমরা নিম্নলিখিত অংকগুলো বাড়ী থেকে করে আনবে। </a:t>
              </a:r>
              <a:endParaRPr lang="en-US" sz="28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/>
                <p:cNvSpPr txBox="1"/>
                <p:nvPr/>
              </p:nvSpPr>
              <p:spPr>
                <a:xfrm>
                  <a:off x="205487" y="1948139"/>
                  <a:ext cx="8938513" cy="69839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১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বই-১০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মান নির্ণয় করঃ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bn-BD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𝟔𝟎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𝟏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𝟔𝟎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NikoshBAN" pitchFamily="2" charset="0"/>
                                </a:rPr>
                                <m:t>𝟎</m:t>
                              </m:r>
                            </m:sup>
                          </m:sSup>
                        </m:den>
                      </m:f>
                      <m:r>
                        <a:rPr lang="bn-BD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+</m:t>
                      </m:r>
                      <m:sSup>
                        <m:sSupPr>
                          <m:ctrlPr>
                            <a:rPr lang="bn-BD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𝒔𝒆𝒄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bn-BD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              </a:t>
                  </a:r>
                  <a:endParaRPr lang="en-US" sz="2400" b="1" dirty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4" name="TextBox 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487" y="1948139"/>
                  <a:ext cx="8938513" cy="698396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1091" b="-877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>
                  <a:off x="205487" y="3287475"/>
                  <a:ext cx="8938513" cy="470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২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বই-১১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মান নির্ণয় করঃ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𝒄𝒐𝒔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.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𝒄𝒐𝒕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.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𝒄𝒐𝒔𝒆𝒄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                  </a:t>
                  </a:r>
                  <a:endParaRPr lang="en-US" sz="2400" b="1" dirty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487" y="3287475"/>
                  <a:ext cx="8938513" cy="470000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l="-1091" t="-12987" b="-3116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205487" y="4343400"/>
                  <a:ext cx="8924656" cy="470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৩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বই-১২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ea typeface="Cambria Math"/>
                      <a:cs typeface="NikoshBAN" pitchFamily="2" charset="0"/>
                    </a:rPr>
                    <a:t>প্রমাণ করঃ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𝒄𝒐𝒔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bn-BD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−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𝒔𝒊𝒏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NikoshBAN" pitchFamily="2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𝒄𝒐𝒔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                        </a:t>
                  </a:r>
                  <a:endParaRPr lang="en-US" sz="2400" b="1" dirty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487" y="4343400"/>
                  <a:ext cx="8924656" cy="470000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1093" t="-12987" b="-2987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205487" y="5410200"/>
                  <a:ext cx="8938513" cy="4700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৪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.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বই-১৪</a:t>
                  </a:r>
                  <a:r>
                    <a:rPr lang="en-US" sz="2400" b="1" dirty="0" smtClean="0">
                      <a:solidFill>
                        <a:srgbClr val="7030A0"/>
                      </a:solidFill>
                      <a:latin typeface="Cambria Math"/>
                      <a:ea typeface="Cambria Math"/>
                      <a:cs typeface="NikoshBAN" pitchFamily="2" charset="0"/>
                    </a:rPr>
                    <a:t>⦂</a:t>
                  </a:r>
                  <a:r>
                    <a:rPr lang="bn-BD" sz="2400" b="1" dirty="0" smtClean="0">
                      <a:solidFill>
                        <a:srgbClr val="7030A0"/>
                      </a:solidFill>
                      <a:latin typeface="NikoshBAN" pitchFamily="2" charset="0"/>
                      <a:cs typeface="NikoshBAN" pitchFamily="2" charset="0"/>
                    </a:rPr>
                    <a:t>প্রমাণ করঃ </a:t>
                  </a:r>
                  <a14:m>
                    <m:oMath xmlns:m="http://schemas.openxmlformats.org/officeDocument/2006/math">
                      <m:sSup>
                        <m:sSupPr>
                          <m:ctrlPr>
                            <a:rPr lang="bn-BD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𝒄𝒐𝒔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NikoshBAN" pitchFamily="2" charset="0"/>
                        </a:rPr>
                        <m:t>.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𝒄𝒐𝒔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NikoshBAN" pitchFamily="2" charset="0"/>
                        </a:rPr>
                        <m:t>+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𝟔𝟎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NikoshBAN" pitchFamily="2" charset="0"/>
                        </a:rPr>
                        <m:t>.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𝒔𝒊𝒏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cs typeface="NikoshBAN" pitchFamily="2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𝒄𝒐𝒔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cs typeface="NikoshBAN" pitchFamily="2" charset="0"/>
                            </a:rPr>
                            <m:t>𝟎</m:t>
                          </m:r>
                        </m:sup>
                      </m:sSup>
                    </m:oMath>
                  </a14:m>
                  <a:endParaRPr lang="en-US" sz="2400" b="1" dirty="0">
                    <a:solidFill>
                      <a:srgbClr val="7030A0"/>
                    </a:solidFill>
                    <a:latin typeface="NikoshBAN" pitchFamily="2" charset="0"/>
                    <a:cs typeface="NikoshBAN" pitchFamily="2" charset="0"/>
                  </a:endParaRPr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487" y="5410200"/>
                  <a:ext cx="8938513" cy="47000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1091" t="-12987" b="-2987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73936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907473"/>
            <a:ext cx="5715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8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তোমাদের সকলকে ধন্যবাদ </a:t>
            </a:r>
            <a:endParaRPr lang="en-US" sz="88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9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485" y="533400"/>
            <a:ext cx="89385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 ঘোষণাঃ </a:t>
            </a:r>
            <a:endParaRPr lang="en-US" sz="5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485" y="1336962"/>
            <a:ext cx="89385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আমাদের আজকের পাঠ......</a:t>
            </a:r>
            <a:endParaRPr lang="en-US" sz="4400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05485" y="2362200"/>
                <a:ext cx="8938515" cy="13512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আদর্শ বা কিছু বিশেষ কোণ</a:t>
                </a:r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যেমন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4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4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  <m:t>𝟒𝟓</m:t>
                        </m:r>
                      </m:e>
                      <m:sup>
                        <m: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40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ও</a:t>
                </a:r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40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 কোণের</a:t>
                </a:r>
                <a:r>
                  <a:rPr lang="en-US" sz="4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4000" b="1" dirty="0" smtClean="0">
                    <a:latin typeface="NikoshBAN" pitchFamily="2" charset="0"/>
                    <a:cs typeface="NikoshBAN" pitchFamily="2" charset="0"/>
                  </a:rPr>
                  <a:t>ত্রিকোণমিতিক অনুপাত। </a:t>
                </a:r>
                <a:endParaRPr lang="en-US" sz="4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362200"/>
                <a:ext cx="8938515" cy="1351267"/>
              </a:xfrm>
              <a:prstGeom prst="rect">
                <a:avLst/>
              </a:prstGeom>
              <a:blipFill rotWithShape="1">
                <a:blip r:embed="rId2"/>
                <a:stretch>
                  <a:fillRect l="-2456" t="-5882" b="-194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262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364" y="331857"/>
            <a:ext cx="891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শিখন ফলঃ 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8655" y="914169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এই পাঠ শেষে আমরা...  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81000" y="1524000"/>
                <a:ext cx="8763000" cy="83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জ্যামিতিক উপায়ে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এবং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কোণের ত্রিকোণমিতিক অনুপাতের মান নির্ণয় ও প্রয়োগ করতে পারব।         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000" y="1524000"/>
                <a:ext cx="8763000" cy="839332"/>
              </a:xfrm>
              <a:prstGeom prst="rect">
                <a:avLst/>
              </a:prstGeom>
              <a:blipFill rotWithShape="1">
                <a:blip r:embed="rId2"/>
                <a:stretch>
                  <a:fillRect l="-1113" t="-3623" b="-15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81000" y="2466945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পূরক কোণের ত্রিকোণমিতিক অনুপাত নির্ণয় করতে পারব।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15636" y="3095124"/>
                <a:ext cx="8763000" cy="83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>
                    <a:latin typeface="NikoshBAN" pitchFamily="2" charset="0"/>
                    <a:cs typeface="NikoshBAN" pitchFamily="2" charset="0"/>
                  </a:rPr>
                  <a:t>৩</a:t>
                </a:r>
                <a:r>
                  <a:rPr lang="en-US" sz="24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জ্যামিতিক উপায় ছাড়াও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,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  <m:sSup>
                      <m:sSupPr>
                        <m:ctrlPr>
                          <a:rPr lang="bn-BD" sz="24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</a:rPr>
                          <m:t>, </m:t>
                        </m:r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এবং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  <m:t>𝟗𝟎</m:t>
                        </m:r>
                      </m:e>
                      <m:sup>
                        <m:r>
                          <a:rPr lang="en-US" sz="2400" b="1" i="1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latin typeface="NikoshBAN" pitchFamily="2" charset="0"/>
                    <a:cs typeface="NikoshBAN" pitchFamily="2" charset="0"/>
                  </a:rPr>
                  <a:t>  কোণের ত্রিকোণমিতিক অনুপাতের মান নির্ণয়ের সহজ উপায় জানতে পারব।          </a:t>
                </a:r>
                <a:endParaRPr lang="en-US" sz="24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636" y="3095124"/>
                <a:ext cx="8763000" cy="839332"/>
              </a:xfrm>
              <a:prstGeom prst="rect">
                <a:avLst/>
              </a:prstGeom>
              <a:blipFill rotWithShape="1">
                <a:blip r:embed="rId3"/>
                <a:stretch>
                  <a:fillRect l="-1043" t="-3650" b="-16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926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428" y="28432"/>
            <a:ext cx="8708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 উপস্থাপনঃ 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30413" y="3810000"/>
                <a:ext cx="8846458" cy="1825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উপরের কোণগুলোর মধ্যে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𝟔</m:t>
                        </m:r>
                        <m:r>
                          <a:rPr lang="en-US" sz="2800" b="1" i="1" dirty="0" smtClean="0">
                            <a:latin typeface="Cambria Math"/>
                          </a:rPr>
                          <m:t>𝒐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এই ৫ টিকে আদর্শ কোণ বলা হয় এবং মাধ্যমিক গণিতে এদের অনুপাত গুলোর ব্যপক ব্যবহার বিধায় এ সকল কোণের ত্রিকোণমিতিক অনুপাতের প্রকৃত মান জ্যমিতিক পদ্ধতিতে নির্ণয়ের উপায় আলোচনা করা হলো। 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                               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413" y="3810000"/>
                <a:ext cx="8846458" cy="1825628"/>
              </a:xfrm>
              <a:prstGeom prst="rect">
                <a:avLst/>
              </a:prstGeom>
              <a:blipFill rotWithShape="1">
                <a:blip r:embed="rId2"/>
                <a:stretch>
                  <a:fillRect l="-1447" t="-2341" r="-1861" b="-8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59442" y="838200"/>
                <a:ext cx="8884558" cy="9736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8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জ্যামিতিক উপায়ে আমরা,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𝟏𝟐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𝟐𝟓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,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8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𝟑𝟗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𝟓𝟑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𝟖𝟒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𝟗𝟎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</a:rPr>
                          <m:t>𝟗𝟒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,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e>
                      <m:sup>
                        <m:r>
                          <a:rPr lang="en-US" sz="2800" b="1" i="1" dirty="0" smtClean="0"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 ইত্যাদি পরিমাপের  কোণ   আঁকতে শিখেছি।                </a:t>
                </a:r>
                <a:r>
                  <a:rPr lang="en-US" sz="2800" b="1" dirty="0" smtClean="0">
                    <a:latin typeface="NikoshBAN" pitchFamily="2" charset="0"/>
                    <a:cs typeface="NikoshBAN" pitchFamily="2" charset="0"/>
                  </a:rPr>
                  <a:t>                                  </a:t>
                </a:r>
                <a:r>
                  <a:rPr lang="bn-BD" sz="28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sz="28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442" y="838200"/>
                <a:ext cx="8884558" cy="973600"/>
              </a:xfrm>
              <a:prstGeom prst="rect">
                <a:avLst/>
              </a:prstGeom>
              <a:blipFill rotWithShape="1">
                <a:blip r:embed="rId3"/>
                <a:stretch>
                  <a:fillRect l="-1441" t="-4403" r="-37817" b="-176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24970" y="2286000"/>
            <a:ext cx="8857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এ সকল কোণের ত্রিকোণমিতিক অনুপাতের প্রকৃত মান জ্যামিতিক পদ্ধতিতে নির্ণয় করা যায়।              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78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5485" y="168635"/>
                <a:ext cx="8709915" cy="53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bn-BD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ও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8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অনুপাত          </a:t>
                </a:r>
                <a:endParaRPr lang="en-US" sz="28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168635"/>
                <a:ext cx="8709915" cy="532966"/>
              </a:xfrm>
              <a:prstGeom prst="rect">
                <a:avLst/>
              </a:prstGeom>
              <a:blipFill rotWithShape="1">
                <a:blip r:embed="rId2"/>
                <a:stretch>
                  <a:fillRect t="-8046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205485" y="825255"/>
                <a:ext cx="5441581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মনে করি,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∠XOY=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OY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বাহুতে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একটি বিন্দু।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825255"/>
                <a:ext cx="5441581" cy="375552"/>
              </a:xfrm>
              <a:prstGeom prst="rect">
                <a:avLst/>
              </a:prstGeom>
              <a:blipFill rotWithShape="1">
                <a:blip r:embed="rId3"/>
                <a:stretch>
                  <a:fillRect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205485" y="1305607"/>
            <a:ext cx="5280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PM</a:t>
            </a:r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⊥OX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আঁকি এবং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PM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কে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Q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পর্যন্ত বর্ধিত করি যেন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MQ=PM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হয়।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              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5485" y="1901353"/>
            <a:ext cx="5197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NikoshBAN" pitchFamily="2" charset="0"/>
                <a:cs typeface="NikoshBAN" pitchFamily="2" charset="0"/>
              </a:rPr>
              <a:t>O,Q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যোগ করে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Z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পর্যন্ত বর্ধিত করি।        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5485" y="2284539"/>
            <a:ext cx="5197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এখন, </a:t>
            </a:r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△POM </a:t>
            </a:r>
            <a:r>
              <a:rPr lang="bn-BD" b="1" dirty="0" smtClean="0">
                <a:latin typeface="NikoshBAN" pitchFamily="2" charset="0"/>
                <a:ea typeface="Cambria Math"/>
                <a:cs typeface="NikoshBAN" pitchFamily="2" charset="0"/>
              </a:rPr>
              <a:t>ও </a:t>
            </a:r>
            <a:r>
              <a:rPr lang="en-US" b="1" dirty="0" smtClean="0">
                <a:latin typeface="NikoshBAN" pitchFamily="2" charset="0"/>
                <a:ea typeface="Cambria Math"/>
                <a:cs typeface="NikoshBAN" pitchFamily="2" charset="0"/>
              </a:rPr>
              <a:t>△QOM </a:t>
            </a:r>
            <a:r>
              <a:rPr lang="bn-BD" b="1" dirty="0" smtClean="0">
                <a:latin typeface="NikoshBAN" pitchFamily="2" charset="0"/>
                <a:ea typeface="Cambria Math"/>
                <a:cs typeface="NikoshBAN" pitchFamily="2" charset="0"/>
              </a:rPr>
              <a:t>এর মধ্যে--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          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05485" y="2582641"/>
                <a:ext cx="528091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PM=QM,  OM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সাধারণ বাহু এবং অন্তর্ভুক্ত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∠PMO =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অন্তর্ভুক্ত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∠QMO=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𝟗𝟎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582641"/>
                <a:ext cx="5280915" cy="646331"/>
              </a:xfrm>
              <a:prstGeom prst="rect">
                <a:avLst/>
              </a:prstGeom>
              <a:blipFill rotWithShape="1">
                <a:blip r:embed="rId4"/>
                <a:stretch>
                  <a:fillRect l="-1039" t="-7547" b="-160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05486" y="3155691"/>
                <a:ext cx="54415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△ POM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≅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△ QOM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155691"/>
                <a:ext cx="5441580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13333" b="-2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05485" y="3477491"/>
                <a:ext cx="8938514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অতএব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,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QOM =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∠POM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∠OQM = ∠OPM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3477491"/>
                <a:ext cx="8938514" cy="375552"/>
              </a:xfrm>
              <a:prstGeom prst="rect">
                <a:avLst/>
              </a:prstGeom>
              <a:blipFill rotWithShape="1">
                <a:blip r:embed="rId6"/>
                <a:stretch>
                  <a:fillRect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05486" y="3775364"/>
                <a:ext cx="8938513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আবার,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∠POQ = ∠POM +∠QOM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775364"/>
                <a:ext cx="8938513" cy="375552"/>
              </a:xfrm>
              <a:prstGeom prst="rect">
                <a:avLst/>
              </a:prstGeom>
              <a:blipFill rotWithShape="1">
                <a:blip r:embed="rId7"/>
                <a:stretch>
                  <a:fillRect t="-11290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205486" y="4144696"/>
            <a:ext cx="8938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∴ △ OPQ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একটি সমবাহু ত্রিভুজ ।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       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647066" y="83446"/>
            <a:ext cx="3373490" cy="3137686"/>
            <a:chOff x="5599772" y="111930"/>
            <a:chExt cx="3373490" cy="3137686"/>
          </a:xfrm>
        </p:grpSpPr>
        <p:grpSp>
          <p:nvGrpSpPr>
            <p:cNvPr id="20" name="Group 19"/>
            <p:cNvGrpSpPr/>
            <p:nvPr/>
          </p:nvGrpSpPr>
          <p:grpSpPr>
            <a:xfrm>
              <a:off x="5599772" y="111930"/>
              <a:ext cx="3373490" cy="3137686"/>
              <a:chOff x="344230" y="1442878"/>
              <a:chExt cx="3373490" cy="3137686"/>
            </a:xfrm>
          </p:grpSpPr>
          <p:grpSp>
            <p:nvGrpSpPr>
              <p:cNvPr id="9" name="Group 8"/>
              <p:cNvGrpSpPr/>
              <p:nvPr/>
            </p:nvGrpSpPr>
            <p:grpSpPr>
              <a:xfrm>
                <a:off x="344230" y="1810933"/>
                <a:ext cx="3373490" cy="2769631"/>
                <a:chOff x="222959" y="677779"/>
                <a:chExt cx="3373490" cy="2769631"/>
              </a:xfrm>
            </p:grpSpPr>
            <p:grpSp>
              <p:nvGrpSpPr>
                <p:cNvPr id="76" name="Group 75"/>
                <p:cNvGrpSpPr/>
                <p:nvPr/>
              </p:nvGrpSpPr>
              <p:grpSpPr>
                <a:xfrm>
                  <a:off x="222959" y="677779"/>
                  <a:ext cx="3373490" cy="2757054"/>
                  <a:chOff x="796636" y="1041278"/>
                  <a:chExt cx="3373490" cy="2757054"/>
                </a:xfrm>
              </p:grpSpPr>
              <p:cxnSp>
                <p:nvCxnSpPr>
                  <p:cNvPr id="7" name="Straight Arrow Connector 6"/>
                  <p:cNvCxnSpPr/>
                  <p:nvPr/>
                </p:nvCxnSpPr>
                <p:spPr>
                  <a:xfrm flipV="1">
                    <a:off x="1143000" y="1041278"/>
                    <a:ext cx="2612704" cy="1397122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0" name="Straight Arrow Connector 29"/>
                  <p:cNvCxnSpPr>
                    <a:endCxn id="44" idx="0"/>
                  </p:cNvCxnSpPr>
                  <p:nvPr/>
                </p:nvCxnSpPr>
                <p:spPr>
                  <a:xfrm flipV="1">
                    <a:off x="1143000" y="2362200"/>
                    <a:ext cx="2874680" cy="76200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" name="Straight Connector 32"/>
                  <p:cNvCxnSpPr/>
                  <p:nvPr/>
                </p:nvCxnSpPr>
                <p:spPr>
                  <a:xfrm>
                    <a:off x="3224648" y="2400300"/>
                    <a:ext cx="0" cy="1066800"/>
                  </a:xfrm>
                  <a:prstGeom prst="line">
                    <a:avLst/>
                  </a:prstGeom>
                  <a:ln w="28575">
                    <a:solidFill>
                      <a:srgbClr val="FF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" name="TextBox 43"/>
                  <p:cNvSpPr txBox="1"/>
                  <p:nvPr/>
                </p:nvSpPr>
                <p:spPr>
                  <a:xfrm>
                    <a:off x="3865234" y="2362200"/>
                    <a:ext cx="30489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X</a:t>
                    </a:r>
                    <a:endParaRPr lang="en-US" dirty="0"/>
                  </a:p>
                </p:txBody>
              </p:sp>
              <p:sp>
                <p:nvSpPr>
                  <p:cNvPr id="46" name="TextBox 45"/>
                  <p:cNvSpPr txBox="1"/>
                  <p:nvPr/>
                </p:nvSpPr>
                <p:spPr>
                  <a:xfrm>
                    <a:off x="796636" y="2272145"/>
                    <a:ext cx="336952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O</a:t>
                    </a:r>
                    <a:endParaRPr lang="en-US" dirty="0"/>
                  </a:p>
                </p:txBody>
              </p: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8" name="TextBox 47"/>
                      <p:cNvSpPr txBox="1"/>
                      <p:nvPr/>
                    </p:nvSpPr>
                    <p:spPr>
                      <a:xfrm>
                        <a:off x="1676400" y="2030968"/>
                        <a:ext cx="601383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30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48" name="TextBox 47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676400" y="2030968"/>
                        <a:ext cx="601383" cy="369332"/>
                      </a:xfrm>
                      <a:prstGeom prst="rect">
                        <a:avLst/>
                      </a:prstGeom>
                      <a:blipFill rotWithShape="1">
                        <a:blip r:embed="rId8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49" name="TextBox 48"/>
                      <p:cNvSpPr txBox="1"/>
                      <p:nvPr/>
                    </p:nvSpPr>
                    <p:spPr>
                      <a:xfrm>
                        <a:off x="1676399" y="2438400"/>
                        <a:ext cx="601383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30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49" name="TextBox 48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1676399" y="2438400"/>
                        <a:ext cx="601383" cy="369332"/>
                      </a:xfrm>
                      <a:prstGeom prst="rect">
                        <a:avLst/>
                      </a:prstGeom>
                      <a:blipFill rotWithShape="1">
                        <a:blip r:embed="rId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sp>
                <p:nvSpPr>
                  <p:cNvPr id="50" name="TextBox 49"/>
                  <p:cNvSpPr txBox="1"/>
                  <p:nvPr/>
                </p:nvSpPr>
                <p:spPr>
                  <a:xfrm>
                    <a:off x="2822864" y="1041278"/>
                    <a:ext cx="30328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P</a:t>
                    </a:r>
                    <a:endParaRPr lang="en-US" dirty="0"/>
                  </a:p>
                </p:txBody>
              </p:sp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2785994" y="3429000"/>
                    <a:ext cx="34015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Q</a:t>
                    </a:r>
                    <a:endParaRPr lang="en-US" dirty="0"/>
                  </a:p>
                </p:txBody>
              </p:sp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2873983" y="2362200"/>
                    <a:ext cx="381836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M</a:t>
                    </a:r>
                    <a:endParaRPr lang="en-US" dirty="0"/>
                  </a:p>
                </p:txBody>
              </p:sp>
              <p:cxnSp>
                <p:nvCxnSpPr>
                  <p:cNvPr id="57" name="Straight Connector 56"/>
                  <p:cNvCxnSpPr/>
                  <p:nvPr/>
                </p:nvCxnSpPr>
                <p:spPr>
                  <a:xfrm>
                    <a:off x="3224648" y="1333500"/>
                    <a:ext cx="0" cy="1066800"/>
                  </a:xfrm>
                  <a:prstGeom prst="line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1" name="TextBox 70"/>
                      <p:cNvSpPr txBox="1"/>
                      <p:nvPr/>
                    </p:nvSpPr>
                    <p:spPr>
                      <a:xfrm>
                        <a:off x="2743200" y="1497568"/>
                        <a:ext cx="601383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60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71" name="TextBox 70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743200" y="1497568"/>
                        <a:ext cx="601383" cy="369332"/>
                      </a:xfrm>
                      <a:prstGeom prst="rect">
                        <a:avLst/>
                      </a:prstGeom>
                      <a:blipFill rotWithShape="1">
                        <a:blip r:embed="rId1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72" name="TextBox 71"/>
                      <p:cNvSpPr txBox="1"/>
                      <p:nvPr/>
                    </p:nvSpPr>
                    <p:spPr>
                      <a:xfrm>
                        <a:off x="2673816" y="2818123"/>
                        <a:ext cx="601383" cy="369332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60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0</m:t>
                                  </m:r>
                                </m:sup>
                              </m:sSup>
                            </m:oMath>
                          </m:oMathPara>
                        </a14:m>
                        <a:endParaRPr lang="en-US" dirty="0"/>
                      </a:p>
                    </p:txBody>
                  </p:sp>
                </mc:Choice>
                <mc:Fallback xmlns="">
                  <p:sp>
                    <p:nvSpPr>
                      <p:cNvPr id="72" name="TextBox 71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2673816" y="2818123"/>
                        <a:ext cx="601383" cy="369332"/>
                      </a:xfrm>
                      <a:prstGeom prst="rect">
                        <a:avLst/>
                      </a:prstGeom>
                      <a:blipFill rotWithShape="1">
                        <a:blip r:embed="rId11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4" name="Straight Arrow Connector 3"/>
                <p:cNvCxnSpPr>
                  <a:endCxn id="8" idx="2"/>
                </p:cNvCxnSpPr>
                <p:nvPr/>
              </p:nvCxnSpPr>
              <p:spPr>
                <a:xfrm>
                  <a:off x="569323" y="2074901"/>
                  <a:ext cx="2775563" cy="1372509"/>
                </a:xfrm>
                <a:prstGeom prst="straightConnector1">
                  <a:avLst/>
                </a:prstGeom>
                <a:ln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" name="TextBox 7"/>
                <p:cNvSpPr txBox="1"/>
                <p:nvPr/>
              </p:nvSpPr>
              <p:spPr>
                <a:xfrm>
                  <a:off x="3198852" y="3078078"/>
                  <a:ext cx="29206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Z</a:t>
                  </a:r>
                  <a:endParaRPr lang="en-US" dirty="0"/>
                </a:p>
              </p:txBody>
            </p:sp>
          </p:grpSp>
          <p:sp>
            <p:nvSpPr>
              <p:cNvPr id="19" name="TextBox 18"/>
              <p:cNvSpPr txBox="1"/>
              <p:nvPr/>
            </p:nvSpPr>
            <p:spPr>
              <a:xfrm>
                <a:off x="2930236" y="1442878"/>
                <a:ext cx="2968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Y</a:t>
                </a:r>
                <a:endParaRPr lang="en-US" dirty="0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6874773" y="936275"/>
              <a:ext cx="412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2a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613481" y="2283446"/>
              <a:ext cx="412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2a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00082" y="1146096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00082" y="2086019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</a:t>
              </a:r>
              <a:endParaRPr lang="en-US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05486" y="4514028"/>
                <a:ext cx="8938513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যদি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OP =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𝟐</m:t>
                    </m:r>
                    <m:r>
                      <a:rPr lang="en-US" b="1" i="1" smtClean="0">
                        <a:latin typeface="Cambria Math"/>
                        <a:cs typeface="NikoshBAN" pitchFamily="2" charset="0"/>
                      </a:rPr>
                      <m:t>𝒂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হয়, তবে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PM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PQ=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OP=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cs typeface="NikoshBAN" pitchFamily="2" charset="0"/>
                      </a:rPr>
                      <m:t>𝟐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a = a    [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∵ △OPQ </a:t>
                </a:r>
                <a:r>
                  <a:rPr lang="bn-BD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একটি সমবাহু ত্রিভুজ]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                                                                                                    </a:t>
                </a:r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4514028"/>
                <a:ext cx="8938513" cy="491096"/>
              </a:xfrm>
              <a:prstGeom prst="rect">
                <a:avLst/>
              </a:prstGeom>
              <a:blipFill rotWithShape="1">
                <a:blip r:embed="rId12"/>
                <a:stretch>
                  <a:fillRect l="-614" r="-70259" b="-98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205486" y="4997494"/>
            <a:ext cx="8938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এখন , সমকোণী  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△</a:t>
            </a:r>
            <a:r>
              <a:rPr lang="bn-BD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OPM </a:t>
            </a:r>
            <a:r>
              <a:rPr lang="bn-BD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হতে পাই,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                       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5485" y="5366826"/>
                <a:ext cx="8938515" cy="375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𝑶𝑴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𝑶𝑷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en-US" b="1" i="1" dirty="0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𝑷𝑴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(</m:t>
                        </m:r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</a:rPr>
                          <m:t>)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b="1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𝟒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bn-BD" b="1" i="1" dirty="0" smtClean="0">
                        <a:latin typeface="Cambria Math"/>
                        <a:ea typeface="Cambria Math"/>
                      </a:rPr>
                      <m:t>−</m:t>
                    </m:r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b="1" i="1" dirty="0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bn-BD" b="1" dirty="0" smtClean="0">
                    <a:latin typeface="NikoshBAN" pitchFamily="2" charset="0"/>
                    <a:cs typeface="NikoshBAN" pitchFamily="2" charset="0"/>
                  </a:rPr>
                  <a:t>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366826"/>
                <a:ext cx="8938515" cy="375552"/>
              </a:xfrm>
              <a:prstGeom prst="rect">
                <a:avLst/>
              </a:prstGeom>
              <a:blipFill rotWithShape="1">
                <a:blip r:embed="rId13"/>
                <a:stretch>
                  <a:fillRect l="-614" t="-4839" b="-25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05486" y="5736158"/>
                <a:ext cx="8938513" cy="38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  OM  =  </a:t>
                </a:r>
                <a14:m>
                  <m:oMath xmlns:m="http://schemas.openxmlformats.org/officeDocument/2006/math">
                    <m:r>
                      <a:rPr lang="en-US" b="1" i="0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𝒂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r>
                  <a:rPr lang="en-US" b="1" dirty="0" smtClean="0">
                    <a:latin typeface="NikoshBAN" pitchFamily="2" charset="0"/>
                    <a:cs typeface="NikoshBAN" pitchFamily="2" charset="0"/>
                  </a:rPr>
                  <a:t>                         </a:t>
                </a:r>
                <a:endParaRPr lang="en-US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5736158"/>
                <a:ext cx="8938513" cy="389979"/>
              </a:xfrm>
              <a:prstGeom prst="rect">
                <a:avLst/>
              </a:prstGeom>
              <a:blipFill rotWithShape="1">
                <a:blip r:embed="rId14"/>
                <a:stretch>
                  <a:fillRect t="-7813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099184" y="1511374"/>
                <a:ext cx="795137" cy="389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a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3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9184" y="1511374"/>
                <a:ext cx="795137" cy="389979"/>
              </a:xfrm>
              <a:prstGeom prst="rect">
                <a:avLst/>
              </a:prstGeom>
              <a:blipFill rotWithShape="1">
                <a:blip r:embed="rId15"/>
                <a:stretch>
                  <a:fillRect l="-6923" t="-1563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339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5" grpId="0"/>
      <p:bldP spid="23" grpId="0"/>
      <p:bldP spid="24" grpId="0"/>
      <p:bldP spid="25" grpId="0"/>
      <p:bldP spid="26" grpId="0"/>
      <p:bldP spid="43" grpId="0"/>
      <p:bldP spid="3" grpId="0"/>
      <p:bldP spid="5" grpId="0"/>
      <p:bldP spid="6" grpId="0"/>
      <p:bldP spid="15" grpId="0"/>
      <p:bldP spid="16" grpId="0"/>
      <p:bldP spid="17" grpId="0"/>
      <p:bldP spid="1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05484" y="105294"/>
                <a:ext cx="8938515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এখন ,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𝟑𝟎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𝟔𝟎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  <a:cs typeface="NikoshBAN" pitchFamily="2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ত্রিকোণমিতিক অনুপাত গুলি বের করি;                 </a:t>
                </a:r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4" y="105294"/>
                <a:ext cx="8938515" cy="470000"/>
              </a:xfrm>
              <a:prstGeom prst="rect">
                <a:avLst/>
              </a:prstGeom>
              <a:blipFill rotWithShape="1">
                <a:blip r:embed="rId2"/>
                <a:stretch>
                  <a:fillRect l="-1091" t="-6494" b="-31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713018" y="874741"/>
                <a:ext cx="2819399" cy="491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∴</a:t>
                </a:r>
                <a:r>
                  <a:rPr lang="bn-BD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b="1" dirty="0" smtClean="0">
                    <a:latin typeface="Cambria Math"/>
                    <a:ea typeface="Cambria Math"/>
                  </a:rPr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b="1" dirty="0" smtClean="0"/>
                  <a:t>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18" y="874741"/>
                <a:ext cx="2819399" cy="491160"/>
              </a:xfrm>
              <a:prstGeom prst="rect">
                <a:avLst/>
              </a:prstGeom>
              <a:blipFill rotWithShape="1">
                <a:blip r:embed="rId3"/>
                <a:stretch>
                  <a:fillRect l="-1728" r="-33261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486052" y="996569"/>
                <a:ext cx="2879344" cy="534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b="1" dirty="0" smtClean="0"/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/>
                  <a:t>                    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052" y="996569"/>
                <a:ext cx="2879344" cy="534121"/>
              </a:xfrm>
              <a:prstGeom prst="rect">
                <a:avLst/>
              </a:prstGeom>
              <a:blipFill rotWithShape="1">
                <a:blip r:embed="rId4"/>
                <a:stretch>
                  <a:fillRect l="-1907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532417" y="2924306"/>
                <a:ext cx="2819399" cy="534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2417" y="2924306"/>
                <a:ext cx="2819399" cy="534121"/>
              </a:xfrm>
              <a:prstGeom prst="rect">
                <a:avLst/>
              </a:prstGeom>
              <a:blipFill rotWithShape="1">
                <a:blip r:embed="rId5"/>
                <a:stretch>
                  <a:fillRect l="-1948" b="-114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713018" y="1740037"/>
                <a:ext cx="2900127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𝟐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018" y="1740037"/>
                <a:ext cx="2900127" cy="492443"/>
              </a:xfrm>
              <a:prstGeom prst="rect">
                <a:avLst/>
              </a:prstGeom>
              <a:blipFill rotWithShape="1">
                <a:blip r:embed="rId6"/>
                <a:stretch>
                  <a:fillRect l="-1681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599290" y="1821769"/>
                <a:ext cx="2819399" cy="508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b="1" dirty="0" smtClean="0"/>
                  <a:t>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9290" y="1821769"/>
                <a:ext cx="2819399" cy="508537"/>
              </a:xfrm>
              <a:prstGeom prst="rect">
                <a:avLst/>
              </a:prstGeom>
              <a:blipFill rotWithShape="1">
                <a:blip r:embed="rId7"/>
                <a:stretch>
                  <a:fillRect l="-1948" r="-31385" b="-84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733800" y="2924306"/>
                <a:ext cx="2819399" cy="498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b="1" dirty="0" smtClean="0"/>
                  <a:t>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00" y="2924306"/>
                <a:ext cx="2819399" cy="498085"/>
              </a:xfrm>
              <a:prstGeom prst="rect">
                <a:avLst/>
              </a:prstGeom>
              <a:blipFill rotWithShape="1">
                <a:blip r:embed="rId8"/>
                <a:stretch>
                  <a:fillRect l="-1948" r="-17316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205485" y="3943805"/>
            <a:ext cx="4747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অনুরূপ ভাবে ,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 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85800" y="4495800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dirty="0" smtClean="0"/>
              <a:t>                 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3260528" y="4619552"/>
                <a:ext cx="2819399" cy="4911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∴</a:t>
                </a:r>
                <a:r>
                  <a:rPr lang="bn-BD" b="1" dirty="0" smtClean="0">
                    <a:latin typeface="Cambria Math"/>
                    <a:ea typeface="Cambria Math"/>
                  </a:rPr>
                  <a:t> </a:t>
                </a:r>
                <a:r>
                  <a:rPr lang="en-US" b="1" dirty="0">
                    <a:latin typeface="Cambria Math"/>
                    <a:ea typeface="Cambria Math"/>
                  </a:rPr>
                  <a:t>c</a:t>
                </a:r>
                <a:r>
                  <a:rPr lang="en-US" b="1" dirty="0" smtClean="0">
                    <a:latin typeface="Cambria Math"/>
                    <a:ea typeface="Cambria Math"/>
                  </a:rPr>
                  <a:t>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b="1" dirty="0" smtClean="0"/>
                  <a:t>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0528" y="4619552"/>
                <a:ext cx="2819399" cy="491160"/>
              </a:xfrm>
              <a:prstGeom prst="rect">
                <a:avLst/>
              </a:prstGeom>
              <a:blipFill rotWithShape="1">
                <a:blip r:embed="rId9"/>
                <a:stretch>
                  <a:fillRect l="-1948" r="-34416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05485" y="4598071"/>
                <a:ext cx="3112897" cy="534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/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b="1" dirty="0" smtClean="0"/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b="1" dirty="0" smtClean="0"/>
                  <a:t>                    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4598071"/>
                <a:ext cx="3112897" cy="534121"/>
              </a:xfrm>
              <a:prstGeom prst="rect">
                <a:avLst/>
              </a:prstGeom>
              <a:blipFill rotWithShape="1">
                <a:blip r:embed="rId10"/>
                <a:stretch>
                  <a:fillRect l="-1765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179128" y="5419759"/>
                <a:ext cx="2964872" cy="498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b="1" dirty="0" smtClean="0"/>
                  <a:t>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9128" y="5419759"/>
                <a:ext cx="2964872" cy="498085"/>
              </a:xfrm>
              <a:prstGeom prst="rect">
                <a:avLst/>
              </a:prstGeom>
              <a:blipFill rotWithShape="1">
                <a:blip r:embed="rId11"/>
                <a:stretch>
                  <a:fillRect l="-1852" r="-10905" b="-9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330044" y="5419759"/>
                <a:ext cx="2761336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𝟐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0044" y="5419759"/>
                <a:ext cx="2761336" cy="492443"/>
              </a:xfrm>
              <a:prstGeom prst="rect">
                <a:avLst/>
              </a:prstGeom>
              <a:blipFill rotWithShape="1">
                <a:blip r:embed="rId12"/>
                <a:stretch>
                  <a:fillRect l="-1766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05485" y="5401241"/>
                <a:ext cx="3258932" cy="508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bn-BD" b="1" dirty="0" smtClean="0"/>
                  <a:t>                 </a:t>
                </a:r>
                <a:endParaRPr lang="en-US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5401241"/>
                <a:ext cx="3258932" cy="508537"/>
              </a:xfrm>
              <a:prstGeom prst="rect">
                <a:avLst/>
              </a:prstGeom>
              <a:blipFill rotWithShape="1">
                <a:blip r:embed="rId13"/>
                <a:stretch>
                  <a:fillRect l="-1685" r="-20599" b="-84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6091380" y="4598070"/>
                <a:ext cx="3038765" cy="534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latin typeface="Cambria Math"/>
                    <a:ea typeface="Cambria Math"/>
                  </a:rPr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𝟔𝟎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dirty="0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dirty="0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b="1" i="1" dirty="0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bn-BD" b="1" dirty="0" smtClean="0"/>
                  <a:t> </a:t>
                </a:r>
                <a:r>
                  <a:rPr lang="en-US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b="1" i="1" smtClean="0"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b="1" dirty="0" smtClean="0"/>
                  <a:t> =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endParaRPr lang="en-US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1380" y="4598070"/>
                <a:ext cx="3038765" cy="534121"/>
              </a:xfrm>
              <a:prstGeom prst="rect">
                <a:avLst/>
              </a:prstGeom>
              <a:blipFill rotWithShape="1">
                <a:blip r:embed="rId14"/>
                <a:stretch>
                  <a:fillRect l="-1603" b="-102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 41"/>
          <p:cNvGrpSpPr/>
          <p:nvPr/>
        </p:nvGrpSpPr>
        <p:grpSpPr>
          <a:xfrm>
            <a:off x="256390" y="702650"/>
            <a:ext cx="2929422" cy="2755777"/>
            <a:chOff x="196456" y="628514"/>
            <a:chExt cx="3373490" cy="3137686"/>
          </a:xfrm>
        </p:grpSpPr>
        <p:grpSp>
          <p:nvGrpSpPr>
            <p:cNvPr id="2" name="Group 1"/>
            <p:cNvGrpSpPr/>
            <p:nvPr/>
          </p:nvGrpSpPr>
          <p:grpSpPr>
            <a:xfrm>
              <a:off x="196456" y="628514"/>
              <a:ext cx="3373490" cy="3137686"/>
              <a:chOff x="5599772" y="111930"/>
              <a:chExt cx="3373490" cy="3137686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5599772" y="111930"/>
                <a:ext cx="3373490" cy="3137686"/>
                <a:chOff x="344230" y="1442878"/>
                <a:chExt cx="3373490" cy="3137686"/>
              </a:xfrm>
            </p:grpSpPr>
            <p:grpSp>
              <p:nvGrpSpPr>
                <p:cNvPr id="8" name="Group 7"/>
                <p:cNvGrpSpPr/>
                <p:nvPr/>
              </p:nvGrpSpPr>
              <p:grpSpPr>
                <a:xfrm>
                  <a:off x="344230" y="1810933"/>
                  <a:ext cx="3373490" cy="2769631"/>
                  <a:chOff x="222959" y="677779"/>
                  <a:chExt cx="3373490" cy="2769631"/>
                </a:xfrm>
              </p:grpSpPr>
              <p:grpSp>
                <p:nvGrpSpPr>
                  <p:cNvPr id="10" name="Group 9"/>
                  <p:cNvGrpSpPr/>
                  <p:nvPr/>
                </p:nvGrpSpPr>
                <p:grpSpPr>
                  <a:xfrm>
                    <a:off x="222959" y="677779"/>
                    <a:ext cx="3373490" cy="2757054"/>
                    <a:chOff x="796636" y="1041278"/>
                    <a:chExt cx="3373490" cy="2757054"/>
                  </a:xfrm>
                </p:grpSpPr>
                <p:cxnSp>
                  <p:nvCxnSpPr>
                    <p:cNvPr id="13" name="Straight Arrow Connector 12"/>
                    <p:cNvCxnSpPr/>
                    <p:nvPr/>
                  </p:nvCxnSpPr>
                  <p:spPr>
                    <a:xfrm flipV="1">
                      <a:off x="1143000" y="1041278"/>
                      <a:ext cx="2612704" cy="1397122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" name="Straight Arrow Connector 13"/>
                    <p:cNvCxnSpPr>
                      <a:endCxn id="16" idx="0"/>
                    </p:cNvCxnSpPr>
                    <p:nvPr/>
                  </p:nvCxnSpPr>
                  <p:spPr>
                    <a:xfrm flipV="1">
                      <a:off x="1143000" y="2362200"/>
                      <a:ext cx="2874680" cy="76200"/>
                    </a:xfrm>
                    <a:prstGeom prst="straightConnector1">
                      <a:avLst/>
                    </a:prstGeom>
                    <a:ln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" name="Straight Connector 14"/>
                    <p:cNvCxnSpPr/>
                    <p:nvPr/>
                  </p:nvCxnSpPr>
                  <p:spPr>
                    <a:xfrm>
                      <a:off x="3224648" y="2400300"/>
                      <a:ext cx="0" cy="1066800"/>
                    </a:xfrm>
                    <a:prstGeom prst="line">
                      <a:avLst/>
                    </a:prstGeom>
                    <a:ln w="28575">
                      <a:solidFill>
                        <a:srgbClr val="FF000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6" name="TextBox 15"/>
                    <p:cNvSpPr txBox="1"/>
                    <p:nvPr/>
                  </p:nvSpPr>
                  <p:spPr>
                    <a:xfrm>
                      <a:off x="3865234" y="2362200"/>
                      <a:ext cx="30489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X</a:t>
                      </a:r>
                      <a:endParaRPr lang="en-US" dirty="0"/>
                    </a:p>
                  </p:txBody>
                </p:sp>
                <p:sp>
                  <p:nvSpPr>
                    <p:cNvPr id="17" name="TextBox 16"/>
                    <p:cNvSpPr txBox="1"/>
                    <p:nvPr/>
                  </p:nvSpPr>
                  <p:spPr>
                    <a:xfrm>
                      <a:off x="796636" y="2272145"/>
                      <a:ext cx="336952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O</a:t>
                      </a:r>
                      <a:endParaRPr lang="en-US" dirty="0"/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8" name="TextBox 17"/>
                        <p:cNvSpPr txBox="1"/>
                        <p:nvPr/>
                      </p:nvSpPr>
                      <p:spPr>
                        <a:xfrm>
                          <a:off x="1676400" y="2030968"/>
                          <a:ext cx="601383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30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p:txBody>
                    </p:sp>
                  </mc:Choice>
                  <mc:Fallback xmlns="">
                    <p:sp>
                      <p:nvSpPr>
                        <p:cNvPr id="48" name="TextBox 47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676400" y="2030968"/>
                          <a:ext cx="601383" cy="369332"/>
                        </a:xfrm>
                        <a:prstGeom prst="rect">
                          <a:avLst/>
                        </a:prstGeom>
                        <a:blipFill rotWithShape="1">
                          <a:blip r:embed="rId15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19" name="TextBox 18"/>
                        <p:cNvSpPr txBox="1"/>
                        <p:nvPr/>
                      </p:nvSpPr>
                      <p:spPr>
                        <a:xfrm>
                          <a:off x="1676399" y="2438400"/>
                          <a:ext cx="601383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30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p:txBody>
                    </p:sp>
                  </mc:Choice>
                  <mc:Fallback xmlns="">
                    <p:sp>
                      <p:nvSpPr>
                        <p:cNvPr id="49" name="TextBox 48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1676399" y="2438400"/>
                          <a:ext cx="601383" cy="369332"/>
                        </a:xfrm>
                        <a:prstGeom prst="rect">
                          <a:avLst/>
                        </a:prstGeom>
                        <a:blipFill rotWithShape="1">
                          <a:blip r:embed="rId16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20" name="TextBox 19"/>
                    <p:cNvSpPr txBox="1"/>
                    <p:nvPr/>
                  </p:nvSpPr>
                  <p:spPr>
                    <a:xfrm>
                      <a:off x="2822864" y="1041278"/>
                      <a:ext cx="30328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P</a:t>
                      </a:r>
                      <a:endParaRPr lang="en-US" dirty="0"/>
                    </a:p>
                  </p:txBody>
                </p:sp>
                <p:sp>
                  <p:nvSpPr>
                    <p:cNvPr id="21" name="TextBox 20"/>
                    <p:cNvSpPr txBox="1"/>
                    <p:nvPr/>
                  </p:nvSpPr>
                  <p:spPr>
                    <a:xfrm>
                      <a:off x="2785994" y="3429000"/>
                      <a:ext cx="340158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Q</a:t>
                      </a:r>
                      <a:endParaRPr lang="en-US" dirty="0"/>
                    </a:p>
                  </p:txBody>
                </p:sp>
                <p:sp>
                  <p:nvSpPr>
                    <p:cNvPr id="22" name="TextBox 21"/>
                    <p:cNvSpPr txBox="1"/>
                    <p:nvPr/>
                  </p:nvSpPr>
                  <p:spPr>
                    <a:xfrm>
                      <a:off x="2873983" y="2362200"/>
                      <a:ext cx="381836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p:txBody>
                </p:sp>
                <p:cxnSp>
                  <p:nvCxnSpPr>
                    <p:cNvPr id="23" name="Straight Connector 22"/>
                    <p:cNvCxnSpPr/>
                    <p:nvPr/>
                  </p:nvCxnSpPr>
                  <p:spPr>
                    <a:xfrm>
                      <a:off x="3224648" y="1333500"/>
                      <a:ext cx="0" cy="106680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4" name="TextBox 23"/>
                        <p:cNvSpPr txBox="1"/>
                        <p:nvPr/>
                      </p:nvSpPr>
                      <p:spPr>
                        <a:xfrm>
                          <a:off x="2743200" y="1497568"/>
                          <a:ext cx="601383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60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p:txBody>
                    </p:sp>
                  </mc:Choice>
                  <mc:Fallback xmlns="">
                    <p:sp>
                      <p:nvSpPr>
                        <p:cNvPr id="71" name="TextBox 70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743200" y="1497568"/>
                          <a:ext cx="601383" cy="369332"/>
                        </a:xfrm>
                        <a:prstGeom prst="rect">
                          <a:avLst/>
                        </a:prstGeom>
                        <a:blipFill rotWithShape="1">
                          <a:blip r:embed="rId17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5" name="TextBox 24"/>
                        <p:cNvSpPr txBox="1"/>
                        <p:nvPr/>
                      </p:nvSpPr>
                      <p:spPr>
                        <a:xfrm>
                          <a:off x="2673816" y="2818123"/>
                          <a:ext cx="601383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60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/>
                                      </a:rPr>
                                      <m:t>0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p:txBody>
                    </p:sp>
                  </mc:Choice>
                  <mc:Fallback xmlns="">
                    <p:sp>
                      <p:nvSpPr>
                        <p:cNvPr id="72" name="TextBox 71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673816" y="2818123"/>
                          <a:ext cx="601383" cy="369332"/>
                        </a:xfrm>
                        <a:prstGeom prst="rect">
                          <a:avLst/>
                        </a:prstGeom>
                        <a:blipFill rotWithShape="1">
                          <a:blip r:embed="rId18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n-US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cxnSp>
                <p:nvCxnSpPr>
                  <p:cNvPr id="11" name="Straight Arrow Connector 10"/>
                  <p:cNvCxnSpPr>
                    <a:endCxn id="12" idx="2"/>
                  </p:cNvCxnSpPr>
                  <p:nvPr/>
                </p:nvCxnSpPr>
                <p:spPr>
                  <a:xfrm>
                    <a:off x="569323" y="2074901"/>
                    <a:ext cx="2775563" cy="1372509"/>
                  </a:xfrm>
                  <a:prstGeom prst="straightConnector1">
                    <a:avLst/>
                  </a:prstGeom>
                  <a:ln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3198852" y="3078078"/>
                    <a:ext cx="292068" cy="369332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dirty="0" smtClean="0"/>
                      <a:t>Z</a:t>
                    </a:r>
                    <a:endParaRPr lang="en-US" dirty="0"/>
                  </a:p>
                </p:txBody>
              </p:sp>
            </p:grpSp>
            <p:sp>
              <p:nvSpPr>
                <p:cNvPr id="9" name="TextBox 8"/>
                <p:cNvSpPr txBox="1"/>
                <p:nvPr/>
              </p:nvSpPr>
              <p:spPr>
                <a:xfrm>
                  <a:off x="2930236" y="1442878"/>
                  <a:ext cx="296876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Y</a:t>
                  </a:r>
                  <a:endParaRPr lang="en-US" dirty="0"/>
                </a:p>
              </p:txBody>
            </p:sp>
          </p:grpSp>
          <p:sp>
            <p:nvSpPr>
              <p:cNvPr id="4" name="TextBox 3"/>
              <p:cNvSpPr txBox="1"/>
              <p:nvPr/>
            </p:nvSpPr>
            <p:spPr>
              <a:xfrm>
                <a:off x="6874773" y="936275"/>
                <a:ext cx="4122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2a</a:t>
                </a:r>
                <a:endParaRPr lang="en-US" dirty="0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6613481" y="2283446"/>
                <a:ext cx="4122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2a</a:t>
                </a:r>
                <a:endParaRPr lang="en-US" dirty="0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8000082" y="1146096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en-US" dirty="0"/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8000082" y="2086019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a</a:t>
                </a:r>
                <a:endParaRPr lang="en-US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1698004" y="2022123"/>
                  <a:ext cx="575799" cy="3899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/>
                    <a:t>a</a:t>
                  </a:r>
                  <a14:m>
                    <m:oMath xmlns:m="http://schemas.openxmlformats.org/officeDocument/2006/math">
                      <m:r>
                        <a:rPr lang="en-US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3</m:t>
                      </m:r>
                    </m:oMath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8004" y="2022123"/>
                  <a:ext cx="575799" cy="389979"/>
                </a:xfrm>
                <a:prstGeom prst="rect">
                  <a:avLst/>
                </a:prstGeom>
                <a:blipFill rotWithShape="1">
                  <a:blip r:embed="rId19"/>
                  <a:stretch>
                    <a:fillRect l="-10976" t="-1786" r="-12195" b="-4285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41619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28601" y="103601"/>
                <a:ext cx="8832274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এখন 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4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bn-BD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কোণের ত্রিকোণমিতিক অনুপাত  নির্ণয় ; </a:t>
                </a:r>
                <a:r>
                  <a:rPr lang="en-US" sz="2400" b="1" dirty="0" smtClean="0">
                    <a:solidFill>
                      <a:srgbClr val="C00000"/>
                    </a:solidFill>
                    <a:latin typeface="NikoshBAN" pitchFamily="2" charset="0"/>
                    <a:cs typeface="NikoshBAN" pitchFamily="2" charset="0"/>
                  </a:rPr>
                  <a:t>                                          </a:t>
                </a:r>
                <a:endParaRPr lang="en-US" sz="2400" b="1" dirty="0">
                  <a:solidFill>
                    <a:srgbClr val="C00000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103601"/>
                <a:ext cx="8832274" cy="470000"/>
              </a:xfrm>
              <a:prstGeom prst="rect">
                <a:avLst/>
              </a:prstGeom>
              <a:blipFill rotWithShape="1">
                <a:blip r:embed="rId2"/>
                <a:stretch>
                  <a:fillRect l="-1105" t="-6494" b="-31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/>
          <p:cNvGrpSpPr/>
          <p:nvPr/>
        </p:nvGrpSpPr>
        <p:grpSpPr>
          <a:xfrm>
            <a:off x="5937325" y="485468"/>
            <a:ext cx="3124200" cy="2533266"/>
            <a:chOff x="5105400" y="200457"/>
            <a:chExt cx="3124200" cy="2533266"/>
          </a:xfrm>
        </p:grpSpPr>
        <p:cxnSp>
          <p:nvCxnSpPr>
            <p:cNvPr id="4" name="Straight Arrow Connector 3"/>
            <p:cNvCxnSpPr/>
            <p:nvPr/>
          </p:nvCxnSpPr>
          <p:spPr>
            <a:xfrm>
              <a:off x="5486400" y="2362200"/>
              <a:ext cx="2743200" cy="4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 flipV="1">
              <a:off x="5486400" y="200457"/>
              <a:ext cx="2209800" cy="2161747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6591300" y="709403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P</a:t>
              </a:r>
              <a:endParaRPr lang="en-US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5105400" y="2177534"/>
              <a:ext cx="3369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O</a:t>
              </a:r>
              <a:endParaRPr lang="en-US" b="1" dirty="0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6593591" y="1078735"/>
              <a:ext cx="386644" cy="1654988"/>
              <a:chOff x="6593591" y="1078735"/>
              <a:chExt cx="386644" cy="1654988"/>
            </a:xfrm>
          </p:grpSpPr>
          <p:cxnSp>
            <p:nvCxnSpPr>
              <p:cNvPr id="25" name="Straight Connector 24"/>
              <p:cNvCxnSpPr/>
              <p:nvPr/>
            </p:nvCxnSpPr>
            <p:spPr>
              <a:xfrm>
                <a:off x="6784509" y="1078735"/>
                <a:ext cx="0" cy="128346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6593591" y="2364391"/>
                <a:ext cx="3866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M</a:t>
                </a:r>
                <a:endParaRPr lang="en-US" b="1" dirty="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5583382" y="2048107"/>
                  <a:ext cx="623824" cy="37555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b="1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 smtClean="0">
                                <a:latin typeface="Cambria Math"/>
                              </a:rPr>
                              <m:t>𝟒𝟓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</a:rPr>
                              <m:t>𝟎</m:t>
                            </m:r>
                          </m:sup>
                        </m:sSup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3382" y="2048107"/>
                  <a:ext cx="601382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" name="TextBox 30"/>
            <p:cNvSpPr txBox="1"/>
            <p:nvPr/>
          </p:nvSpPr>
          <p:spPr>
            <a:xfrm>
              <a:off x="7696200" y="2352723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X</a:t>
              </a:r>
              <a:endParaRPr lang="en-US" b="1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397766" y="366278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Z</a:t>
              </a:r>
              <a:endParaRPr lang="en-US" b="1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198618" y="2297304"/>
              <a:ext cx="2984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a</a:t>
              </a:r>
              <a:endParaRPr lang="en-US" b="1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746951" y="1535801"/>
              <a:ext cx="2984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a</a:t>
              </a:r>
              <a:endParaRPr lang="en-US" b="1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TextBox 5"/>
                <p:cNvSpPr txBox="1"/>
                <p:nvPr/>
              </p:nvSpPr>
              <p:spPr>
                <a:xfrm rot="18903477">
                  <a:off x="5843025" y="1340811"/>
                  <a:ext cx="588623" cy="38997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a</a:t>
                  </a:r>
                  <a14:m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6" name="TextBox 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903477">
                  <a:off x="5849437" y="1340811"/>
                  <a:ext cx="575799" cy="389979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l="-5310" b="-1504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28601" y="538943"/>
                <a:ext cx="5771071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মনে করি,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XOZ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এবং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P , OZ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এর উপরস্থ একটি বিন্দু।           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538943"/>
                <a:ext cx="5771071" cy="407099"/>
              </a:xfrm>
              <a:prstGeom prst="rect">
                <a:avLst/>
              </a:prstGeom>
              <a:blipFill rotWithShape="1">
                <a:blip r:embed="rId5"/>
                <a:stretch>
                  <a:fillRect l="-1163" t="-4478" r="-18076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228601" y="1348997"/>
            <a:ext cx="5681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P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থেকে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OX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এর উপর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PM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লম্ব আঁকি অর্থাৎ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PM </a:t>
            </a:r>
            <a:r>
              <a:rPr lang="en-US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⊥ OX </a:t>
            </a:r>
            <a:r>
              <a:rPr lang="bn-BD" sz="2000" b="1" dirty="0" smtClean="0">
                <a:latin typeface="NikoshBAN" pitchFamily="2" charset="0"/>
                <a:ea typeface="Cambria Math"/>
                <a:cs typeface="NikoshBAN" pitchFamily="2" charset="0"/>
              </a:rPr>
              <a:t>আঁকি।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                      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05485" y="2093213"/>
                <a:ext cx="5676424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△ OPM </a:t>
                </a:r>
                <a:r>
                  <a:rPr lang="bn-BD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সমকোণী ত্রিভুজে </a:t>
                </a:r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∠POM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.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 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5" y="2093213"/>
                <a:ext cx="5676424" cy="407099"/>
              </a:xfrm>
              <a:prstGeom prst="rect">
                <a:avLst/>
              </a:prstGeom>
              <a:blipFill rotWithShape="1">
                <a:blip r:embed="rId6"/>
                <a:stretch>
                  <a:fillRect l="-1182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28601" y="2540752"/>
                <a:ext cx="5667163" cy="407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 ∠OPM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.                </a:t>
                </a:r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2540752"/>
                <a:ext cx="5667163" cy="407099"/>
              </a:xfrm>
              <a:prstGeom prst="rect">
                <a:avLst/>
              </a:prstGeom>
              <a:blipFill rotWithShape="1">
                <a:blip r:embed="rId7"/>
                <a:stretch>
                  <a:fillRect l="-108" t="-10448" b="-268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221674" y="3103863"/>
            <a:ext cx="5473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ধরি, </a:t>
            </a:r>
            <a:r>
              <a:rPr lang="en-US" b="1" dirty="0" smtClean="0">
                <a:latin typeface="NikoshBAN" pitchFamily="2" charset="0"/>
                <a:cs typeface="NikoshBAN" pitchFamily="2" charset="0"/>
              </a:rPr>
              <a:t>PM = OM = a 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05486" y="3648874"/>
                <a:ext cx="8676022" cy="4231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bn-BD" sz="2000" b="1" dirty="0" smtClean="0">
                    <a:latin typeface="NikoshBAN" pitchFamily="2" charset="0"/>
                    <a:cs typeface="NikoshBAN" pitchFamily="2" charset="0"/>
                  </a:rPr>
                  <a:t>তাহলে,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bn-BD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𝑶𝑷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𝑷𝑴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𝑶𝑴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dirty="0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000" b="1" i="1" dirty="0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b="1" dirty="0" smtClean="0">
                    <a:latin typeface="NikoshBAN" pitchFamily="2" charset="0"/>
                    <a:cs typeface="NikoshBAN" pitchFamily="2" charset="0"/>
                  </a:rPr>
                  <a:t> .         </a:t>
                </a:r>
                <a:r>
                  <a:rPr lang="en-US" sz="2000" b="1" dirty="0" smtClean="0">
                    <a:latin typeface="NikoshBAN" pitchFamily="2" charset="0"/>
                    <a:ea typeface="Cambria Math"/>
                    <a:cs typeface="NikoshBAN" pitchFamily="2" charset="0"/>
                  </a:rPr>
                  <a:t>∴ OP = a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000" b="1" i="1" smtClean="0"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en-US" sz="2000" b="1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486" y="3648874"/>
                <a:ext cx="8676022" cy="423129"/>
              </a:xfrm>
              <a:prstGeom prst="rect">
                <a:avLst/>
              </a:prstGeom>
              <a:blipFill rotWithShape="1">
                <a:blip r:embed="rId8"/>
                <a:stretch>
                  <a:fillRect l="-70" t="-7246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221675" y="4191000"/>
            <a:ext cx="8769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∴ </a:t>
            </a:r>
            <a:r>
              <a:rPr lang="bn-BD" sz="2400" b="1" dirty="0" smtClean="0">
                <a:latin typeface="NikoshBAN" pitchFamily="2" charset="0"/>
                <a:ea typeface="Cambria Math"/>
                <a:cs typeface="NikoshBAN" pitchFamily="2" charset="0"/>
              </a:rPr>
              <a:t>ত্রিকোণমিতিক অনুপাতের সংজ্ঞা থেকে পাই, 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                      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28601" y="4725842"/>
                <a:ext cx="4478482" cy="543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sin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𝑷𝑴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sz="2000" b="1" dirty="0" smtClean="0"/>
                  <a:t>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4725842"/>
                <a:ext cx="4478482" cy="543226"/>
              </a:xfrm>
              <a:prstGeom prst="rect">
                <a:avLst/>
              </a:prstGeom>
              <a:blipFill rotWithShape="1">
                <a:blip r:embed="rId9"/>
                <a:stretch>
                  <a:fillRect l="-1499" b="-10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28601" y="5934578"/>
                <a:ext cx="4466960" cy="543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cos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𝑶𝑷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bn-BD" sz="2000" b="1" dirty="0" smtClean="0"/>
                  <a:t>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5934578"/>
                <a:ext cx="4466960" cy="543226"/>
              </a:xfrm>
              <a:prstGeom prst="rect">
                <a:avLst/>
              </a:prstGeom>
              <a:blipFill rotWithShape="1">
                <a:blip r:embed="rId10"/>
                <a:stretch>
                  <a:fillRect l="-1503" b="-101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10152" y="5259197"/>
                <a:ext cx="4485409" cy="583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cosec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000" b="1" i="1" dirty="0" smtClean="0"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152" y="5259197"/>
                <a:ext cx="4485409" cy="583108"/>
              </a:xfrm>
              <a:prstGeom prst="rect">
                <a:avLst/>
              </a:prstGeom>
              <a:blipFill rotWithShape="1">
                <a:blip r:embed="rId11"/>
                <a:stretch>
                  <a:fillRect l="-1359" b="-11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107649" y="5283273"/>
                <a:ext cx="4036351" cy="535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tan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𝑷𝑴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𝟏</m:t>
                    </m:r>
                    <m:r>
                      <a:rPr lang="en-US" sz="2000" b="1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b="1" dirty="0" smtClean="0"/>
                  <a:t>     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7649" y="5283273"/>
                <a:ext cx="4036351" cy="535468"/>
              </a:xfrm>
              <a:prstGeom prst="rect">
                <a:avLst/>
              </a:prstGeom>
              <a:blipFill rotWithShape="1">
                <a:blip r:embed="rId12"/>
                <a:stretch>
                  <a:fillRect l="-1662"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5073668" y="4704008"/>
                <a:ext cx="4080214" cy="5831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sec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𝑶𝑷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𝑶𝑴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√</m:t>
                        </m:r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𝟐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r>
                      <a:rPr lang="en-US" sz="2000" b="1" i="1" dirty="0" smtClean="0">
                        <a:latin typeface="Cambria Math"/>
                        <a:ea typeface="Cambria Math"/>
                      </a:rPr>
                      <m:t>√</m:t>
                    </m:r>
                    <m:r>
                      <a:rPr lang="en-US" sz="2000" b="1" i="1" dirty="0" smtClean="0">
                        <a:latin typeface="Cambria Math"/>
                        <a:ea typeface="Cambria Math"/>
                      </a:rPr>
                      <m:t>𝟐</m:t>
                    </m:r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3668" y="4704008"/>
                <a:ext cx="4080214" cy="583108"/>
              </a:xfrm>
              <a:prstGeom prst="rect">
                <a:avLst/>
              </a:prstGeom>
              <a:blipFill rotWithShape="1">
                <a:blip r:embed="rId13"/>
                <a:stretch>
                  <a:fillRect l="-1493" b="-11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5087523" y="5939066"/>
                <a:ext cx="4090755" cy="5354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/>
                  <a:t>cot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𝟒𝟓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𝑶𝑴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𝑷𝑴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num>
                      <m:den>
                        <m:r>
                          <a:rPr lang="en-US" sz="2000" b="1" i="1" smtClean="0">
                            <a:latin typeface="Cambria Math"/>
                          </a:rPr>
                          <m:t>𝒂</m:t>
                        </m:r>
                      </m:den>
                    </m:f>
                  </m:oMath>
                </a14:m>
                <a:r>
                  <a:rPr lang="bn-BD" sz="2000" b="1" dirty="0" smtClean="0"/>
                  <a:t> </a:t>
                </a:r>
                <a:r>
                  <a:rPr lang="en-US" sz="2000" b="1" dirty="0" smtClean="0"/>
                  <a:t>=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/>
                      </a:rPr>
                      <m:t>𝟏</m:t>
                    </m:r>
                    <m:r>
                      <a:rPr lang="en-US" sz="2000" b="1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b="1" dirty="0" smtClean="0"/>
                  <a:t>        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523" y="5939066"/>
                <a:ext cx="4090755" cy="535468"/>
              </a:xfrm>
              <a:prstGeom prst="rect">
                <a:avLst/>
              </a:prstGeom>
              <a:blipFill rotWithShape="1">
                <a:blip r:embed="rId14"/>
                <a:stretch>
                  <a:fillRect l="-1639"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966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8" grpId="0"/>
      <p:bldP spid="34" grpId="0"/>
      <p:bldP spid="35" grpId="0"/>
      <p:bldP spid="36" grpId="0"/>
      <p:bldP spid="38" grpId="0"/>
      <p:bldP spid="3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3457</TotalTime>
  <Words>9654</Words>
  <Application>Microsoft Office PowerPoint</Application>
  <PresentationFormat>On-screen Show (4:3)</PresentationFormat>
  <Paragraphs>789</Paragraphs>
  <Slides>38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স্বাগতম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স্বাগতম</dc:title>
  <dc:creator>SMART VIEW</dc:creator>
  <cp:lastModifiedBy>SMART VIEW</cp:lastModifiedBy>
  <cp:revision>320</cp:revision>
  <dcterms:created xsi:type="dcterms:W3CDTF">2006-08-16T00:00:00Z</dcterms:created>
  <dcterms:modified xsi:type="dcterms:W3CDTF">2019-02-13T09:22:00Z</dcterms:modified>
</cp:coreProperties>
</file>