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92" r:id="rId18"/>
    <p:sldId id="293" r:id="rId19"/>
    <p:sldId id="274" r:id="rId20"/>
    <p:sldId id="275" r:id="rId21"/>
    <p:sldId id="277" r:id="rId22"/>
    <p:sldId id="276" r:id="rId23"/>
    <p:sldId id="278" r:id="rId24"/>
    <p:sldId id="279" r:id="rId25"/>
    <p:sldId id="291" r:id="rId26"/>
    <p:sldId id="290" r:id="rId27"/>
    <p:sldId id="281" r:id="rId28"/>
    <p:sldId id="285" r:id="rId29"/>
    <p:sldId id="295" r:id="rId30"/>
    <p:sldId id="283" r:id="rId31"/>
    <p:sldId id="286" r:id="rId32"/>
    <p:sldId id="288" r:id="rId33"/>
    <p:sldId id="280" r:id="rId34"/>
    <p:sldId id="296" r:id="rId35"/>
    <p:sldId id="298" r:id="rId36"/>
    <p:sldId id="299" r:id="rId37"/>
    <p:sldId id="302" r:id="rId38"/>
    <p:sldId id="300" r:id="rId39"/>
    <p:sldId id="301" r:id="rId40"/>
    <p:sldId id="282" r:id="rId41"/>
    <p:sldId id="303" r:id="rId42"/>
    <p:sldId id="308" r:id="rId43"/>
    <p:sldId id="304" r:id="rId44"/>
    <p:sldId id="305" r:id="rId45"/>
    <p:sldId id="307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14" autoAdjust="0"/>
    <p:restoredTop sz="94660"/>
  </p:normalViewPr>
  <p:slideViewPr>
    <p:cSldViewPr>
      <p:cViewPr varScale="1">
        <p:scale>
          <a:sx n="41" d="100"/>
          <a:sy n="41" d="100"/>
        </p:scale>
        <p:origin x="-21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98F64-DD16-447F-A7F4-37732A251969}" type="datetimeFigureOut">
              <a:rPr lang="en-US" smtClean="0"/>
              <a:t>6/7/2025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F8F27-67F5-486C-BF65-CB7732968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44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F8F27-67F5-486C-BF65-CB7732968F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472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112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50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176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267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44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6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18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3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24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0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1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0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7" Type="http://schemas.openxmlformats.org/officeDocument/2006/relationships/image" Target="../media/image760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Relationship Id="rId9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1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5" Type="http://schemas.openxmlformats.org/officeDocument/2006/relationships/image" Target="../media/image141.png"/><Relationship Id="rId10" Type="http://schemas.openxmlformats.org/officeDocument/2006/relationships/image" Target="../media/image146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image" Target="../media/image1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0.png"/><Relationship Id="rId4" Type="http://schemas.openxmlformats.org/officeDocument/2006/relationships/image" Target="../media/image1410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9600"/>
            <a:ext cx="8305800" cy="5943600"/>
          </a:xfrm>
        </p:spPr>
      </p:pic>
      <p:sp>
        <p:nvSpPr>
          <p:cNvPr id="3" name="Rectangle 2"/>
          <p:cNvSpPr/>
          <p:nvPr/>
        </p:nvSpPr>
        <p:spPr>
          <a:xfrm>
            <a:off x="3124200" y="0"/>
            <a:ext cx="518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2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286" y="196947"/>
            <a:ext cx="8609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কাজঃ 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859748"/>
            <a:ext cx="8595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সার্কভুক্ত দেশগুলোর নামের সেট লেখ এবং সেটের নাম দাও 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S .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3896" y="1524000"/>
                <a:ext cx="84687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থেকে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𝟐𝟎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পর্যন্ত মৌলিক সংখ্যাগুলোর সেট লেখ এবং সেটের নাম দাও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A.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96" y="1524000"/>
                <a:ext cx="8468751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15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4569" y="2286000"/>
                <a:ext cx="86657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𝟑𝟎𝟎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ও </a:t>
                </a:r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𝟒𝟎𝟎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এর মধ্যে অবস্থিত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দ্বারা বিভাজ্য যেকোনো চারটি সংখ্যার সেট লেখ এবং সেটের নাম দাও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B.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69" y="2286000"/>
                <a:ext cx="866570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55"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534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354" y="239151"/>
            <a:ext cx="8665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কাজের সমাধানঃ 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353" y="1008592"/>
            <a:ext cx="8665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১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সমাধানঃ   সার্কভুক্ত দেশের সেট,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S = {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ভারত, বাংলাদেশ, পাকিস্থান, নেপাল, ভুটান, শ্রীলংকা, মালদ্বীপ, আফগানস্থা্ন 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0677" y="2110154"/>
                <a:ext cx="88063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২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সমাধানঃ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থেক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𝟐𝟎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পর্যন্ত মৌলিক সংখ্যাগুলোর সেট </a:t>
                </a:r>
                <a:endParaRPr lang="en-US" sz="24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 A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</a:rPr>
                      <m:t>𝟕</m:t>
                    </m:r>
                    <m:r>
                      <a:rPr lang="en-US" sz="2400" b="1" i="1" smtClean="0"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</a:rPr>
                      <m:t>𝟏𝟏</m:t>
                    </m:r>
                    <m:r>
                      <a:rPr lang="en-US" sz="2400" b="1" i="1" smtClean="0"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</a:rPr>
                      <m:t>𝟏𝟑</m:t>
                    </m:r>
                    <m:r>
                      <a:rPr lang="en-US" sz="2400" b="1" i="1" smtClean="0"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</a:rPr>
                      <m:t>𝟏𝟕</m:t>
                    </m:r>
                    <m:r>
                      <a:rPr lang="en-US" sz="2400" b="1" i="1" smtClean="0"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</a:rPr>
                      <m:t>𝟏𝟗</m:t>
                    </m:r>
                    <m:r>
                      <a:rPr lang="en-US" sz="2400" b="1" i="1" smtClean="0">
                        <a:latin typeface="Cambria Math"/>
                      </a:rPr>
                      <m:t> }</m:t>
                    </m:r>
                  </m:oMath>
                </a14:m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77" y="2110154"/>
                <a:ext cx="8806376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038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2031" y="3446585"/>
                <a:ext cx="827180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সমাধানঃ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cs typeface="NikoshBAN" pitchFamily="2" charset="0"/>
                      </a:rPr>
                      <m:t>𝟑𝟎𝟎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ও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cs typeface="NikoshBAN" pitchFamily="2" charset="0"/>
                      </a:rPr>
                      <m:t>𝟒𝟎𝟎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এর মধ্যে অবস্থিত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দ্বারা বিভাজ্য যেকোনো চারটি সংখ্যার সেট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,  B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𝟑𝟎𝟑</m:t>
                    </m:r>
                    <m:r>
                      <a:rPr lang="en-US" sz="2400" b="1" i="1" smtClean="0"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latin typeface="Cambria Math"/>
                      </a:rPr>
                      <m:t>𝟑𝟎𝟔</m:t>
                    </m:r>
                    <m:r>
                      <a:rPr lang="en-US" sz="2400" b="1" i="1" smtClean="0"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latin typeface="Cambria Math"/>
                      </a:rPr>
                      <m:t>𝟑𝟎𝟗</m:t>
                    </m:r>
                    <m:r>
                      <a:rPr lang="en-US" sz="2400" b="1" i="1" smtClean="0"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latin typeface="Cambria Math"/>
                      </a:rPr>
                      <m:t>𝟑𝟏𝟐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}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031" y="3446585"/>
                <a:ext cx="8271803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105" t="-5109" r="-442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215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সেট প্রকাশের পদ্ধতিঃ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582" y="997251"/>
            <a:ext cx="8589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প্রধানত সেট দুই পদ্ধতিতে প্রকাশ করা হয়।</a:t>
            </a:r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যথা--- 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5582" y="1764084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তালিকা পদ্ধতি (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Tabular Method )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3346" y="2557349"/>
                <a:ext cx="88063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যেমন,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থেক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𝟐𝟎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পর্যন্ত মৌলিক সংখ্যাগুলোর সেট </a:t>
                </a:r>
                <a:endParaRPr lang="bn-BD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A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𝟕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𝟏𝟏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𝟏𝟑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𝟏𝟕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𝟏𝟗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}</m:t>
                    </m:r>
                  </m:oMath>
                </a14:m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46" y="2557349"/>
                <a:ext cx="8806376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108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53291" y="4067852"/>
            <a:ext cx="8084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২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সেট গঠন পদ্ধতি (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Set Builder Method 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)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7303" y="4724400"/>
                <a:ext cx="88063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যেমন,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থেক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𝟐𝟎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পর্যন্ত মৌলিক সংখ্যাগুলোর সেট </a:t>
                </a:r>
                <a:endParaRPr lang="bn-BD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A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x: x,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মৌলিক সংখ্যা এবং  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𝟐𝟎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}</m:t>
                    </m:r>
                  </m:oMath>
                </a14:m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03" y="4724400"/>
                <a:ext cx="8806376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108"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03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13822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তালিকা পদ্ধতিঃ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382" y="935182"/>
            <a:ext cx="8388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তালিকা পদ্ধতিতে সেটের সকল উপাদান/সদস্য সুনির্দিষ্ট ভাবে উল্লেখ করে দ্বিতীয় বন্ধনী 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{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}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এর মধ্যে আবদ্ধ করতে হবে।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382" y="1766179"/>
            <a:ext cx="8541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একাধিক উপাদান/সদস্য থাকলে কমা ( , ) ব্যবহার করে সদস্যদের পৃথক করতে হবে।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1055" y="2743200"/>
                <a:ext cx="8001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যেমন,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}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5" y="2743200"/>
                <a:ext cx="800100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14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1055" y="3429000"/>
                <a:ext cx="7772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B = 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𝒛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}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5" y="3429000"/>
                <a:ext cx="777240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35" t="-9333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0273" y="4038600"/>
                <a:ext cx="787630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C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𝟏𝟎𝟎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}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73" y="4038600"/>
                <a:ext cx="7876309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10" t="-9333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02227" y="4724400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D = { 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গোলাপ, রজনীগন্ধা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}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5562600"/>
            <a:ext cx="8097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E = {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রহিম, সুমন, শুভ্র, চাংপাই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}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,  ইত্যাদি।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72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028" y="293914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সেট গঠন পদ্ধতিঃ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699" y="762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এই পদ্ধতিতে সেটের সকল উপাদান সুনির্দিষ্ট ভাবে উল্লেখ না করে উপাদান নির্ধারণের জন্য শর্ত দেওয়া থাকে।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4799" y="1592997"/>
                <a:ext cx="85344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যেমন,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𝟏𝟎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এর চেয়ে ছোট স্বাভাবিক জোড় সংখ্যার সেট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হলে,</a:t>
                </a:r>
                <a:endParaRPr lang="en-US" sz="24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{ x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Cambria Math"/>
                    <a:ea typeface="Cambria Math"/>
                    <a:cs typeface="NikoshBAN" pitchFamily="2" charset="0"/>
                  </a:rPr>
                  <a:t>⦂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x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স্বাভাবিক জোড় সংখ্যা ,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&lt;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𝟏𝟎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}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9" y="1592997"/>
                <a:ext cx="8534400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071" t="-510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19528" y="2423994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এখানে,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′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2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`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দ্বারা  </a:t>
            </a:r>
            <a:r>
              <a:rPr lang="en-US" sz="2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‟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এরূপ যেন </a:t>
            </a:r>
            <a:r>
              <a:rPr lang="bn-BD" sz="2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Calibri"/>
                <a:cs typeface="Calibri"/>
              </a:rPr>
              <a:t>”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বা সংক্ষেপে 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‟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যেন </a:t>
            </a:r>
            <a:r>
              <a:rPr lang="bn-BD" sz="2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Calibri"/>
                <a:cs typeface="Calibri"/>
              </a:rPr>
              <a:t>”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বোঝায়। 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500" y="2819400"/>
            <a:ext cx="8610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সেট গঠন পদ্ধতিতে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{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}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এর ভিতরে 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′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ea typeface="Cambria Math"/>
                <a:cs typeface="NikoshBAN" pitchFamily="2" charset="0"/>
              </a:rPr>
              <a:t>`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ea typeface="Cambria Math"/>
                <a:cs typeface="NikoshBAN" pitchFamily="2" charset="0"/>
              </a:rPr>
              <a:t> চিহ্নের আগে একটি অজানা রাশি বা চলক ধরে নিতে হয় এবং পরে চলকের ওপর প্রয়োজনীয় শর্ত আরোপ করতে হয়।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9574" y="3607458"/>
                <a:ext cx="88738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যেমন, ধরো আমরা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𝟗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𝟏𝟐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} 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সেটটিকে সেট গঠন পদ্ধতিতে প্রকাশ করতে চাই।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74" y="3607458"/>
                <a:ext cx="8873836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100"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2872" y="4381995"/>
                <a:ext cx="87560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লক্ষ কর,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𝟗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𝟏𝟐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সংখ্যাগুলো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দ্বারা বিভযজ্য স্বাভাবিক সংখ্যা এবং এরা কেওই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𝟏𝟐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এর বড় নয়।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72" y="4381995"/>
                <a:ext cx="8756072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044" t="-5147" r="-1740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6028" y="5105400"/>
                <a:ext cx="861059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এক্ষেত্রে সেটের উপাদানকে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Calibri"/>
                    <a:cs typeface="Calibri"/>
                  </a:rPr>
                  <a:t>′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Calibri"/>
                    <a:cs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Calibri"/>
                      </a:rPr>
                      <m:t>𝒚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`   চলক বিবেচনা করলে 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Calibri"/>
                    <a:cs typeface="NikoshBAN" pitchFamily="2" charset="0"/>
                  </a:rPr>
                  <a:t>′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Calibri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𝒚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` এর ওপর শর্ত হবে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𝒚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স্বাভাবিক সংখ্যা,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এর গুণিতক এবং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𝟏𝟐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এর বড় নয়।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28" y="5105400"/>
                <a:ext cx="8610599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1133" t="-7353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4257" y="5936397"/>
                <a:ext cx="1049036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সুতরাং সেট গঠন পদ্ধতিতে হবে,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{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⦂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𝒚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স্বাভাবিক সংখ্যা,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এর গুণিতক এবং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𝟏𝟐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}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57" y="5936397"/>
                <a:ext cx="10490365" cy="400110"/>
              </a:xfrm>
              <a:prstGeom prst="rect">
                <a:avLst/>
              </a:prstGeom>
              <a:blipFill rotWithShape="1">
                <a:blip r:embed="rId6"/>
                <a:stretch>
                  <a:fillRect l="-581" t="-6154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220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035" y="304800"/>
            <a:ext cx="883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তাহলে,  এবার আসো উপরের আলোচনার আলোকে আমরা ২ টি অংক করি।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6200" y="1268489"/>
                <a:ext cx="101345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প্রশ্নঃ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M = {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𝟖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𝟏𝟐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𝟏𝟔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𝟐𝟎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সেটটিকে সেট গঠন পদ্ধতিতে প্রকাশ কর।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1268489"/>
                <a:ext cx="10134599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963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5582" y="1821873"/>
                <a:ext cx="8458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সমাধানঃ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M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সেটের উপাদান গুলো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𝟖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𝟏𝟐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𝟏𝟔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𝟐𝟎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82" y="1821873"/>
                <a:ext cx="845820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1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1727" y="2274148"/>
                <a:ext cx="848590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এখানে, প্রত্যেকটি উপাদান জোড় সংখ্যা,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এর গুণিতক এবং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𝟐𝟎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এর বড় নয়।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27" y="2274148"/>
                <a:ext cx="8485909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1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9436" y="2968189"/>
                <a:ext cx="8458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∴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M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⦂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স্বাভাবিক সংখ্যা,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এর গুণিতক এবং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𝟐𝟎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}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36" y="2968189"/>
                <a:ext cx="8458200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9382" y="3883279"/>
                <a:ext cx="85690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প্রশ্নঃ  Q = {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⦂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𝟒𝟐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- এর সকল গুণনীয়ক } সেটটিকে তালিকা পদ্ধতিতে প্রকাশ কর।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82" y="3883279"/>
                <a:ext cx="8569036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1138"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7091" y="4724400"/>
                <a:ext cx="84582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সমাধানঃ  Q  সেটটি 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𝟒𝟐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- এর গুণনীয়ক গুলোর সেট।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91" y="4724400"/>
                <a:ext cx="8458201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08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2844" y="5334000"/>
                <a:ext cx="86036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∴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𝟒𝟐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-এর গুণনীয়ক গুলো হলো,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𝟔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𝟕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𝟏𝟒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𝟐𝟏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𝟒𝟐</m:t>
                    </m:r>
                  </m:oMath>
                </a14:m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44" y="5334000"/>
                <a:ext cx="8603673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06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14744" y="6019800"/>
                <a:ext cx="86036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∴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নির্ণেয় সেট,  Q = {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𝟑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𝟔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𝟕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𝟏𝟒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𝟐𝟏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00B050"/>
                        </a:solidFill>
                        <a:latin typeface="Cambria Math"/>
                      </a:rPr>
                      <m:t>𝟒𝟐</m:t>
                    </m:r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}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4" y="6019800"/>
                <a:ext cx="8603674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062" t="-9333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51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দলীয় কাজঃ  অনুশীলনী-৭ </a:t>
            </a:r>
            <a:endParaRPr lang="en-US" sz="4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012686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তোমরা সকলে </a:t>
            </a:r>
            <a:r>
              <a:rPr lang="en-US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5</a:t>
            </a:r>
            <a:r>
              <a:rPr lang="bn-BD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জন করে দল গঠন কর। তারপর নিচের প্রশ্নগুলোর সমাধান কর। 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1000" y="1891521"/>
                <a:ext cx="8610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১. (বই ৫-ক )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     {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⦂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বিজোড় সংখ্যা এবং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&lt;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&lt;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𝟏𝟓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} কে তালিকা পদ্ধতিতে প্রকাশ কর। 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891521"/>
                <a:ext cx="8610600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133" t="-875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1000" y="2722518"/>
                <a:ext cx="8610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২. (বই ৫-খ )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     {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⦂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𝟒𝟖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-এর মৌলিক গুণনীয়কসমূহ } </a:t>
                </a:r>
                <a:r>
                  <a:rPr lang="bn-BD" sz="2400" b="1" dirty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কে তালিকা পদ্ধতিতে প্রকাশ কর। 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722518"/>
                <a:ext cx="861060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133" t="-8824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4073" y="3922846"/>
                <a:ext cx="853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৩. ( বই ৬-ক )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  {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𝟔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𝟕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𝟖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} কে সেট গঠন পদ্ধতিতে প্রকাশ কর।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73" y="3922846"/>
                <a:ext cx="85344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071" t="-16000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1000" y="4800599"/>
                <a:ext cx="853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4. ( বই ৬-খ )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  {</a:t>
                </a:r>
                <a14:m>
                  <m:oMath xmlns:m="http://schemas.openxmlformats.org/officeDocument/2006/math"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𝟖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𝟏𝟐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𝟏𝟔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𝟐𝟎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𝟐𝟒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} কে সেট গঠন পদ্ধতিতে প্রকাশ কর।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4800599"/>
                <a:ext cx="85344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143" t="-1447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949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12278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দলীয় কাজের সমাধানঃ 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8600" y="652052"/>
                <a:ext cx="8763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১. (বই ৫-ক ) </a:t>
                </a:r>
                <a:r>
                  <a:rPr lang="bn-BD" sz="20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     {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⦂ </m:t>
                    </m:r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bn-BD" sz="20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বিজোড় সংখ্যা এবং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&lt;</m:t>
                    </m:r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&lt;</m:t>
                    </m:r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𝟏𝟓</m:t>
                    </m:r>
                  </m:oMath>
                </a14:m>
                <a:r>
                  <a:rPr lang="bn-BD" sz="20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} কে তালিকা পদ্ধতিতে প্রকাশ কর।  </a:t>
                </a:r>
                <a:endParaRPr lang="en-US" sz="20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652052"/>
                <a:ext cx="8763000" cy="400110"/>
              </a:xfrm>
              <a:prstGeom prst="rect">
                <a:avLst/>
              </a:prstGeom>
              <a:blipFill rotWithShape="1">
                <a:blip r:embed="rId2"/>
                <a:stretch>
                  <a:fillRect l="-765" t="-1212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0164" y="1200605"/>
                <a:ext cx="87214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সমাধানঃ ধরি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M = {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⦂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বিজোড় সংখ্যা এবং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&lt;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𝟏𝟓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}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64" y="1200605"/>
                <a:ext cx="872143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048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800" y="1782495"/>
                <a:ext cx="8458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এখানে ,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M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সেটটি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থেকে বড় এবং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𝟏𝟓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থেকে ছোট বিজোড় সংখ্যার সেট।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782495"/>
                <a:ext cx="84582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08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8600" y="2244160"/>
                <a:ext cx="861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থেকে বড় এবং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𝟏𝟓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থেকে ছোট বিজোড় সংখ্যা গুলো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𝟕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𝟗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𝟏𝟏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𝟏𝟑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 .</m:t>
                    </m:r>
                  </m:oMath>
                </a14:m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244160"/>
                <a:ext cx="8610600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7428" y="2705825"/>
                <a:ext cx="87214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নির্ণেয় সেট,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M = {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⦂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বিজোড় সংখ্যা এবং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&lt;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𝟏𝟓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}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                   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𝟕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𝟗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𝟏𝟏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𝟏𝟑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}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Ans.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8" y="2705825"/>
                <a:ext cx="8721436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0164" y="3888938"/>
                <a:ext cx="86106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২. (বই ৫-খ )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     {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⦂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𝟒𝟖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-এর মৌলিক গুণনীয়কসমূহ } </a:t>
                </a:r>
                <a:r>
                  <a:rPr lang="bn-BD" sz="2400" b="1" dirty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কে তালিকা পদ্ধতিতে প্রকাশ কর। 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64" y="3888938"/>
                <a:ext cx="8610600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1062" t="-8824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66701" y="4719935"/>
                <a:ext cx="8610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2.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সমাধানঃ ধরি,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P =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{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⦂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𝟒𝟖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-এর মৌলিক গুণনীয়কসমূহ }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1" y="4719935"/>
                <a:ext cx="86106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83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4800" y="5181600"/>
                <a:ext cx="8458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এখানে,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সেটটি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𝟒𝟖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 এর মৌলিক গুণনীয়কের সেট।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5181600"/>
                <a:ext cx="845820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108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2119" y="5643265"/>
                <a:ext cx="853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যেহেতু,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𝟒𝟖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এর মৌলিক গুণনীয়ক গুলোঃ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19" y="5643265"/>
                <a:ext cx="853440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1143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7428" y="6104930"/>
                <a:ext cx="875260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নির্ণেয় সেট ,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P = 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}  Ans.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8" y="6104930"/>
                <a:ext cx="8752609" cy="461665"/>
              </a:xfrm>
              <a:prstGeom prst="rect">
                <a:avLst/>
              </a:prstGeom>
              <a:blipFill rotWithShape="1">
                <a:blip r:embed="rId11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022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7036" y="697053"/>
                <a:ext cx="91855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৩. ( বই ৬-ক )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  {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𝟔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𝟕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𝟖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} কে সেট গঠন পদ্ধতিতে প্রকাশ কর।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36" y="697053"/>
                <a:ext cx="9185564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062" t="-15789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04800" y="112278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দলীয় কাজের সমাধানঃ 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5080" y="1158718"/>
                <a:ext cx="853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সমাধানঃ মনে করি,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D =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{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𝟔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𝟕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𝟖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}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80" y="1158718"/>
                <a:ext cx="853440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1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125" y="1620383"/>
                <a:ext cx="8291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D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সেটের সদস্য গুলোঃ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𝟕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𝟖</m:t>
                    </m:r>
                  </m:oMath>
                </a14:m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5" y="1620383"/>
                <a:ext cx="8291945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9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3906" y="2082048"/>
                <a:ext cx="841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D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সেটের প্রতিটি সদস্য স্বাভাবিক সংখ্যা যা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থেকে বড় এবং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𝟗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থেকে ছোট।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06" y="2082048"/>
                <a:ext cx="8416637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17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7036" y="2543713"/>
                <a:ext cx="8763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নির্ণেয় সেট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D =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{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⦂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স্বাভাবিক সংখ্যা এবং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&lt;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𝟗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}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Ans.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36" y="2543713"/>
                <a:ext cx="8763000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8263" y="3485254"/>
                <a:ext cx="89569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4. ( বই ৬-খ )</a:t>
                </a:r>
                <a:r>
                  <a:rPr lang="bn-BD" sz="20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  {</a:t>
                </a:r>
                <a14:m>
                  <m:oMath xmlns:m="http://schemas.openxmlformats.org/officeDocument/2006/math"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𝟖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𝟏𝟐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𝟏𝟔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𝟐𝟎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bn-BD" sz="20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𝟐𝟒</m:t>
                    </m:r>
                  </m:oMath>
                </a14:m>
                <a:r>
                  <a:rPr lang="bn-BD" sz="20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0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} কে সেট গঠন পদ্ধতিতে প্রকাশ কর। </a:t>
                </a:r>
                <a:endParaRPr lang="en-US" sz="20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63" y="3485254"/>
                <a:ext cx="8956964" cy="400110"/>
              </a:xfrm>
              <a:prstGeom prst="rect">
                <a:avLst/>
              </a:prstGeom>
              <a:blipFill rotWithShape="1">
                <a:blip r:embed="rId7"/>
                <a:stretch>
                  <a:fillRect l="-749" t="-12308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2062" y="3946919"/>
                <a:ext cx="853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4.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সমাধানঃ মনে করি, </a:t>
                </a:r>
                <a:r>
                  <a: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E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=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{</a:t>
                </a:r>
                <a:r>
                  <a:rPr lang="en-US" sz="2400" b="1" dirty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𝟖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𝟏𝟐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𝟏𝟔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𝟐𝟎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𝟐𝟒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}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62" y="3946919"/>
                <a:ext cx="85344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1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6253" y="4404579"/>
                <a:ext cx="8291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E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সেটের সদস্য গুলোঃ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𝟖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𝟏𝟐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𝟏𝟔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𝟐𝟎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𝟐𝟒</m:t>
                    </m:r>
                  </m:oMath>
                </a14:m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253" y="4404579"/>
                <a:ext cx="8291945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21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11280" y="4880098"/>
                <a:ext cx="841663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E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সেটের প্রতিটি সদস্য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স্বারা বিভাজ্য স্বাভাবিক সংখ্যা যা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থেকে বড় এবং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𝟐𝟓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 থেকে ছোট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80" y="4880098"/>
                <a:ext cx="8416637" cy="830997"/>
              </a:xfrm>
              <a:prstGeom prst="rect">
                <a:avLst/>
              </a:prstGeom>
              <a:blipFill rotWithShape="1">
                <a:blip r:embed="rId10"/>
                <a:stretch>
                  <a:fillRect l="-1159"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57200" y="57912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6700" y="5711095"/>
                <a:ext cx="8763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নির্ণেয় সেট </a:t>
                </a:r>
                <a:r>
                  <a: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E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=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{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⦂ 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দ্বারা বিভাজ্য স্বাভাবিক সংখ্যা এবং 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bn-BD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&lt;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𝟐𝟓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}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Ans.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5711095"/>
                <a:ext cx="8763000" cy="830997"/>
              </a:xfrm>
              <a:prstGeom prst="rect">
                <a:avLst/>
              </a:prstGeom>
              <a:blipFill rotWithShape="1">
                <a:blip r:embed="rId11"/>
                <a:stretch>
                  <a:fillRect l="-1113" t="-5147" r="-209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474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718" y="107024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সেটের প্রকারভেদঃ </a:t>
            </a:r>
            <a:endParaRPr lang="en-US" sz="32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9436" y="691799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সসীম সেট(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Finite Set):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526" y="1144025"/>
            <a:ext cx="10508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যে সেটে সদস্য সংখ্যা সিমীত বা স্বল্প বা গণনা করে নির্ধারণ করা যায় তাকে সসীম বা সান্ত সেট বলে। </a:t>
            </a:r>
            <a:endParaRPr lang="en-US" sz="20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2009" y="1634836"/>
                <a:ext cx="92583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যেমন,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A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𝒄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B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𝟏𝟎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𝟏𝟓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…….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𝟏𝟎𝟎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২টি সসীম সেট।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09" y="1634836"/>
                <a:ext cx="925830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98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6700" y="2122877"/>
                <a:ext cx="868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কারণ,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সেটে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টি উপাদান এবং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B 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সেটে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𝟐𝟎</m:t>
                    </m:r>
                  </m:oMath>
                </a14:m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টি উপাদান আছে।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2122877"/>
                <a:ext cx="868680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81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28600" y="2584542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অসীম সেট(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Infinite Set )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3626" y="3046207"/>
            <a:ext cx="9479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যে সেটে উপাদান সংখ্যা গণনা করে নির্ধারণ করা যায় না তাকে অসীম সেট বলে।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8600" y="3507872"/>
                <a:ext cx="100549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যেমন, স্বাভাবিক সংখ্যার সেট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N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 ,……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একটি অসীম সেট।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507872"/>
                <a:ext cx="100549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970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73628" y="4130637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কারণ,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N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সেটের উপাদান সংখ্যা অসংখ্য যা গণনা করে নির্ধারণ করা যায় না।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3291" y="4763042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ফাঁকা সেট বা নাল সেট বা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Empty Set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8990" y="5224707"/>
            <a:ext cx="9286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যে সেটের কোনো উপাদান নেই একে ফাঁকা সেট বা নাল সেট বা </a:t>
            </a:r>
            <a:r>
              <a:rPr lang="en-US" sz="20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Empty Set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বলে।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5527" y="5791200"/>
            <a:ext cx="899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যেমন,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A ={   }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একটি ফাঁকা সেট। একে 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∅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  ( ওরি )  প্রতীক দ্বারাও প্রকাশ করা হয়। </a:t>
            </a:r>
          </a:p>
          <a:p>
            <a:r>
              <a:rPr lang="bn-BD" sz="2400" b="1" dirty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  অর্থাৎ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{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 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}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=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∅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ea typeface="Cambria Math"/>
                <a:cs typeface="NikoshBAN" pitchFamily="2" charset="0"/>
              </a:rPr>
              <a:t> লিখা যায়।  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18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7391" y="180104"/>
            <a:ext cx="8229600" cy="1143000"/>
          </a:xfrm>
        </p:spPr>
        <p:txBody>
          <a:bodyPr>
            <a:noAutofit/>
          </a:bodyPr>
          <a:lstStyle/>
          <a:p>
            <a:r>
              <a:rPr lang="bn-BD" sz="5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3352800"/>
            <a:ext cx="4038600" cy="4525963"/>
          </a:xfrm>
        </p:spPr>
        <p:txBody>
          <a:bodyPr>
            <a:normAutofit/>
          </a:bodyPr>
          <a:lstStyle/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হিরন্ময় কবিরাজ </a:t>
            </a:r>
            <a:endParaRPr lang="en-US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চৌধুরী আব্দুল হামিদ               একাডেমী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বরাট, গোয়ালন্দ, রাজবাড়ী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01748986869</a:t>
            </a:r>
            <a:endParaRPr lang="bn-BD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heronmoykabiraj@gmail.com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332037"/>
            <a:ext cx="4038600" cy="4525963"/>
          </a:xfrm>
        </p:spPr>
        <p:txBody>
          <a:bodyPr>
            <a:normAutofit/>
          </a:bodyPr>
          <a:lstStyle/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শ্রেণীঃ অষ্টম-খ</a:t>
            </a: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অধ্যায়ঃ সপ্তম ( সেট ) </a:t>
            </a: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শিক্ষার্থীঃ ৮০ জন । </a:t>
            </a: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BD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১১/০৫/২০২৫ </a:t>
            </a:r>
            <a:endParaRPr lang="en-US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1864" y="2792571"/>
            <a:ext cx="1652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শিক্ষক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62600" y="1707433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পাঠ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0" t="19823" r="9044" b="18698"/>
          <a:stretch/>
        </p:blipFill>
        <p:spPr>
          <a:xfrm>
            <a:off x="594557" y="323386"/>
            <a:ext cx="2529643" cy="241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4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3964" y="381000"/>
            <a:ext cx="8527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উপসেট 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( Subset ) 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4854" y="2362200"/>
                <a:ext cx="43330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ধরি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, B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𝟕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}   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54" y="2362200"/>
                <a:ext cx="4333007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563" t="-9333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74671" y="2362200"/>
                <a:ext cx="40039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এবং  </a:t>
                </a:r>
                <a:r>
                  <a:rPr lang="en-US" sz="24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𝟕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 } 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671" y="2362200"/>
                <a:ext cx="400396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435" t="-9333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94854" y="3283715"/>
            <a:ext cx="8605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উপরের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সেট দুইটি লক্ষ করলে দেখা যায় যে,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সেটের সকল সদস্য </a:t>
            </a:r>
            <a:r>
              <a:rPr lang="en-US" sz="24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সেটে বিদ্যমান।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4854" y="965775"/>
            <a:ext cx="8395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যদি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সেটের প্রত্যেক উপাদান 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সেটের উপাদান হয়, তবে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কে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এর উপসেট বলে।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32509" y="1788017"/>
            <a:ext cx="9608127" cy="470420"/>
            <a:chOff x="280696" y="3346468"/>
            <a:chExt cx="8357757" cy="470420"/>
          </a:xfrm>
        </p:grpSpPr>
        <p:sp>
          <p:nvSpPr>
            <p:cNvPr id="11" name="TextBox 10"/>
            <p:cNvSpPr txBox="1"/>
            <p:nvPr/>
          </p:nvSpPr>
          <p:spPr>
            <a:xfrm>
              <a:off x="280696" y="3346468"/>
              <a:ext cx="83577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একে প্রতীকে লেখা হয়, </a:t>
              </a:r>
              <a:r>
                <a:rPr lang="en-US" sz="2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A     </a:t>
              </a:r>
              <a:r>
                <a:rPr lang="bn-BD" sz="2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B </a:t>
              </a:r>
              <a:r>
                <a:rPr lang="bn-BD" sz="2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এবং পড়া হয়  </a:t>
              </a:r>
              <a:r>
                <a:rPr lang="en-US" sz="2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A, B </a:t>
              </a:r>
              <a:r>
                <a:rPr lang="bn-BD" sz="2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এর  উপসেট। </a:t>
              </a:r>
              <a:r>
                <a:rPr lang="en-US" sz="24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24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 rot="5400000">
                  <a:off x="2457861" y="3381095"/>
                  <a:ext cx="470000" cy="4015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92D050"/>
                            </a:solidFill>
                            <a:latin typeface="Cambria Math"/>
                            <a:ea typeface="Cambria Math"/>
                          </a:rPr>
                          <m:t>∪</m:t>
                        </m:r>
                      </m:oMath>
                    </m:oMathPara>
                  </a14:m>
                  <a:endParaRPr lang="en-US" sz="24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2457861" y="3351055"/>
                  <a:ext cx="470000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TextBox 14"/>
          <p:cNvSpPr txBox="1"/>
          <p:nvPr/>
        </p:nvSpPr>
        <p:spPr>
          <a:xfrm>
            <a:off x="332509" y="4724400"/>
            <a:ext cx="8738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তাই,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সেট হলো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সেটের একটি উপসেট।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3075" y="5513382"/>
            <a:ext cx="8527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মনে রাখবে, ফাঁকা সেট যে কোনো সেটের উপসেট।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-172117" y="369921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07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07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সার্বিক সেট </a:t>
            </a: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(Universal Set ):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890020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আলোচনায় সংশ্লিষ্ট সকল সেট যদি একটি নির্দিষ্ট সেটের উপসেট হয় তবে ঐ নির্দিষ্ট সেটকে এর উপসেট গুলোর সাপেক্ষে সার্বিক সেট বলে। যেমন,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543" y="5562600"/>
            <a:ext cx="8606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সার্বিক সেটকে সাধারণত 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U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প্রতীক স্বারা সূচিত করা হয়।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4800" y="1721017"/>
                <a:ext cx="37411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A = {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𝒄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𝒅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𝒆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𝒇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𝒈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} 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721017"/>
                <a:ext cx="3741102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443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97543" y="2182682"/>
                <a:ext cx="40223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B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{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𝒄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𝒆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𝒈</m:t>
                    </m:r>
                  </m:oMath>
                </a14:m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}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543" y="2182682"/>
                <a:ext cx="4022399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60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4800" y="2630540"/>
                <a:ext cx="38783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C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𝒃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𝒅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𝒇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 } 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630540"/>
                <a:ext cx="387831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358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7543" y="3083275"/>
                <a:ext cx="39672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D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𝒄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𝒅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𝒇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}  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543" y="3083275"/>
                <a:ext cx="3967214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61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7543" y="3557727"/>
                <a:ext cx="7701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E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𝒈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হলে  দেখা যায় যে,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543" y="3557727"/>
                <a:ext cx="770101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267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04800" y="4199094"/>
            <a:ext cx="7551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B, C, D 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ও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 E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প্রত্যেকটি সেট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সেটের উপসেট।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543" y="4883497"/>
            <a:ext cx="9722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তাই , এখানে 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সেটটি হলো 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B, C, D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E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সেটের সাপেক্ষে সার্বিক সেট।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6172200"/>
            <a:ext cx="8523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মনে রাখবে,  সকল সেট সার্বিক সেটের উপসেট।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13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এবার আসো উপসেট নিয়ে একটি অংক করা যাকঃ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8600" y="912167"/>
                <a:ext cx="8915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উদাহরণঃ যদি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A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হয় , তবে 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A  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সেটের উপসেট গুলো লেখ।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912167"/>
                <a:ext cx="891540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094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60218" y="1373832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সমাধানঃ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A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সেটের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উপসেট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গুলো 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নিম্নরূপঃ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41212" y="1870292"/>
                <a:ext cx="9460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𝟑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},</a:t>
                </a:r>
                <a:r>
                  <a:rPr lang="bn-BD" sz="24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212" y="1870292"/>
                <a:ext cx="946093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0323" t="-9211" r="-9032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41689" y="1870292"/>
                <a:ext cx="9460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𝟐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},</a:t>
                </a:r>
                <a:r>
                  <a:rPr lang="bn-BD" sz="24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689" y="1870292"/>
                <a:ext cx="946093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0323" t="-9211" r="-9032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00431" y="1862745"/>
                <a:ext cx="9460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},</a:t>
                </a:r>
                <a:r>
                  <a:rPr lang="bn-BD" sz="24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431" y="1862745"/>
                <a:ext cx="946093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9677" t="-9333" r="-9677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61349" y="1894847"/>
                <a:ext cx="12442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},</a:t>
                </a:r>
                <a:r>
                  <a:rPr lang="bn-BD" sz="24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349" y="1894847"/>
                <a:ext cx="1244251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7843" t="-9211" r="-6373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40382" y="1870292"/>
                <a:ext cx="11608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latin typeface="Cambria Math"/>
                      </a:rPr>
                      <m:t>𝟑</m:t>
                    </m:r>
                    <m:r>
                      <a:rPr lang="en-US" sz="2400" b="1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},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382" y="1870292"/>
                <a:ext cx="1160895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7853" t="-9211" r="-7853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41832" y="1862745"/>
                <a:ext cx="116089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latin typeface="Cambria Math"/>
                      </a:rPr>
                      <m:t>𝟐</m:t>
                    </m:r>
                    <m:r>
                      <a:rPr lang="en-US" sz="2400" b="1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},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832" y="1862745"/>
                <a:ext cx="1160895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7853" t="-9333" r="-785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53200" y="1894847"/>
                <a:ext cx="15536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{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latin typeface="Cambria Math"/>
                      </a:rPr>
                      <m:t>𝟑</m:t>
                    </m:r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}</a:t>
                </a:r>
                <a:r>
                  <a:rPr lang="bn-BD" sz="24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1894847"/>
                <a:ext cx="155363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882" t="-9211" r="-5098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72053" y="1862745"/>
            <a:ext cx="51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∅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,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2563" y="2819400"/>
            <a:ext cx="306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কাজঃ বই-৭</a:t>
            </a:r>
            <a:r>
              <a:rPr lang="en-US" sz="28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. </a:t>
            </a:r>
            <a:r>
              <a:rPr lang="bn-BD" sz="28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7028" y="3341598"/>
            <a:ext cx="8388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নিচের সেট দুইটির উপসেট ও উপসেটের সংখ্যা নির্ণয় কর।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053" y="3962400"/>
            <a:ext cx="4448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).   C= {  m, n  } 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72053" y="4569767"/>
                <a:ext cx="45053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BD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খ</a:t>
                </a:r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).  D = {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𝟏𝟎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/>
                      </a:rPr>
                      <m:t>𝟏𝟓</m:t>
                    </m:r>
                  </m:oMath>
                </a14:m>
                <a:r>
                  <a:rPr lang="en-US" sz="2400" b="1" dirty="0" smtClean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rPr>
                  <a:t> } </a:t>
                </a:r>
                <a:endParaRPr lang="en-US" sz="2400" b="1" dirty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53" y="4569767"/>
                <a:ext cx="4505306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2165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935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2" grpId="0"/>
      <p:bldP spid="14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599"/>
            <a:ext cx="3562350" cy="4355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09" y="4558859"/>
            <a:ext cx="379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 ভেন( ভেন চিত্রের প্রতিষ্ঠাতা)।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008" y="5302564"/>
            <a:ext cx="3562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জন্মঃ ৪ আগষ্ট ১৮৩৪ ইং 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ইংল্যান্ড।  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015090"/>
            <a:ext cx="3790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মৃত্যুঃ ৪ এপ্রিল ১৯২৩ ইং, ইংল্যান্ড।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0" y="381000"/>
            <a:ext cx="268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30929" y="381000"/>
            <a:ext cx="5098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 ভেন চিত্রের সাহায্যে সেট প্রকাশ করার রীতি প্রবর্তন করেন।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2997" y="1674167"/>
            <a:ext cx="5213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এই চিত্রগুলো তাঁর নামানুসারে ভেনচিত্র নামে পরিচিত।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0929" y="3124200"/>
            <a:ext cx="50191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ভেনচিত্রে সাধারণত আয়তা্কার ও বৃত্তাকার ক্ষেত্র ব্যবহার করা হয়। 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0929" y="4743973"/>
            <a:ext cx="52130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পরের পৃষ্ঠায় কয়েকটি সেটের ভেনচিত্র প্রদর্শন করা হলো। 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790950" y="4628132"/>
            <a:ext cx="0" cy="20774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23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043" y="115484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ভেনচিত্রঃ 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81000" y="914400"/>
            <a:ext cx="4343400" cy="2133600"/>
            <a:chOff x="381000" y="914400"/>
            <a:chExt cx="4343400" cy="2133600"/>
          </a:xfrm>
        </p:grpSpPr>
        <p:sp>
          <p:nvSpPr>
            <p:cNvPr id="3" name="Rectangle 2"/>
            <p:cNvSpPr/>
            <p:nvPr/>
          </p:nvSpPr>
          <p:spPr>
            <a:xfrm>
              <a:off x="381000" y="914400"/>
              <a:ext cx="4343400" cy="213360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24644" y="921840"/>
              <a:ext cx="29498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32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এটি সার্বিক সেট=</a:t>
              </a:r>
              <a:r>
                <a:rPr lang="en-US" sz="32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U  </a:t>
              </a:r>
              <a:endPara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52042" y="3167950"/>
            <a:ext cx="5313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এটি আয়ত ক্ষেত্র। এর দ্বারা সার্বিক বুঝানো হয়।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2146" y="3007503"/>
            <a:ext cx="4585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এটি বৃত্ত ক্ষেত্র। এর দ্বারা উপসেটকে বুঝানো হয়।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715000" y="207818"/>
            <a:ext cx="2362200" cy="2746361"/>
            <a:chOff x="5715000" y="207818"/>
            <a:chExt cx="2362200" cy="2746361"/>
          </a:xfrm>
        </p:grpSpPr>
        <p:sp>
          <p:nvSpPr>
            <p:cNvPr id="6" name="Oval 5"/>
            <p:cNvSpPr/>
            <p:nvPr/>
          </p:nvSpPr>
          <p:spPr>
            <a:xfrm>
              <a:off x="5715000" y="762000"/>
              <a:ext cx="2362200" cy="219217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603391" y="207818"/>
              <a:ext cx="63511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A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2044" y="5757724"/>
                <a:ext cx="423197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B= A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সেটের হলুদ এলাকা।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44" y="5757724"/>
                <a:ext cx="4231976" cy="400110"/>
              </a:xfrm>
              <a:prstGeom prst="rect">
                <a:avLst/>
              </a:prstGeom>
              <a:blipFill rotWithShape="1">
                <a:blip r:embed="rId2"/>
                <a:stretch>
                  <a:fillRect l="-1585" t="-6154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52042" y="6220040"/>
            <a:ext cx="9677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ভেন চিত্র ব্যবহার করে অতি সহজে সেট ও সেট প্রক্রিয়ার বিভিন্ন বৈশিষ্ঠ্যযাচাই করা যায়।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8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16"/>
          <a:stretch/>
        </p:blipFill>
        <p:spPr>
          <a:xfrm>
            <a:off x="4419243" y="3675077"/>
            <a:ext cx="4584448" cy="21923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319372" y="4531734"/>
                <a:ext cx="7841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rgbClr val="FFFF0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endParaRPr lang="en-US" b="1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9372" y="4531734"/>
                <a:ext cx="784189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7031"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52043" y="3629615"/>
            <a:ext cx="3810357" cy="2120811"/>
            <a:chOff x="152043" y="3629615"/>
            <a:chExt cx="3810357" cy="2120811"/>
          </a:xfrm>
        </p:grpSpPr>
        <p:grpSp>
          <p:nvGrpSpPr>
            <p:cNvPr id="18" name="Group 17"/>
            <p:cNvGrpSpPr/>
            <p:nvPr/>
          </p:nvGrpSpPr>
          <p:grpSpPr>
            <a:xfrm>
              <a:off x="353291" y="3733800"/>
              <a:ext cx="3276778" cy="1925782"/>
              <a:chOff x="353291" y="3733800"/>
              <a:chExt cx="3276778" cy="1925782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353291" y="3733800"/>
                <a:ext cx="3276778" cy="1925782"/>
                <a:chOff x="457022" y="4343400"/>
                <a:chExt cx="3276778" cy="1925782"/>
              </a:xfrm>
              <a:solidFill>
                <a:srgbClr val="FFFF00"/>
              </a:solidFill>
            </p:grpSpPr>
            <p:sp>
              <p:nvSpPr>
                <p:cNvPr id="9" name="Oval 8"/>
                <p:cNvSpPr/>
                <p:nvPr/>
              </p:nvSpPr>
              <p:spPr>
                <a:xfrm>
                  <a:off x="457022" y="4364182"/>
                  <a:ext cx="1981200" cy="1905000"/>
                </a:xfrm>
                <a:prstGeom prst="ellipse">
                  <a:avLst/>
                </a:prstGeom>
                <a:grpFill/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" name="Oval 9"/>
                <p:cNvSpPr/>
                <p:nvPr/>
              </p:nvSpPr>
              <p:spPr>
                <a:xfrm>
                  <a:off x="1752600" y="4343400"/>
                  <a:ext cx="1981200" cy="1925782"/>
                </a:xfrm>
                <a:prstGeom prst="ellipse">
                  <a:avLst/>
                </a:prstGeom>
                <a:grpFill/>
                <a:ln w="285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" name="TextBox 11"/>
              <p:cNvSpPr txBox="1"/>
              <p:nvPr/>
            </p:nvSpPr>
            <p:spPr>
              <a:xfrm>
                <a:off x="609600" y="4343400"/>
                <a:ext cx="47481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solidFill>
                      <a:srgbClr val="C00000"/>
                    </a:solidFill>
                  </a:rPr>
                  <a:t>A </a:t>
                </a:r>
                <a:endParaRPr lang="en-US" sz="28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503317" y="4372736"/>
                <a:ext cx="46198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B </a:t>
                </a:r>
                <a:endParaRPr lang="en-US" sz="2800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152043" y="3629615"/>
              <a:ext cx="3810357" cy="2120811"/>
              <a:chOff x="152043" y="3629615"/>
              <a:chExt cx="3810357" cy="2120811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043" y="3629615"/>
                <a:ext cx="3810357" cy="2120811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521254" y="3629615"/>
                <a:ext cx="4411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U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429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5" grpId="0"/>
      <p:bldP spid="27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1524000"/>
                <a:ext cx="8534400" cy="9106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1।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ভেনচিত্রের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সাহায্যে</a:t>
                </a:r>
                <a:r>
                  <a:rPr lang="en-US" sz="3600" b="1" dirty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∪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𝑵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এবং M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∩</m:t>
                    </m:r>
                    <m:r>
                      <a:rPr lang="en-US" sz="36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𝑵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</a:t>
                </a:r>
                <a:r>
                  <a:rPr lang="bn-BD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ও।</a:t>
                </a:r>
                <a:r>
                  <a:rPr lang="en-US" b="1" dirty="0" smtClean="0">
                    <a:solidFill>
                      <a:srgbClr val="00206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524000"/>
                <a:ext cx="8534400" cy="910647"/>
              </a:xfrm>
              <a:blipFill rotWithShape="1">
                <a:blip r:embed="rId2"/>
                <a:stretch>
                  <a:fillRect l="-2143" t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29490" y="304800"/>
            <a:ext cx="8028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কাজঃ </a:t>
            </a:r>
            <a:endParaRPr lang="en-US" sz="4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13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4141" y="5502724"/>
                <a:ext cx="24938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𝑵</m:t>
                    </m:r>
                    <m:r>
                      <a:rPr lang="bn-BD" sz="2800" b="1" i="1" smtClean="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41" y="5502724"/>
                <a:ext cx="2493804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4890" t="-9302" b="-337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4141" y="3415618"/>
                <a:ext cx="21854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ea typeface="Cambria Math"/>
                      </a:rPr>
                      <m:t>∴</m:t>
                    </m:r>
                    <m:r>
                      <a:rPr lang="en-US" sz="3200" b="1" i="1" smtClean="0">
                        <a:latin typeface="Cambria Math"/>
                        <a:ea typeface="Cambria Math"/>
                      </a:rPr>
                      <m:t>𝑴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3200" b="1" i="1" smtClean="0">
                        <a:latin typeface="Cambria Math"/>
                        <a:ea typeface="Cambria Math" panose="02040503050406030204" pitchFamily="18" charset="0"/>
                      </a:rPr>
                      <m:t>𝑵</m:t>
                    </m:r>
                  </m:oMath>
                </a14:m>
                <a:r>
                  <a:rPr lang="en-US" sz="32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endParaRPr lang="en-US" sz="32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41" y="3415618"/>
                <a:ext cx="2185413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19400" y="4948298"/>
            <a:ext cx="2555011" cy="1632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146126"/>
            <a:ext cx="8298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কাজের সমাধানঃ 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918558" y="990600"/>
            <a:ext cx="1413170" cy="136433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191578" y="990599"/>
            <a:ext cx="1352222" cy="13643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36432" y="1411537"/>
            <a:ext cx="1516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ধরি,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M =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1154" y="1413947"/>
            <a:ext cx="1550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এবং,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N =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68984" y="3359971"/>
                <a:ext cx="2794015" cy="830997"/>
              </a:xfrm>
              <a:prstGeom prst="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দুই বৃত্তের সবুজ অংশ =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𝑵</m:t>
                    </m:r>
                  </m:oMath>
                </a14:m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984" y="3359971"/>
                <a:ext cx="2794015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2808" t="-4255" b="-14184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2656481" y="4811834"/>
            <a:ext cx="2870216" cy="1905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968985" y="5348835"/>
                <a:ext cx="2794015" cy="830997"/>
              </a:xfrm>
              <a:prstGeom prst="rect">
                <a:avLst/>
              </a:prstGeom>
              <a:noFill/>
              <a:ln w="28575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দুই বৃত্তের নীল অংশ =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𝑵</m:t>
                    </m:r>
                  </m:oMath>
                </a14:m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985" y="5348835"/>
                <a:ext cx="2794015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2802" t="-4225" b="-13380"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/>
          <p:nvPr/>
        </p:nvCxnSpPr>
        <p:spPr>
          <a:xfrm>
            <a:off x="4156370" y="5805054"/>
            <a:ext cx="1812613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2570562" y="2788513"/>
            <a:ext cx="3321061" cy="1838984"/>
            <a:chOff x="2570562" y="2788513"/>
            <a:chExt cx="3321061" cy="1838984"/>
          </a:xfrm>
        </p:grpSpPr>
        <p:grpSp>
          <p:nvGrpSpPr>
            <p:cNvPr id="20" name="Group 19"/>
            <p:cNvGrpSpPr/>
            <p:nvPr/>
          </p:nvGrpSpPr>
          <p:grpSpPr>
            <a:xfrm>
              <a:off x="2570562" y="2788513"/>
              <a:ext cx="2715209" cy="1838984"/>
              <a:chOff x="2570562" y="2788513"/>
              <a:chExt cx="2715209" cy="1838984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70563" y="2788513"/>
                <a:ext cx="2668946" cy="1838984"/>
              </a:xfrm>
              <a:prstGeom prst="rect">
                <a:avLst/>
              </a:prstGeom>
            </p:spPr>
          </p:pic>
          <p:sp>
            <p:nvSpPr>
              <p:cNvPr id="19" name="Rectangle 18"/>
              <p:cNvSpPr/>
              <p:nvPr/>
            </p:nvSpPr>
            <p:spPr>
              <a:xfrm>
                <a:off x="2570562" y="2788513"/>
                <a:ext cx="2715209" cy="177829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>
            <a:xfrm flipV="1">
              <a:off x="4613570" y="3775469"/>
              <a:ext cx="1253830" cy="22492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3343256" y="3221558"/>
              <a:ext cx="2548367" cy="3598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3905036" y="3677658"/>
              <a:ext cx="1962364" cy="2862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9529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/>
      <p:bldP spid="5" grpId="0" animBg="1"/>
      <p:bldP spid="6" grpId="0" animBg="1"/>
      <p:bldP spid="8" grpId="0"/>
      <p:bldP spid="9" grpId="0"/>
      <p:bldP spid="13" grpId="0" animBg="1"/>
      <p:bldP spid="27" grpId="0" animBg="1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সেট প্রক্রিয়াঃ </a:t>
            </a:r>
            <a:endParaRPr lang="en-US" sz="3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582" y="692727"/>
            <a:ext cx="8589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সংযোগ সেট (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Union of Sets ):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2062" y="1117523"/>
            <a:ext cx="8465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দুই বা ততোধিক সেটের সকল উপাদান নিয়ে গঠিত সেটকে সংযোগ সেট বলে। </a:t>
            </a:r>
            <a:endParaRPr lang="en-US" sz="2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2062" y="1554978"/>
            <a:ext cx="8610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ধরি 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দুইটি সেট। 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এর সংযোগ সেটকে 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AUB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দ্বারা প্রকাশ করা হয় এবং পড়া হয় 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সংযোগ 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অথবা </a:t>
            </a:r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 union  B . </a:t>
            </a:r>
            <a:endParaRPr lang="en-US" sz="2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2062" y="2348876"/>
                <a:ext cx="83057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সেট গঠন পদ্ধতিতে,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AUB= {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⦂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 ∈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𝑨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অথবা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}</a:t>
                </a:r>
                <a:endParaRPr lang="en-US" sz="2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62" y="2348876"/>
                <a:ext cx="8305799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20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5135" y="2810540"/>
                <a:ext cx="807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ধরি,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P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}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Q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𝟔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} ;  </a:t>
                </a:r>
                <a:endParaRPr lang="en-US" sz="2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35" y="2810540"/>
                <a:ext cx="807720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0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4353" y="3262912"/>
                <a:ext cx="85066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এখানে,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Q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সেটের অন্তর্ভুক্ত উপাদান গুলো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 ; </m:t>
                    </m:r>
                  </m:oMath>
                </a14:m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53" y="3262912"/>
                <a:ext cx="8506691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8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5135" y="3731434"/>
                <a:ext cx="881149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P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Q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সেটের সকল উপাদান নিয়ে গঠিত সেট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PUQ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𝟔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} ; </a:t>
                </a:r>
              </a:p>
              <a:p>
                <a:r>
                  <a:rPr lang="en-US" sz="2400" b="1" dirty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যা 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P 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</a:t>
                </a:r>
                <a:r>
                  <a:rPr lang="en-US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 Q  </a:t>
                </a:r>
                <a:r>
                  <a:rPr lang="bn-BD" sz="24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সেটদ্বয়ের সংযোগ সেট। </a:t>
                </a:r>
                <a:endParaRPr lang="en-US" sz="24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35" y="3731434"/>
                <a:ext cx="8811491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277"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04800" y="4965626"/>
            <a:ext cx="90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চিত্রেঃ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532232" y="4707880"/>
            <a:ext cx="1876630" cy="17569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673923" y="4707880"/>
            <a:ext cx="1863438" cy="17569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934050" y="542729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14703" y="4790954"/>
            <a:ext cx="35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631552" y="4741263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565735" y="5401679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 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042580" y="5402362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544560" y="5401679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952873" y="5401679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406044" y="5437862"/>
            <a:ext cx="2514600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=  PUQ </a:t>
            </a:r>
            <a:endParaRPr lang="en-US" sz="2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342334" y="4601138"/>
            <a:ext cx="4765963" cy="2033610"/>
            <a:chOff x="1336964" y="4519590"/>
            <a:chExt cx="4765963" cy="2033610"/>
          </a:xfrm>
        </p:grpSpPr>
        <p:sp>
          <p:nvSpPr>
            <p:cNvPr id="21" name="Rectangle 20"/>
            <p:cNvSpPr/>
            <p:nvPr/>
          </p:nvSpPr>
          <p:spPr>
            <a:xfrm>
              <a:off x="1336964" y="4519590"/>
              <a:ext cx="4759036" cy="2033610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80861" y="4519590"/>
              <a:ext cx="1922066" cy="369332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এটা সার্বিক সেট =</a:t>
              </a:r>
              <a:r>
                <a:rPr lang="en-US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rPr>
                <a:t>U </a:t>
              </a:r>
              <a:endParaRPr lang="en-US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778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1972" y="1652771"/>
            <a:ext cx="3506312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029200" y="1642954"/>
            <a:ext cx="3654469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16721" y="1801811"/>
                <a:ext cx="1012479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sz="1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6721" y="1801811"/>
                <a:ext cx="1012479" cy="144655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888438" y="4563409"/>
            <a:ext cx="5303247" cy="20395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5" y="2104373"/>
            <a:ext cx="684348" cy="12400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84" y="2162339"/>
            <a:ext cx="636673" cy="12256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68" y="2162339"/>
            <a:ext cx="761631" cy="118211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2" y="2162340"/>
            <a:ext cx="419975" cy="110450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81" y="2111571"/>
            <a:ext cx="636673" cy="12256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983" y="2202092"/>
            <a:ext cx="419975" cy="110450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827" y="2202091"/>
            <a:ext cx="848926" cy="103801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685" y="2310248"/>
            <a:ext cx="722705" cy="7530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4170" y="249382"/>
            <a:ext cx="86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এবার আসো আমরা চিত্রের মাধ্যমে সংযোগ সেট ভালোভাবে জেনে নেইঃ </a:t>
            </a:r>
            <a:endParaRPr lang="en-US" sz="2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5" y="5255527"/>
                <a:ext cx="230424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36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</m:oMath>
                </a14:m>
                <a:r>
                  <a:rPr lang="en-US" sz="36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36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:endParaRPr lang="en-US" sz="36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" y="5255527"/>
                <a:ext cx="2304243" cy="646331"/>
              </a:xfrm>
              <a:prstGeom prst="rect">
                <a:avLst/>
              </a:prstGeom>
              <a:blipFill rotWithShape="1">
                <a:blip r:embed="rId9"/>
                <a:stretch>
                  <a:fillRect t="-12264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407360" y="904788"/>
            <a:ext cx="7200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B </a:t>
            </a:r>
            <a:endParaRPr lang="en-US" sz="4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6233" y="877593"/>
            <a:ext cx="9202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</a:t>
            </a:r>
            <a:endParaRPr lang="en-US" sz="4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457" y="5029147"/>
            <a:ext cx="684348" cy="124007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596" y="5073904"/>
            <a:ext cx="636673" cy="12256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905" y="5029147"/>
            <a:ext cx="761631" cy="118211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960" y="5070849"/>
            <a:ext cx="419975" cy="110450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262" y="4983170"/>
            <a:ext cx="848926" cy="119104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324" y="5020213"/>
            <a:ext cx="845200" cy="119104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148383" y="3992489"/>
            <a:ext cx="4749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এর সংযোগ সেট </a:t>
            </a:r>
            <a:endParaRPr lang="en-US" sz="3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86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/>
      <p:bldP spid="17" grpId="0" animBg="1"/>
      <p:bldP spid="2" grpId="0"/>
      <p:bldP spid="6" grpId="0"/>
      <p:bldP spid="8" grpId="0"/>
      <p:bldP spid="9" grpId="0"/>
      <p:bldP spid="3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3812" y="1649460"/>
            <a:ext cx="3506312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29408" y="1703541"/>
            <a:ext cx="3654469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24033" y="1897899"/>
                <a:ext cx="95608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sz="1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033" y="1897899"/>
                <a:ext cx="956085" cy="144655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089764" y="4622104"/>
            <a:ext cx="6824625" cy="20395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5" y="2104373"/>
            <a:ext cx="684348" cy="12400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84" y="2162339"/>
            <a:ext cx="636673" cy="12256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68" y="2310248"/>
            <a:ext cx="772703" cy="9298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2" y="2162340"/>
            <a:ext cx="419975" cy="110450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781" y="2111571"/>
            <a:ext cx="636673" cy="12256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983" y="2202092"/>
            <a:ext cx="419975" cy="110450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827" y="2202091"/>
            <a:ext cx="848926" cy="103801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685" y="2310248"/>
            <a:ext cx="722705" cy="7530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7713" y="152400"/>
            <a:ext cx="8677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আবার লক্ষ করঃ </a:t>
            </a:r>
            <a:endParaRPr lang="en-US" sz="4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01097" y="735595"/>
            <a:ext cx="9348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 </a:t>
            </a:r>
            <a:endParaRPr lang="en-US" sz="6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5630" y="739077"/>
            <a:ext cx="11047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B </a:t>
            </a:r>
            <a:endParaRPr lang="en-US" sz="6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221678" y="3989628"/>
                <a:ext cx="47491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এর ছেদ সেট  </a:t>
                </a:r>
                <a:r>
                  <a:rPr lang="en-US" sz="3200" b="1" dirty="0" smtClean="0">
                    <a:solidFill>
                      <a:srgbClr val="00B0F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  <m:r>
                      <a:rPr lang="en-US" sz="3200" b="1" i="1" smtClean="0">
                        <a:solidFill>
                          <a:srgbClr val="00B0F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𝑩</m:t>
                    </m:r>
                  </m:oMath>
                </a14:m>
                <a:endParaRPr lang="en-US" sz="3200" b="1" dirty="0">
                  <a:solidFill>
                    <a:srgbClr val="00B0F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678" y="3989628"/>
                <a:ext cx="4749154" cy="584775"/>
              </a:xfrm>
              <a:prstGeom prst="rect">
                <a:avLst/>
              </a:prstGeom>
              <a:blipFill rotWithShape="1">
                <a:blip r:embed="rId9"/>
                <a:stretch>
                  <a:fillRect l="-3209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411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22222E-6 L 0.10365 0.4101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2" y="2050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0.12356 0.4099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2" y="2048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0.15846 0.4136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2067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0.16211 0.4115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9" y="20903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30222 0.40834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2041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7.40741E-7 L -0.06953 0.4159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7" y="20787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05338 0.4247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" y="21227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-0.38451 0.40023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32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/>
      <p:bldP spid="17" grpId="0" animBg="1"/>
      <p:bldP spid="2" grpId="0"/>
      <p:bldP spid="3" grpId="0"/>
      <p:bldP spid="6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Callout 12"/>
          <p:cNvSpPr/>
          <p:nvPr/>
        </p:nvSpPr>
        <p:spPr>
          <a:xfrm>
            <a:off x="800100" y="454750"/>
            <a:ext cx="7597588" cy="77993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087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চিত্রগুলো  দেখ এবং  প্রশ্নগুলোর উত্তর দাও  </a:t>
            </a:r>
            <a:endParaRPr lang="en-US" sz="240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8681" t="-13284" r="-18681"/>
          <a:stretch/>
        </p:blipFill>
        <p:spPr>
          <a:xfrm>
            <a:off x="590844" y="1417135"/>
            <a:ext cx="7906042" cy="2408247"/>
          </a:xfrm>
          <a:prstGeom prst="ribbon">
            <a:avLst>
              <a:gd name="adj1" fmla="val 10958"/>
              <a:gd name="adj2" fmla="val 72934"/>
            </a:avLst>
          </a:prstGeom>
          <a:solidFill>
            <a:schemeClr val="accent6">
              <a:lumMod val="60000"/>
              <a:lumOff val="40000"/>
            </a:schemeClr>
          </a:solidFill>
          <a:ln w="66675" cmpd="thinThick">
            <a:solidFill>
              <a:schemeClr val="accent2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legacyWireframe"/>
        </p:spPr>
      </p:pic>
      <p:sp>
        <p:nvSpPr>
          <p:cNvPr id="7" name="TextBox 6"/>
          <p:cNvSpPr txBox="1"/>
          <p:nvPr/>
        </p:nvSpPr>
        <p:spPr>
          <a:xfrm>
            <a:off x="2722099" y="5420309"/>
            <a:ext cx="4121833" cy="58477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সোফা সেট 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1885072" y="4403992"/>
            <a:ext cx="5317586" cy="660377"/>
          </a:xfrm>
          <a:prstGeom prst="wedgeEllipseCallout">
            <a:avLst>
              <a:gd name="adj1" fmla="val -253"/>
              <a:gd name="adj2" fmla="val -153868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বলতো এটা কিসের ছবি  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0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2062" y="1554978"/>
                <a:ext cx="861059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ধরি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দুইটি সেট।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সেটের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সেদ সেটকে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∩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দ্বারা প্রকাশ করা হয় এবং পড়া হয়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ছেদ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অথবা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intersection B .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62" y="1554978"/>
                <a:ext cx="8610599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062"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2062" y="2348876"/>
                <a:ext cx="83057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সেট গঠন পদ্ধতিতে,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∩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B= {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⦂ 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 ∈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𝑨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}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62" y="2348876"/>
                <a:ext cx="8305799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20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5135" y="2810540"/>
                <a:ext cx="8077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ধরি,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P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bn-BD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}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Q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𝟔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} ;  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35" y="2810540"/>
                <a:ext cx="80772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0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4353" y="3262912"/>
                <a:ext cx="85066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এখানে,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Q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সেটের সকল সাধারণ উপাদান হলো;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</a:rPr>
                      <m:t> ; 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53" y="3262912"/>
                <a:ext cx="8506691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8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5135" y="3731434"/>
                <a:ext cx="881149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P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Q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সেটের সকল উপাদান নিয়ে গঠিত সেট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P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∩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Q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} ; </a:t>
                </a:r>
              </a:p>
              <a:p>
                <a:r>
                  <a:rPr lang="en-US" sz="2400" b="1" dirty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যা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P 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Q 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সেটদ্বয়ের ছেদ সেট। 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35" y="3731434"/>
                <a:ext cx="8811491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04800" y="5218909"/>
            <a:ext cx="90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চিত্রেঃ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408292" y="4764430"/>
            <a:ext cx="2144994" cy="17569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438728" y="4764430"/>
            <a:ext cx="2098633" cy="17569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625772" y="5221431"/>
            <a:ext cx="862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</a:t>
            </a:r>
            <a:r>
              <a:rPr lang="bn-BD" dirty="0" smtClean="0"/>
              <a:t>, </a:t>
            </a:r>
            <a:r>
              <a:rPr lang="en-US" dirty="0" smtClean="0"/>
              <a:t>5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29803" y="4849577"/>
            <a:ext cx="356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645407" y="4780960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69166" y="5569303"/>
                <a:ext cx="1084120" cy="46166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∩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Q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166" y="5569303"/>
                <a:ext cx="108412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427" t="-9333" b="-32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04800" y="461527"/>
            <a:ext cx="85967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দুই বা ততোধিক সেটের সকল সাধারণ </a:t>
            </a:r>
            <a:r>
              <a:rPr lang="en-US" sz="24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( Common )  </a:t>
            </a:r>
            <a:r>
              <a:rPr lang="bn-BD" sz="24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সদস্যদের নিয়ে গঠিত সেটকে ছেদ সেট বলে। </a:t>
            </a:r>
            <a:endParaRPr lang="en-US" sz="24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5580" y="5528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ছেদ সেট (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Intersection of Set )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 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55214" y="4658608"/>
            <a:ext cx="4580383" cy="1968574"/>
            <a:chOff x="1355215" y="4456609"/>
            <a:chExt cx="4580383" cy="1968574"/>
          </a:xfrm>
        </p:grpSpPr>
        <p:sp>
          <p:nvSpPr>
            <p:cNvPr id="2" name="Rectangle 1"/>
            <p:cNvSpPr/>
            <p:nvPr/>
          </p:nvSpPr>
          <p:spPr>
            <a:xfrm>
              <a:off x="1355215" y="4456609"/>
              <a:ext cx="4580383" cy="1968574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223842" y="4461622"/>
              <a:ext cx="1711756" cy="3385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এটা সার্বিক সেট= </a:t>
              </a:r>
              <a:r>
                <a:rPr lang="en-US" sz="16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U</a:t>
              </a:r>
              <a:endParaRPr lang="en-US" sz="1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892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/>
      <p:bldP spid="14" grpId="0"/>
      <p:bldP spid="15" grpId="0"/>
      <p:bldP spid="20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1972" y="1652771"/>
            <a:ext cx="3506312" cy="214327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029200" y="1642954"/>
            <a:ext cx="3654469" cy="2143279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7" name="Rectangle 16"/>
          <p:cNvSpPr/>
          <p:nvPr/>
        </p:nvSpPr>
        <p:spPr>
          <a:xfrm>
            <a:off x="2438400" y="4622104"/>
            <a:ext cx="4116890" cy="203950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5" y="2104373"/>
            <a:ext cx="684348" cy="12400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84" y="2162339"/>
            <a:ext cx="636673" cy="12256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68" y="2162339"/>
            <a:ext cx="761631" cy="118211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2" y="2162340"/>
            <a:ext cx="419975" cy="110450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934" y="2094788"/>
            <a:ext cx="636673" cy="12256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378" y="2202092"/>
            <a:ext cx="419975" cy="110450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468" y="2219245"/>
            <a:ext cx="848926" cy="103801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434" y="2162339"/>
            <a:ext cx="722705" cy="10949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4170" y="249382"/>
            <a:ext cx="86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এবার আসো আমরা চিত্রের মাধ্যমে ছেদ সেট ভালোভাবে জেনে নেইঃ </a:t>
            </a:r>
            <a:endParaRPr lang="en-US" sz="24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0507" y="5204715"/>
                <a:ext cx="197135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36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∩</m:t>
                    </m:r>
                  </m:oMath>
                </a14:m>
                <a:r>
                  <a:rPr lang="en-US" sz="36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=</a:t>
                </a:r>
                <a:endParaRPr lang="en-US" sz="36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507" y="5204715"/>
                <a:ext cx="1971354" cy="646331"/>
              </a:xfrm>
              <a:prstGeom prst="rect">
                <a:avLst/>
              </a:prstGeom>
              <a:blipFill rotWithShape="1">
                <a:blip r:embed="rId8"/>
                <a:stretch>
                  <a:fillRect t="-12264" r="-7407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407360" y="904788"/>
            <a:ext cx="7200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B </a:t>
            </a:r>
            <a:endParaRPr lang="en-US" sz="44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6233" y="877593"/>
            <a:ext cx="9202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A</a:t>
            </a:r>
            <a:endParaRPr lang="en-US" sz="44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2" y="4895555"/>
            <a:ext cx="636673" cy="122568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789" y="4975627"/>
            <a:ext cx="419975" cy="11045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86363" y="1908544"/>
                <a:ext cx="1231426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1" i="1" smtClean="0">
                          <a:solidFill>
                            <a:srgbClr val="FFC000"/>
                          </a:solidFill>
                          <a:latin typeface="Cambria Math"/>
                          <a:ea typeface="Cambria Math"/>
                        </a:rPr>
                        <m:t>∩</m:t>
                      </m:r>
                    </m:oMath>
                  </m:oMathPara>
                </a14:m>
                <a:endParaRPr lang="en-US" sz="88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363" y="1908544"/>
                <a:ext cx="1231426" cy="144655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654623" y="4038600"/>
            <a:ext cx="4749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32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32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32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এর ছেদ সেট </a:t>
            </a:r>
            <a:endParaRPr lang="en-US" sz="32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32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7" grpId="0" animBg="1"/>
      <p:bldP spid="2" grpId="0"/>
      <p:bldP spid="6" grpId="0"/>
      <p:bldP spid="8" grpId="0"/>
      <p:bldP spid="9" grpId="0"/>
      <p:bldP spid="3" grpId="0"/>
      <p:bldP spid="2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94751" y="2081988"/>
                <a:ext cx="88100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</m:oMath>
                  </m:oMathPara>
                </a14:m>
                <a:endParaRPr lang="en-US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751" y="2081988"/>
                <a:ext cx="881004" cy="132343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507304" y="1803749"/>
            <a:ext cx="350631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875755" y="1754153"/>
            <a:ext cx="350631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756455" y="5002386"/>
            <a:ext cx="3270637" cy="16614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5" y="2104373"/>
            <a:ext cx="684348" cy="12400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84" y="2162339"/>
            <a:ext cx="636673" cy="1225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68" y="2310248"/>
            <a:ext cx="772703" cy="9298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2" y="2162340"/>
            <a:ext cx="419975" cy="11045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340" y="2111571"/>
            <a:ext cx="636673" cy="12256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625" y="2202092"/>
            <a:ext cx="419975" cy="11045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359" y="2202091"/>
            <a:ext cx="848926" cy="103801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428" y="2310248"/>
            <a:ext cx="722705" cy="75303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37713" y="152400"/>
            <a:ext cx="8677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আবার লক্ষ করঃ </a:t>
            </a:r>
            <a:endParaRPr lang="en-US" sz="40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509" y="760377"/>
            <a:ext cx="7457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A</a:t>
            </a:r>
            <a:endParaRPr lang="en-US" sz="60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27092" y="775817"/>
            <a:ext cx="920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B</a:t>
            </a:r>
            <a:endParaRPr lang="en-US" sz="60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629" y="5417617"/>
                <a:ext cx="2770310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48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48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48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en-US" sz="48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9" y="5417617"/>
                <a:ext cx="2770310" cy="830997"/>
              </a:xfrm>
              <a:prstGeom prst="rect">
                <a:avLst/>
              </a:prstGeom>
              <a:blipFill rotWithShape="1">
                <a:blip r:embed="rId9"/>
                <a:stretch>
                  <a:fillRect t="-15441" b="-39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806939" y="4381410"/>
            <a:ext cx="4749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32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32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32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এর ছেদ সেট </a:t>
            </a:r>
            <a:endParaRPr lang="en-US" sz="3200" b="1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73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0.19506 0.4483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53" y="22407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0.16028 0.4534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8" y="226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-0.17916 -0.2162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-1081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-0.38008 -0.21829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-10926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20625 0.4636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12" y="2317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44713 -0.0004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57" y="-2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33333E-6 L 0.31341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4" y="324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-0.33802 0.4386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1" y="2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1" grpId="0" animBg="1"/>
      <p:bldP spid="23" grpId="0" animBg="1"/>
      <p:bldP spid="18" grpId="0"/>
      <p:bldP spid="5" grpId="0"/>
      <p:bldP spid="6" grpId="0"/>
      <p:bldP spid="15" grpId="0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914" y="2286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পূরক সেটঃ 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6064" y="936486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যদি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U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সার্বিক সেট এবং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সেটটি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U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উপসেট হয় তবে,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সেটের বহির্ভূত সকল উপাদান নিয়ে যে সেট গঠন করা হয়, একে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সেটের পূরক সেট বলে।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6846" y="1767483"/>
                <a:ext cx="853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A –</a:t>
                </a:r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এর পূরক সেটকে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𝑨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𝒄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বা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𝑨</m:t>
                        </m:r>
                      </m:e>
                      <m:sup>
                        <m:r>
                          <a:rPr lang="bn-BD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 দ্বারা প্রকাশ করা হয়।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যেমন, </a:t>
                </a:r>
                <a:endParaRPr lang="en-US" sz="2400" b="1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46" y="1767483"/>
                <a:ext cx="853440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143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1000" y="5410200"/>
                <a:ext cx="4180114" cy="830997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চিত্রে,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𝑨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𝒄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লাল চিহ্নিত এলাকা হলো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সেটের পূরক সেট। </a:t>
                </a:r>
                <a:endParaRPr lang="en-US" sz="2400" b="1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5410200"/>
                <a:ext cx="4180114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2029" t="-3546" r="-1739" b="-12766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5181600" y="3721387"/>
            <a:ext cx="184731" cy="3693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025571" y="4292203"/>
            <a:ext cx="3886200" cy="83099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চিত্রে, 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হলুদ চিহ্নিত এলাকা হলো সার্বিক সেট 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U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উপসে্ট।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29200" y="3017390"/>
            <a:ext cx="3882571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চিত্রে,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U =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লাল চিহ্নিত আয়ত হলো সার্বিক সেট।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2895600"/>
            <a:ext cx="4677668" cy="2233131"/>
            <a:chOff x="347971" y="2895600"/>
            <a:chExt cx="4677668" cy="2233131"/>
          </a:xfrm>
        </p:grpSpPr>
        <p:grpSp>
          <p:nvGrpSpPr>
            <p:cNvPr id="7" name="Group 6"/>
            <p:cNvGrpSpPr/>
            <p:nvPr/>
          </p:nvGrpSpPr>
          <p:grpSpPr>
            <a:xfrm>
              <a:off x="845525" y="2995131"/>
              <a:ext cx="4180114" cy="2133600"/>
              <a:chOff x="856411" y="2842731"/>
              <a:chExt cx="4180114" cy="21336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856411" y="2842731"/>
                <a:ext cx="4180114" cy="21336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519968" y="3028571"/>
                <a:ext cx="2057400" cy="17907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347971" y="2895600"/>
              <a:ext cx="5918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U </a:t>
              </a:r>
              <a:endParaRPr lang="en-US" sz="2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872496" y="3575737"/>
            <a:ext cx="445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A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57366" y="3848387"/>
                <a:ext cx="66236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32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3200" b="1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66" y="3848387"/>
                <a:ext cx="66236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V="1">
            <a:off x="992676" y="4332881"/>
            <a:ext cx="0" cy="107732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9" idx="1"/>
          </p:cNvCxnSpPr>
          <p:nvPr/>
        </p:nvCxnSpPr>
        <p:spPr>
          <a:xfrm>
            <a:off x="3733800" y="4707701"/>
            <a:ext cx="1291771" cy="1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94313" y="2964501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U</a:t>
            </a:r>
            <a:endParaRPr lang="en-US" sz="32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08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0" grpId="0" animBg="1"/>
      <p:bldP spid="19" grpId="0" animBg="1"/>
      <p:bldP spid="25" grpId="0" animBg="1"/>
      <p:bldP spid="13" grpId="0"/>
      <p:bldP spid="14" grpId="0"/>
      <p:bldP spid="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528" y="235527"/>
            <a:ext cx="8679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পূরক সেট নিয়ে আরোকিছু তথ্যঃ 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728" y="881858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মনে করি,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দুইটি  সেট। 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এর  যেসব  উপাদান 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এর উপাদান নয় ,  ঔ উপাদান গুলোর সেটকে 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এর প্রেক্ষিতে 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এর পূরক সেট বলা হয় এবং 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A\B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দ্বারা সূচিত করা হয়।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0218" y="2343651"/>
            <a:ext cx="8423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A\B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কে 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‟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বাদ 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 ”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পড়া  হয়।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0164" y="3065862"/>
                <a:ext cx="84235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সেট গঠন পদ্ধতিতে ,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A\B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⦂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𝑨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∉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  }</a:t>
                </a:r>
                <a:endParaRPr lang="en-US" sz="2400" b="1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64" y="3065862"/>
                <a:ext cx="8423564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08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81001" y="3740038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A\B 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জন্য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A-B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প্রতীকও ব্যবহার করা হয়।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219" y="4498032"/>
            <a:ext cx="851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প্রেক্ষিতে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পূরক সেট হচ্ছে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B\A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=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 - A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7482" y="5262265"/>
                <a:ext cx="88565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সেট গঠন পদ্ধতিতে ,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B\A = B- A= 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⦂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∉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𝑨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  }</a:t>
                </a:r>
                <a:endParaRPr lang="en-US" sz="2400" b="1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82" y="5262265"/>
                <a:ext cx="8856518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03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21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7304" y="1803749"/>
            <a:ext cx="350631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75755" y="1754153"/>
            <a:ext cx="350631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616528" y="5002386"/>
            <a:ext cx="3506312" cy="16614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144215" y="2875387"/>
            <a:ext cx="563672" cy="12526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5" y="2104373"/>
            <a:ext cx="684348" cy="12400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84" y="2162339"/>
            <a:ext cx="636673" cy="12256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68" y="2104373"/>
            <a:ext cx="772703" cy="12400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2" y="2162340"/>
            <a:ext cx="419975" cy="11045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340" y="2111571"/>
            <a:ext cx="636673" cy="12256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625" y="2202092"/>
            <a:ext cx="419975" cy="11045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359" y="2104373"/>
            <a:ext cx="848926" cy="11357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428" y="2111571"/>
            <a:ext cx="722705" cy="112853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81072" y="249382"/>
            <a:ext cx="8653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এবার আসো আমরা চিত্রের মাধ্যমে পূরক সেট ভালোভাবে জেনে নেইঃ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5416" y="822722"/>
            <a:ext cx="7457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</a:t>
            </a:r>
            <a:endParaRPr lang="en-US" sz="6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0947" y="711047"/>
            <a:ext cx="7264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</a:t>
            </a:r>
            <a:endParaRPr lang="en-US" sz="6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3072" y="5448395"/>
                <a:ext cx="229742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4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A\B = </a:t>
                </a:r>
                <a:endParaRPr lang="en-US" sz="4400" b="1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72" y="5448395"/>
                <a:ext cx="2297424" cy="769441"/>
              </a:xfrm>
              <a:prstGeom prst="rect">
                <a:avLst/>
              </a:prstGeom>
              <a:blipFill rotWithShape="1">
                <a:blip r:embed="rId8"/>
                <a:stretch>
                  <a:fillRect t="-14286" r="-9814"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913" y="5213077"/>
            <a:ext cx="684348" cy="12400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98" y="5213077"/>
            <a:ext cx="772703" cy="11677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01178" y="4377576"/>
            <a:ext cx="474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সাপেক্ষে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পূরক সেট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4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7" grpId="0"/>
      <p:bldP spid="4" grpId="0"/>
      <p:bldP spid="8" grpId="0"/>
      <p:bldP spid="19" grpId="0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7304" y="1803749"/>
            <a:ext cx="350631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75755" y="1754153"/>
            <a:ext cx="350631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616528" y="5002386"/>
            <a:ext cx="3506312" cy="16614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144215" y="2875387"/>
            <a:ext cx="563672" cy="12526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5" y="2104373"/>
            <a:ext cx="684348" cy="12400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84" y="2162339"/>
            <a:ext cx="636673" cy="12256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68" y="2111571"/>
            <a:ext cx="772703" cy="12764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282" y="2162340"/>
            <a:ext cx="419975" cy="11045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340" y="2111571"/>
            <a:ext cx="636673" cy="12256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625" y="2202092"/>
            <a:ext cx="419975" cy="11045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359" y="2202091"/>
            <a:ext cx="848926" cy="103801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428" y="2104373"/>
            <a:ext cx="722705" cy="11357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5416" y="822722"/>
            <a:ext cx="7457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</a:t>
            </a:r>
            <a:endParaRPr lang="en-US" sz="6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0947" y="711047"/>
            <a:ext cx="7264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</a:t>
            </a:r>
            <a:endParaRPr lang="en-US" sz="6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3072" y="5448395"/>
                <a:ext cx="229742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∴</m:t>
                    </m:r>
                  </m:oMath>
                </a14:m>
                <a:r>
                  <a:rPr lang="en-US" sz="44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A\B = </a:t>
                </a:r>
                <a:endParaRPr lang="en-US" sz="4400" b="1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72" y="5448395"/>
                <a:ext cx="2297424" cy="769441"/>
              </a:xfrm>
              <a:prstGeom prst="rect">
                <a:avLst/>
              </a:prstGeom>
              <a:blipFill rotWithShape="1">
                <a:blip r:embed="rId8"/>
                <a:stretch>
                  <a:fillRect t="-14286" r="-9814" b="-3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87207" y="107722"/>
            <a:ext cx="8677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আবার লক্ষ করঃ </a:t>
            </a:r>
            <a:endParaRPr lang="en-US" sz="4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01178" y="4377576"/>
            <a:ext cx="4661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সাপেক্ষে 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পূরক সেট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2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30039 0.45232 " pathEditMode="relative" rAng="0" ptsTypes="AA">
                                      <p:cBhvr>
                                        <p:cTn id="5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3" y="22616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-0.24856 -0.2956 " pathEditMode="relative" rAng="0" ptsTypes="AA">
                                      <p:cBhvr>
                                        <p:cTn id="6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35" y="-14792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24674 0.45069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252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-0.44935 -0.13287 " pathEditMode="relative" rAng="0" ptsTypes="AA">
                                      <p:cBhvr>
                                        <p:cTn id="65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74" y="-6644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48763 0.22315 " pathEditMode="relative" rAng="0" ptsTypes="AA">
                                      <p:cBhvr>
                                        <p:cTn id="6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11157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37708 0.38611 " pathEditMode="relative" rAng="0" ptsTypes="AA">
                                      <p:cBhvr>
                                        <p:cTn id="6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54" y="19306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0.20951 -0.30694 " pathEditMode="relative" rAng="0" ptsTypes="AA">
                                      <p:cBhvr>
                                        <p:cTn id="7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69" y="-15347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33333E-6 L 0.31341 0.00648 " pathEditMode="relative" rAng="0" ptsTypes="AA">
                                      <p:cBhvr>
                                        <p:cTn id="7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4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4" grpId="0"/>
      <p:bldP spid="8" grpId="0"/>
      <p:bldP spid="19" grpId="0"/>
      <p:bldP spid="20" grpId="0"/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218" y="2286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কাজঃ ভেন চিত্রের সাহায্যে </a:t>
            </a:r>
            <a:r>
              <a:rPr lang="en-US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C-D </a:t>
            </a:r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সেটটি দেখাও 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1782" y="781162"/>
            <a:ext cx="3941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সমাধানঃ 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382" y="1447797"/>
            <a:ext cx="1808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ধরি , 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C= 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5638800" y="854311"/>
            <a:ext cx="1676400" cy="166028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86200" y="1469318"/>
            <a:ext cx="1914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এবং, </a:t>
            </a:r>
            <a:r>
              <a:rPr lang="en-US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D = 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802991" y="932762"/>
            <a:ext cx="1676400" cy="1676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1782" y="3906660"/>
                <a:ext cx="216758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∴</m:t>
                    </m:r>
                  </m:oMath>
                </a14:m>
                <a:r>
                  <a:rPr lang="en-US" sz="3600" b="1" dirty="0" smtClean="0">
                    <a:solidFill>
                      <a:srgbClr val="0070C0"/>
                    </a:solidFill>
                    <a:latin typeface="NikoshBAN" pitchFamily="2" charset="0"/>
                    <a:cs typeface="NikoshBAN" pitchFamily="2" charset="0"/>
                  </a:rPr>
                  <a:t> C –D = </a:t>
                </a:r>
                <a:endParaRPr lang="en-US" sz="3600" b="1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82" y="3906660"/>
                <a:ext cx="2167581" cy="646331"/>
              </a:xfrm>
              <a:prstGeom prst="rect">
                <a:avLst/>
              </a:prstGeom>
              <a:blipFill rotWithShape="1">
                <a:blip r:embed="rId2"/>
                <a:stretch>
                  <a:fillRect t="-12264" r="-7606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2590145" y="2971800"/>
            <a:ext cx="3582056" cy="2249020"/>
            <a:chOff x="2555508" y="3008780"/>
            <a:chExt cx="3582056" cy="2249020"/>
          </a:xfrm>
        </p:grpSpPr>
        <p:sp>
          <p:nvSpPr>
            <p:cNvPr id="9" name="Oval 8"/>
            <p:cNvSpPr/>
            <p:nvPr/>
          </p:nvSpPr>
          <p:spPr>
            <a:xfrm>
              <a:off x="2784763" y="3248891"/>
              <a:ext cx="1828800" cy="182097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080163" y="3225092"/>
              <a:ext cx="1828800" cy="1820979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555508" y="3008780"/>
              <a:ext cx="3582056" cy="224902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372590" y="5724397"/>
            <a:ext cx="4790209" cy="52322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প্রথম বৃত্তের সাদা অংশ= </a:t>
            </a:r>
            <a:r>
              <a:rPr lang="en-US" sz="2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C-D </a:t>
            </a:r>
            <a:endParaRPr lang="en-US" sz="2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657600" y="4575690"/>
            <a:ext cx="0" cy="98691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058729" y="3810000"/>
            <a:ext cx="827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C-D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15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/>
      <p:bldP spid="7" grpId="0" animBg="1"/>
      <p:bldP spid="8" grpId="0"/>
      <p:bldP spid="13" grpId="0" animBg="1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671" y="207819"/>
            <a:ext cx="83335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জোড়ায় কাজ </a:t>
            </a:r>
            <a:r>
              <a:rPr lang="en-US" sz="4400" b="1" dirty="0" smtClean="0">
                <a:solidFill>
                  <a:srgbClr val="C0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endParaRPr lang="en-US" sz="4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7925" y="843408"/>
                <a:ext cx="80009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যদি, 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U = {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𝟔</m:t>
                    </m:r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} 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5" y="843408"/>
                <a:ext cx="8000999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220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7925" y="1311264"/>
                <a:ext cx="74546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A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𝟓</m:t>
                    </m:r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}   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5" y="1311264"/>
                <a:ext cx="7454682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2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7925" y="1772929"/>
                <a:ext cx="74546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B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𝟔</m:t>
                    </m:r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}  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25" y="1772929"/>
                <a:ext cx="745468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2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9608" y="2295435"/>
                <a:ext cx="86943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C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হয়, তবে নিম্নলিখিত সেট গুলো নর্ণয় কর।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08" y="2295435"/>
                <a:ext cx="869439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81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16525" y="2821632"/>
            <a:ext cx="2279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  </a:t>
            </a:r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A- B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5728" y="2821631"/>
            <a:ext cx="1598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C-B 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68981" y="2830516"/>
                <a:ext cx="13508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. 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e>
                      <m:sup>
                        <m: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981" y="2830516"/>
                <a:ext cx="1350819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720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19800" y="2830516"/>
                <a:ext cx="121783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𝒄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2830516"/>
                <a:ext cx="121783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040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0381" y="3305575"/>
                <a:ext cx="23453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.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81" y="3305575"/>
                <a:ext cx="2345347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89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91357" y="3282100"/>
                <a:ext cx="19604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.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cs typeface="NikoshBAN" pitchFamily="2" charset="0"/>
                      </a:rPr>
                      <m:t>′</m:t>
                    </m:r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357" y="3282100"/>
                <a:ext cx="1960419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498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2670" y="3886200"/>
                <a:ext cx="80702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. 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প্রমান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(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∩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𝑩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 )</m:t>
                        </m:r>
                      </m:e>
                      <m:sup>
                        <m: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𝑨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70" y="3886200"/>
                <a:ext cx="8070275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1208" t="-9333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33843" y="4507192"/>
                <a:ext cx="79247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. 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প্রমান কর  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Cambria Math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( 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∪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𝑪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 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𝑨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′</m:t>
                    </m:r>
                  </m:oMath>
                </a14:m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43" y="4507192"/>
                <a:ext cx="7924799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1231" t="-15789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152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363" y="359667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একক কাজঃ </a:t>
            </a:r>
            <a:endParaRPr lang="en-US" sz="4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1782" y="1176809"/>
                <a:ext cx="85413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বই-১২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.  A = {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} , B = {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𝒂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} 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C = {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𝒂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𝒃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} 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হলে, নিচের সেটগূলো নর্ণয় কর।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82" y="1176809"/>
                <a:ext cx="8541327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142" t="-514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7200" y="2133600"/>
                <a:ext cx="2438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(ক)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133600"/>
                <a:ext cx="243840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750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61608" y="2110354"/>
                <a:ext cx="2362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(খ)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.  B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𝑪</m:t>
                    </m:r>
                  </m:oMath>
                </a14:m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608" y="2110354"/>
                <a:ext cx="2362200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86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0" y="2743198"/>
                <a:ext cx="3276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</a:rPr>
                  <a:t>(</a:t>
                </a:r>
                <a:r>
                  <a:rPr lang="bn-BD" sz="2400" b="1" dirty="0" smtClean="0">
                    <a:solidFill>
                      <a:srgbClr val="7030A0"/>
                    </a:solidFill>
                  </a:rPr>
                  <a:t>গ</a:t>
                </a:r>
                <a:r>
                  <a:rPr lang="en-US" sz="2400" b="1" dirty="0" smtClean="0">
                    <a:solidFill>
                      <a:srgbClr val="7030A0"/>
                    </a:solidFill>
                  </a:rPr>
                  <a:t>) .  A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∩(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3198"/>
                <a:ext cx="3276600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788" t="-1447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61608" y="2743198"/>
                <a:ext cx="4125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ঘ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).  ( A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𝑪</m:t>
                    </m:r>
                  </m:oMath>
                </a14:m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608" y="2743198"/>
                <a:ext cx="4125192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21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7200" y="3278924"/>
                <a:ext cx="39520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ঙ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).   (A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)∪(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278924"/>
                <a:ext cx="3952008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31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7200" y="3830782"/>
                <a:ext cx="84651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.  P 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Q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যথাক্রমে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𝟐𝟏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𝟑𝟓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এর সকল গুণনীয়কের সেট হলে 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∪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𝑸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নির্ণয় কর। </a:t>
                </a: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830782"/>
                <a:ext cx="8465127" cy="830997"/>
              </a:xfrm>
              <a:prstGeom prst="rect">
                <a:avLst/>
              </a:prstGeom>
              <a:blipFill rotWithShape="1">
                <a:blip r:embed="rId8"/>
                <a:stretch>
                  <a:fillRect l="-1080" t="-510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04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Callout 12"/>
          <p:cNvSpPr/>
          <p:nvPr/>
        </p:nvSpPr>
        <p:spPr>
          <a:xfrm>
            <a:off x="800100" y="454750"/>
            <a:ext cx="7597588" cy="77993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087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চিত্রগুলো  দেখ এবং  প্রশ্নগুলোর উত্তর দাও  </a:t>
            </a:r>
            <a:endParaRPr lang="en-US" sz="240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236"/>
                    </a14:imgEffect>
                    <a14:imgEffect>
                      <a14:saturation sat="2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2449" t="-6445" r="-23977" b="690"/>
          <a:stretch/>
        </p:blipFill>
        <p:spPr>
          <a:xfrm>
            <a:off x="393895" y="1257233"/>
            <a:ext cx="8299937" cy="2246881"/>
          </a:xfrm>
          <a:prstGeom prst="ribbon">
            <a:avLst>
              <a:gd name="adj1" fmla="val 6196"/>
              <a:gd name="adj2" fmla="val 71603"/>
            </a:avLst>
          </a:prstGeom>
          <a:solidFill>
            <a:schemeClr val="accent2">
              <a:lumMod val="60000"/>
              <a:lumOff val="40000"/>
            </a:schemeClr>
          </a:solidFill>
          <a:ln w="66675" cmpd="thinThick">
            <a:solidFill>
              <a:schemeClr val="accent2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legacyWireframe"/>
        </p:spPr>
      </p:pic>
      <p:sp>
        <p:nvSpPr>
          <p:cNvPr id="7" name="TextBox 6"/>
          <p:cNvSpPr txBox="1"/>
          <p:nvPr/>
        </p:nvSpPr>
        <p:spPr>
          <a:xfrm>
            <a:off x="2743198" y="5511643"/>
            <a:ext cx="4473527" cy="58477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    গহনার সেট।  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2975116" y="4561656"/>
            <a:ext cx="4241609" cy="577612"/>
          </a:xfrm>
          <a:prstGeom prst="wedgeEllipseCallout">
            <a:avLst>
              <a:gd name="adj1" fmla="val -16262"/>
              <a:gd name="adj2" fmla="val -253708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বলতো এটা কি ?   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9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828800"/>
            <a:ext cx="268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98521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নিশ্ছদ সেট </a:t>
            </a:r>
            <a:r>
              <a:rPr lang="en-US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( Disjoint Sets ) </a:t>
            </a:r>
            <a:r>
              <a:rPr lang="en-US" sz="2800" b="1" dirty="0" smtClean="0">
                <a:solidFill>
                  <a:srgbClr val="FF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endParaRPr lang="en-US" sz="2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3346" y="804868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যদি দুইটি সেটের উপাদান গুলোর মধ্যে কোনো সাধারণ উপাদান না থাকে, তবে সেট দুইটি পরস্পর নিশ্ছেদ সেট। 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32062" y="1873357"/>
                <a:ext cx="861059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ধরি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দুইটি সেট।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পরস্পর নিশ্ছেদ সেটকে 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bn-BD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∩</m:t>
                    </m:r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Cambria Math"/>
                    <a:ea typeface="Cambria Math"/>
                    <a:cs typeface="NikoshBAN" pitchFamily="2" charset="0"/>
                  </a:rPr>
                  <a:t>∅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Cambria Math"/>
                    <a:ea typeface="Cambria Math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দ্বারা প্রকাশ করা হয় এবং পড়া হয়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নিশ্ছেদ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B 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অথবা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A disjoint B . </a:t>
                </a:r>
                <a:r>
                  <a:rPr lang="bn-BD" sz="24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400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62" y="1873357"/>
                <a:ext cx="8610599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1062" t="-8759" r="-1132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339434" y="3001557"/>
            <a:ext cx="8652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ভেন চিত্রের সাহায্যে </a:t>
            </a:r>
            <a:r>
              <a:rPr lang="en-US" sz="2800" b="1" dirty="0" smtClean="0">
                <a:solidFill>
                  <a:srgbClr val="FF0000"/>
                </a:solidFill>
                <a:latin typeface="NikoshBAN" pitchFamily="2" charset="0"/>
                <a:ea typeface="Cambria Math"/>
                <a:cs typeface="NikoshBAN" pitchFamily="2" charset="0"/>
              </a:rPr>
              <a:t>⦂</a:t>
            </a:r>
            <a:endParaRPr lang="en-US" sz="2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496929" y="3607878"/>
            <a:ext cx="4267200" cy="2098964"/>
            <a:chOff x="1752600" y="2958156"/>
            <a:chExt cx="4267200" cy="2098964"/>
          </a:xfrm>
        </p:grpSpPr>
        <p:sp>
          <p:nvSpPr>
            <p:cNvPr id="11" name="Rectangle 10"/>
            <p:cNvSpPr/>
            <p:nvPr/>
          </p:nvSpPr>
          <p:spPr>
            <a:xfrm>
              <a:off x="1752600" y="2958156"/>
              <a:ext cx="4267200" cy="209896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76600" y="2958156"/>
              <a:ext cx="2743200" cy="40011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এটা সার্বিক সেট=</a:t>
              </a:r>
              <a:r>
                <a:rPr lang="en-US" sz="20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U</a:t>
              </a:r>
              <a:endParaRPr lang="en-US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895600" y="4116346"/>
            <a:ext cx="1447800" cy="1371600"/>
            <a:chOff x="2209800" y="3505200"/>
            <a:chExt cx="1447800" cy="1371600"/>
          </a:xfrm>
        </p:grpSpPr>
        <p:sp>
          <p:nvSpPr>
            <p:cNvPr id="13" name="Oval 12"/>
            <p:cNvSpPr/>
            <p:nvPr/>
          </p:nvSpPr>
          <p:spPr>
            <a:xfrm>
              <a:off x="2209800" y="3505200"/>
              <a:ext cx="1447800" cy="1371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660073" y="3740728"/>
              <a:ext cx="4844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A </a:t>
              </a:r>
              <a:endParaRPr lang="en-US" sz="2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842164" y="4148521"/>
            <a:ext cx="1454727" cy="1371600"/>
            <a:chOff x="3879272" y="3505200"/>
            <a:chExt cx="1454727" cy="1371600"/>
          </a:xfrm>
        </p:grpSpPr>
        <p:sp>
          <p:nvSpPr>
            <p:cNvPr id="14" name="Oval 13"/>
            <p:cNvSpPr/>
            <p:nvPr/>
          </p:nvSpPr>
          <p:spPr>
            <a:xfrm>
              <a:off x="3879272" y="3505200"/>
              <a:ext cx="1454727" cy="13716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95264" y="3652677"/>
              <a:ext cx="4010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B</a:t>
              </a:r>
              <a:endParaRPr lang="en-US" sz="2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712769" y="5867400"/>
                <a:ext cx="428624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              A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 ∅</m:t>
                    </m:r>
                  </m:oMath>
                </a14:m>
                <a:endParaRPr lang="en-US" sz="3200" b="1" dirty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769" y="5867400"/>
                <a:ext cx="4286249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2632" b="-3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264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  <p:bldP spid="2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এবার কিছু সৃজনশীল প্রশ্নঃ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7145" y="523220"/>
                <a:ext cx="8485909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বই-২২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কোনো ছাত্রাবাসের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𝟔𝟓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ছাত্র মাছ পছন্দ করে,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𝟓𝟓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ছাত্র মাংস পছন্দ করে এবং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𝟒𝟎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ছাত্র উভয়টি পছন্দ করে। </a:t>
                </a:r>
                <a:endParaRPr lang="en-US" sz="2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ক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সংক্ষিপ্ত বিবরণ সহ উপরের তথ্য গুলো ভেনচিত্রে প্রকাশ কর। </a:t>
                </a:r>
              </a:p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খ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উভয় খাদ্য পছন্দ করে না তাদের সংখ্যা নির্ণয় কর। </a:t>
                </a:r>
              </a:p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গ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যারা শুধু একটি খাদ্য পছন্দ করে তাদের সংখ্যার গুণনীয়ক সেটের ছেদ সেট নির্ণয় কর।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45" y="523220"/>
                <a:ext cx="8485909" cy="1631216"/>
              </a:xfrm>
              <a:prstGeom prst="rect">
                <a:avLst/>
              </a:prstGeom>
              <a:blipFill rotWithShape="1">
                <a:blip r:embed="rId2"/>
                <a:stretch>
                  <a:fillRect l="-718" t="-2996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/>
          <p:cNvGrpSpPr/>
          <p:nvPr/>
        </p:nvGrpSpPr>
        <p:grpSpPr>
          <a:xfrm>
            <a:off x="374072" y="2089195"/>
            <a:ext cx="8388928" cy="2207007"/>
            <a:chOff x="413158" y="2099447"/>
            <a:chExt cx="8388928" cy="2207007"/>
          </a:xfrm>
        </p:grpSpPr>
        <p:grpSp>
          <p:nvGrpSpPr>
            <p:cNvPr id="46" name="Group 45"/>
            <p:cNvGrpSpPr/>
            <p:nvPr/>
          </p:nvGrpSpPr>
          <p:grpSpPr>
            <a:xfrm>
              <a:off x="413158" y="2099447"/>
              <a:ext cx="3409091" cy="2207007"/>
              <a:chOff x="1485834" y="1934622"/>
              <a:chExt cx="3409091" cy="2207007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1485834" y="1934622"/>
                <a:ext cx="10182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বই-২৩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grpSp>
            <p:nvGrpSpPr>
              <p:cNvPr id="45" name="Group 44"/>
              <p:cNvGrpSpPr/>
              <p:nvPr/>
            </p:nvGrpSpPr>
            <p:grpSpPr>
              <a:xfrm>
                <a:off x="1524001" y="2308816"/>
                <a:ext cx="3370924" cy="1832813"/>
                <a:chOff x="1524001" y="2308816"/>
                <a:chExt cx="3370924" cy="1832813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4497059" y="2308816"/>
                  <a:ext cx="39786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U</a:t>
                  </a:r>
                </a:p>
              </p:txBody>
            </p:sp>
            <p:grpSp>
              <p:nvGrpSpPr>
                <p:cNvPr id="44" name="Group 43"/>
                <p:cNvGrpSpPr/>
                <p:nvPr/>
              </p:nvGrpSpPr>
              <p:grpSpPr>
                <a:xfrm>
                  <a:off x="1524001" y="2334732"/>
                  <a:ext cx="2971799" cy="1806897"/>
                  <a:chOff x="1446408" y="3322118"/>
                  <a:chExt cx="2971799" cy="1806897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0" name="TextBox 29"/>
                      <p:cNvSpPr txBox="1"/>
                      <p:nvPr/>
                    </p:nvSpPr>
                    <p:spPr>
                      <a:xfrm>
                        <a:off x="2720548" y="4488933"/>
                        <a:ext cx="401072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n-US" sz="20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𝟕</m:t>
                              </m:r>
                            </m:oMath>
                          </m:oMathPara>
                        </a14:m>
                        <a:endParaRPr lang="en-US" sz="2000" b="1" dirty="0">
                          <a:solidFill>
                            <a:srgbClr val="00B050"/>
                          </a:solidFill>
                          <a:latin typeface="NikoshBAN" pitchFamily="2" charset="0"/>
                          <a:cs typeface="NikoshBAN" pitchFamily="2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0" name="TextBox 2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20548" y="4488933"/>
                        <a:ext cx="401072" cy="400110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43" name="Group 42"/>
                  <p:cNvGrpSpPr/>
                  <p:nvPr/>
                </p:nvGrpSpPr>
                <p:grpSpPr>
                  <a:xfrm>
                    <a:off x="1446408" y="3322118"/>
                    <a:ext cx="2971799" cy="1806897"/>
                    <a:chOff x="1485204" y="2312408"/>
                    <a:chExt cx="2971799" cy="1806897"/>
                  </a:xfrm>
                </p:grpSpPr>
                <p:grpSp>
                  <p:nvGrpSpPr>
                    <p:cNvPr id="24" name="Group 23"/>
                    <p:cNvGrpSpPr/>
                    <p:nvPr/>
                  </p:nvGrpSpPr>
                  <p:grpSpPr>
                    <a:xfrm>
                      <a:off x="1485204" y="2312408"/>
                      <a:ext cx="2971799" cy="1752600"/>
                      <a:chOff x="4752108" y="2651822"/>
                      <a:chExt cx="2653145" cy="2072577"/>
                    </a:xfrm>
                  </p:grpSpPr>
                  <p:grpSp>
                    <p:nvGrpSpPr>
                      <p:cNvPr id="22" name="Group 21"/>
                      <p:cNvGrpSpPr/>
                      <p:nvPr/>
                    </p:nvGrpSpPr>
                    <p:grpSpPr>
                      <a:xfrm>
                        <a:off x="4939145" y="2728106"/>
                        <a:ext cx="2286000" cy="1846659"/>
                        <a:chOff x="6477000" y="2584791"/>
                        <a:chExt cx="2286000" cy="1846659"/>
                      </a:xfrm>
                    </p:grpSpPr>
                    <p:sp>
                      <p:nvSpPr>
                        <p:cNvPr id="19" name="Oval 18"/>
                        <p:cNvSpPr/>
                        <p:nvPr/>
                      </p:nvSpPr>
                      <p:spPr>
                        <a:xfrm>
                          <a:off x="6477000" y="2584791"/>
                          <a:ext cx="1447800" cy="1303559"/>
                        </a:xfrm>
                        <a:prstGeom prst="ellipse">
                          <a:avLst/>
                        </a:prstGeom>
                        <a:noFill/>
                        <a:ln w="190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solidFill>
                              <a:srgbClr val="00B05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0" name="Oval 19"/>
                        <p:cNvSpPr/>
                        <p:nvPr/>
                      </p:nvSpPr>
                      <p:spPr>
                        <a:xfrm>
                          <a:off x="6858000" y="3127891"/>
                          <a:ext cx="1447800" cy="1303559"/>
                        </a:xfrm>
                        <a:prstGeom prst="ellipse">
                          <a:avLst/>
                        </a:prstGeom>
                        <a:noFill/>
                        <a:ln w="190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solidFill>
                              <a:srgbClr val="00B05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21" name="Oval 20"/>
                        <p:cNvSpPr/>
                        <p:nvPr/>
                      </p:nvSpPr>
                      <p:spPr>
                        <a:xfrm>
                          <a:off x="7315200" y="2584791"/>
                          <a:ext cx="1447800" cy="1303559"/>
                        </a:xfrm>
                        <a:prstGeom prst="ellipse">
                          <a:avLst/>
                        </a:prstGeom>
                        <a:noFill/>
                        <a:ln w="19050"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>
                            <a:solidFill>
                              <a:srgbClr val="00B050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23" name="Rectangle 22"/>
                      <p:cNvSpPr/>
                      <p:nvPr/>
                    </p:nvSpPr>
                    <p:spPr>
                      <a:xfrm>
                        <a:off x="4752108" y="2651822"/>
                        <a:ext cx="2653145" cy="2072577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>
                          <a:solidFill>
                            <a:srgbClr val="00B050"/>
                          </a:solidFill>
                        </a:endParaRPr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1" name="TextBox 30"/>
                        <p:cNvSpPr txBox="1"/>
                        <p:nvPr/>
                      </p:nvSpPr>
                      <p:spPr>
                        <a:xfrm>
                          <a:off x="3883045" y="3438150"/>
                          <a:ext cx="554960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00B05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1" name="TextBox 30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883045" y="3438150"/>
                          <a:ext cx="554960" cy="400110"/>
                        </a:xfrm>
                        <a:prstGeom prst="rect">
                          <a:avLst/>
                        </a:prstGeom>
                        <a:blipFill rotWithShape="1">
                          <a:blip r:embed="rId4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2" name="TextBox 31"/>
                        <p:cNvSpPr txBox="1"/>
                        <p:nvPr/>
                      </p:nvSpPr>
                      <p:spPr>
                        <a:xfrm>
                          <a:off x="2784994" y="2866125"/>
                          <a:ext cx="401072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00B05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2" name="TextBox 3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784994" y="2866125"/>
                          <a:ext cx="401072" cy="400110"/>
                        </a:xfrm>
                        <a:prstGeom prst="rect">
                          <a:avLst/>
                        </a:prstGeom>
                        <a:blipFill rotWithShape="1">
                          <a:blip r:embed="rId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3" name="TextBox 32"/>
                        <p:cNvSpPr txBox="1"/>
                        <p:nvPr/>
                      </p:nvSpPr>
                      <p:spPr>
                        <a:xfrm>
                          <a:off x="3286828" y="3093398"/>
                          <a:ext cx="401072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00B05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3" name="TextBox 32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286828" y="3093398"/>
                          <a:ext cx="401072" cy="400110"/>
                        </a:xfrm>
                        <a:prstGeom prst="rect">
                          <a:avLst/>
                        </a:prstGeom>
                        <a:blipFill rotWithShape="1">
                          <a:blip r:embed="rId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4" name="TextBox 33"/>
                        <p:cNvSpPr txBox="1"/>
                        <p:nvPr/>
                      </p:nvSpPr>
                      <p:spPr>
                        <a:xfrm>
                          <a:off x="2746199" y="2486547"/>
                          <a:ext cx="401072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00B05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4" name="TextBox 3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746199" y="2486547"/>
                          <a:ext cx="401072" cy="400110"/>
                        </a:xfrm>
                        <a:prstGeom prst="rect">
                          <a:avLst/>
                        </a:prstGeom>
                        <a:blipFill rotWithShape="1">
                          <a:blip r:embed="rId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5" name="TextBox 34"/>
                        <p:cNvSpPr txBox="1"/>
                        <p:nvPr/>
                      </p:nvSpPr>
                      <p:spPr>
                        <a:xfrm>
                          <a:off x="2319439" y="3093398"/>
                          <a:ext cx="401072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00B05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5" name="TextBox 34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319439" y="3093398"/>
                          <a:ext cx="401072" cy="400110"/>
                        </a:xfrm>
                        <a:prstGeom prst="rect">
                          <a:avLst/>
                        </a:prstGeom>
                        <a:blipFill rotWithShape="1">
                          <a:blip r:embed="rId8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7" name="TextBox 36"/>
                        <p:cNvSpPr txBox="1"/>
                        <p:nvPr/>
                      </p:nvSpPr>
                      <p:spPr>
                        <a:xfrm>
                          <a:off x="3530473" y="2440818"/>
                          <a:ext cx="401072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00B05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7" name="TextBox 3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530473" y="2440818"/>
                          <a:ext cx="401072" cy="400110"/>
                        </a:xfrm>
                        <a:prstGeom prst="rect">
                          <a:avLst/>
                        </a:prstGeom>
                        <a:blipFill rotWithShape="1">
                          <a:blip r:embed="rId9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8" name="TextBox 37"/>
                        <p:cNvSpPr txBox="1"/>
                        <p:nvPr/>
                      </p:nvSpPr>
                      <p:spPr>
                        <a:xfrm>
                          <a:off x="2064192" y="2541474"/>
                          <a:ext cx="401072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00B050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00B050"/>
                            </a:solidFill>
                            <a:latin typeface="NikoshBAN" pitchFamily="2" charset="0"/>
                            <a:cs typeface="NikoshBAN" pitchFamily="2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8" name="TextBox 37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064192" y="2541474"/>
                          <a:ext cx="401072" cy="400110"/>
                        </a:xfrm>
                        <a:prstGeom prst="rect">
                          <a:avLst/>
                        </a:prstGeom>
                        <a:blipFill rotWithShape="1">
                          <a:blip r:embed="rId10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39" name="TextBox 38"/>
                    <p:cNvSpPr txBox="1"/>
                    <p:nvPr/>
                  </p:nvSpPr>
                  <p:spPr>
                    <a:xfrm>
                      <a:off x="3511786" y="3719195"/>
                      <a:ext cx="377026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NikoshBAN" pitchFamily="2" charset="0"/>
                          <a:cs typeface="NikoshBAN" pitchFamily="2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40" name="TextBox 39"/>
                    <p:cNvSpPr txBox="1"/>
                    <p:nvPr/>
                  </p:nvSpPr>
                  <p:spPr>
                    <a:xfrm>
                      <a:off x="4069154" y="2376915"/>
                      <a:ext cx="365806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NikoshBAN" pitchFamily="2" charset="0"/>
                          <a:cs typeface="NikoshBAN" pitchFamily="2" charset="0"/>
                        </a:rPr>
                        <a:t>B</a:t>
                      </a:r>
                    </a:p>
                  </p:txBody>
                </p:sp>
                <p:sp>
                  <p:nvSpPr>
                    <p:cNvPr id="42" name="TextBox 41"/>
                    <p:cNvSpPr txBox="1"/>
                    <p:nvPr/>
                  </p:nvSpPr>
                  <p:spPr>
                    <a:xfrm>
                      <a:off x="1508596" y="2341419"/>
                      <a:ext cx="372218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NikoshBAN" pitchFamily="2" charset="0"/>
                          <a:cs typeface="NikoshBAN" pitchFamily="2" charset="0"/>
                        </a:rPr>
                        <a:t>A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p:txBody>
                </p:sp>
              </p:grpSp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3662402" y="2828022"/>
                  <a:ext cx="5139684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ক</a:t>
                  </a:r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A </a:t>
                  </a:r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সেটটি সেট গঠন পদ্ধতিতে লিখ। </a:t>
                  </a:r>
                </a:p>
                <a:p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খ</a:t>
                  </a:r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A, B, </a:t>
                  </a:r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ও </a:t>
                  </a:r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C </a:t>
                  </a:r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কে তালিকা পদ্ধতিতে প্রকাশ কর এবং </a:t>
                  </a:r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A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∪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𝑩</m:t>
                      </m:r>
                    </m:oMath>
                  </a14:m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ও </a:t>
                  </a:r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A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𝑪</m:t>
                      </m:r>
                    </m:oMath>
                  </a14:m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 নির্ণয় করো।</a:t>
                  </a:r>
                  <a:endPara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গ</a:t>
                  </a:r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. </a:t>
                  </a:r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প্রমাণ কর যে,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( 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𝑨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∪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𝑩</m:t>
                          </m:r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 )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</m:oMath>
                  </a14:m>
                  <a:r>
                    <a:rPr lang="bn-BD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00B050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∩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a14:m>
                  <a:endParaRPr lang="en-US" sz="2000" b="1" dirty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2402" y="2828022"/>
                  <a:ext cx="5139684" cy="1323439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1185" t="-2304" b="-78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28600" y="4330390"/>
                <a:ext cx="8534400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সার্বিক সেট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U =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{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𝟔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𝟕</m:t>
                    </m:r>
                  </m:oMath>
                </a14:m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}  এর তিনটি উপসেট </a:t>
                </a:r>
              </a:p>
              <a:p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{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∈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𝑵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Cambria Math"/>
                    <a:ea typeface="Cambria Math"/>
                    <a:cs typeface="NikoshBAN" pitchFamily="2" charset="0"/>
                  </a:rPr>
                  <a:t>⦂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&lt;</m:t>
                    </m:r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𝟕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𝒙</m:t>
                    </m:r>
                  </m:oMath>
                </a14:m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জোড় সংখ্যা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}     </a:t>
                </a:r>
              </a:p>
              <a:p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B </a:t>
                </a:r>
                <a:r>
                  <a:rPr lang="en-US" sz="2000" b="1" dirty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= {𝒙 ∈𝑵 ⦂  𝒙&lt;𝟕  </a:t>
                </a:r>
                <a:r>
                  <a:rPr lang="as-IN" sz="2000" b="1" dirty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𝒙 </a:t>
                </a:r>
                <a:r>
                  <a:rPr lang="as-IN" sz="2000" b="1" dirty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বিজোড় সংখ্যা   } </a:t>
                </a:r>
                <a:endParaRPr lang="en-US" sz="2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C = {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∈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𝑵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Cambria Math"/>
                    <a:ea typeface="Cambria Math"/>
                    <a:cs typeface="NikoshBAN" pitchFamily="2" charset="0"/>
                  </a:rPr>
                  <a:t>⦂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𝒙</m:t>
                    </m:r>
                  </m:oMath>
                </a14:m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মৌলিক সংখ্যা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}  </a:t>
                </a:r>
              </a:p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ক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 A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সেটকে তালিকা পদ্ধতিতে প্রকাশ কর। </a:t>
                </a:r>
              </a:p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খ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.( 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𝑩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)∩(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∪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𝑪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নির্ণয় কর। </a:t>
                </a:r>
              </a:p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গ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( 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∪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𝑪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 )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এর উপসেট গুলো নির্ণয় কর।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4330390"/>
                <a:ext cx="8534400" cy="2246769"/>
              </a:xfrm>
              <a:prstGeom prst="rect">
                <a:avLst/>
              </a:prstGeom>
              <a:blipFill rotWithShape="1">
                <a:blip r:embed="rId12"/>
                <a:stretch>
                  <a:fillRect l="-786" t="-1084" b="-4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470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218" y="88612"/>
            <a:ext cx="8555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সৃজনশীল প্রশ্নের সমাধানঃ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7145" y="523220"/>
                <a:ext cx="870065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বই-২২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কোনো ছাত্রাবাসের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𝟔𝟓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ছাত্র মাছ পছন্দ করে,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𝟓𝟓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ছাত্র মাংস পছন্দ করে এবং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𝟒𝟎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ছাত্র উভয়টি পছন্দ করে। </a:t>
                </a:r>
                <a:endParaRPr lang="en-US" sz="2000" b="1" dirty="0" smtClean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ক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সংক্ষিপ্ত বিবরণ সহ উপরের তথ্য গুলো ভেনচিত্রে প্রকাশ কর। </a:t>
                </a:r>
              </a:p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খ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উভয় খাদ্য পছন্দ করে না তাদের সংখ্যা নির্ণয় কর। </a:t>
                </a:r>
              </a:p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গ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যারা শুধু একটি খাদ্য পছন্দ করে তাদের সংখ্যার গুণনীয়ক সেটের ছেদ সেট নির্ণয় কর।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45" y="523220"/>
                <a:ext cx="8700655" cy="1631216"/>
              </a:xfrm>
              <a:prstGeom prst="rect">
                <a:avLst/>
              </a:prstGeom>
              <a:blipFill rotWithShape="1">
                <a:blip r:embed="rId2"/>
                <a:stretch>
                  <a:fillRect l="-700" t="-2996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0218" y="2154436"/>
                <a:ext cx="45817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(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).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সমাধান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bn-BD" sz="2000" b="1" i="1" smtClean="0">
                        <a:latin typeface="Cambria Math"/>
                        <a:ea typeface="Cambria Math"/>
                      </a:rPr>
                      <m:t>⦂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মনে করি, সার্বিক সেট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U =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জন।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18" y="2154436"/>
                <a:ext cx="4581703" cy="400110"/>
              </a:xfrm>
              <a:prstGeom prst="rect">
                <a:avLst/>
              </a:prstGeom>
              <a:blipFill rotWithShape="1">
                <a:blip r:embed="rId3"/>
                <a:stretch>
                  <a:fillRect l="-1330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753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055" y="277091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মূল্যায়নঃ 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4964" y="969818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সেট কাকে বলে?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7255" y="1514337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সেট প্রকাশের পদ্ধতি কয়টি ও কি কি ?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4964" y="2133600"/>
            <a:ext cx="818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তালিকা পদ্ধতি বলতে কি বোঝ ?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4964" y="2770174"/>
            <a:ext cx="818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সেট গঠন পদ্ধতি বলতে কি বোঝ ?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7254" y="3352800"/>
            <a:ext cx="836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ফাঁকা সেট কাকে বলে ?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182" y="3830506"/>
            <a:ext cx="8361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সংযোগ সেট কাকে বলে ?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6473" y="4527698"/>
            <a:ext cx="8236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ছেদ সেট বলতে কি বোঝ ?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21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বাড়ীর কাজঃ </a:t>
            </a:r>
            <a:endParaRPr lang="en-US" sz="4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57511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তোমরা সবাই বাড়ী থেকে নিচের অংকটি করে আনবে। 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7982" y="2133600"/>
                <a:ext cx="8042563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বই-২৫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যে সকল স্বাভাবিক সংখ্যা দ্বারা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𝟑𝟒𝟔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ও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𝟓𝟓𝟔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কে ভাগ করলে প্রতি ক্ষেত্রে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𝟑𝟏</m:t>
                    </m:r>
                  </m:oMath>
                </a14:m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অবশিষ্ট থাকে তাদের সেট যথাক্রমে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ও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B </a:t>
                </a:r>
                <a:endParaRPr lang="bn-BD" sz="2400" b="1" dirty="0" smtClean="0">
                  <a:solidFill>
                    <a:srgbClr val="7030A0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ক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সেটকে তালিকা পদ্ধতিতে প্রকাশ কর। </a:t>
                </a:r>
              </a:p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খ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নির্ণয় কর। </a:t>
                </a:r>
              </a:p>
              <a:p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গ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ভেনচিত্রে দেখাও এবং 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∩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r>
                  <a:rPr lang="en-US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7030A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এর উপসেট গুলো লিখ। </a:t>
                </a:r>
                <a:endParaRPr lang="en-US" sz="2400" b="1" dirty="0" smtClean="0">
                  <a:solidFill>
                    <a:srgbClr val="7030A0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pPr marL="342900" indent="-342900">
                  <a:buAutoNum type="arabicPeriod"/>
                </a:pPr>
                <a:endParaRPr lang="en-US" sz="24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82" y="2133600"/>
                <a:ext cx="8042563" cy="2308324"/>
              </a:xfrm>
              <a:prstGeom prst="rect">
                <a:avLst/>
              </a:prstGeom>
              <a:blipFill rotWithShape="1">
                <a:blip r:embed="rId2"/>
                <a:stretch>
                  <a:fillRect l="-1136" t="-31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417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36486"/>
            <a:ext cx="8153400" cy="55303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0" y="2286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তোমাদের সকলকে ধন্যবাদ 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30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6687" y="730457"/>
            <a:ext cx="7737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পাঠ ঘোষণাঃ 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7026" y="1671950"/>
            <a:ext cx="7666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আমাদের আজকের পাঠ----       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7026" y="2433711"/>
            <a:ext cx="6944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সেট            </a:t>
            </a:r>
            <a:endParaRPr lang="en-US" sz="5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36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211" y="1805960"/>
            <a:ext cx="8495521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40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40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সেট ও সেটের গঠন প্রক্রিয়া ব্যাখ্যা করতে পারব । </a:t>
            </a:r>
            <a:endParaRPr lang="en-US" sz="240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210" y="2267625"/>
            <a:ext cx="8601189" cy="83099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r>
              <a:rPr lang="en-US" sz="24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4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অসীম সেট , সসীম সেট , ফাঁকা সেট, পূরক সেট,নিশ্ছেদ সেট বর্ণনা ও সনাক্ত করতে পারব এবং তাদের গঠন প্রতীকের সাহায্যে প্রকাশ করতে পারব । </a:t>
            </a:r>
            <a:endParaRPr lang="en-US" sz="24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5980" y="3098622"/>
            <a:ext cx="8554534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2400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BD" sz="240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400" dirty="0" smtClean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উপসেট কী তা   বর্ণনা ও গঠণ  করতে পারব । </a:t>
            </a:r>
            <a:endParaRPr lang="en-US" sz="2400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5980" y="3592130"/>
            <a:ext cx="8472195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2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BD" sz="24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40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সার্বিক সেট ও পুরক সেট কী তা  বর্ণনা  করতে পারব । </a:t>
            </a:r>
            <a:endParaRPr lang="en-US" sz="24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933" y="333166"/>
            <a:ext cx="6485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শিখন ফলঃ 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933" y="979497"/>
            <a:ext cx="7531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এই পাঠ শেষে আমরা ----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210" y="4267200"/>
            <a:ext cx="8753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একাধিক সেটের সংযোগ সেট, ছেদ সেট গঠন ও ব্যাখ্যা করতে পারব।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211" y="4800600"/>
            <a:ext cx="8433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ভেনচিত্র ও উদাহরণের সাহায্যে সেট প্রক্রিয়ার সহজ ধর্মাবলি যাচাই ও প্রমাণ করতে পারব।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210" y="5631597"/>
            <a:ext cx="8143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সেটের ধর্মাবলি প্রয়োগ করে সমস্যা সমাধান করতে পারব। </a:t>
            </a:r>
            <a:endParaRPr lang="en-US" sz="2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66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99" y="872197"/>
            <a:ext cx="3586431" cy="429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3199" y="181532"/>
            <a:ext cx="8517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উপস্থাপনঃ 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328" y="5263886"/>
            <a:ext cx="3889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জার্মান গণিতবিদ জর্জ ক্যান্টর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4035" y="827863"/>
            <a:ext cx="4522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তাঁর জন্মঃ ১৮৪৫ ইং সাল।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2508" y="1490783"/>
            <a:ext cx="4747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এবং মৃত্যুঃ ১৯১৮ ইং সাল।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39880" y="2145323"/>
            <a:ext cx="4670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জর্জ ক্যান্টর  সেট সম্পর্কে প্রথমে ধারণা ব্যাখ্যা করেন।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611" y="3361393"/>
            <a:ext cx="4487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সেট সংক্রান্ত তাঁর ব্যাখ্যা গণিত শাস্ত্রে সেটতত্ত্ব (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Set Theory )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হিসেবে পরিচিত।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64035" y="4710890"/>
            <a:ext cx="4726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সেট হলো আধুনিক গণিতের হাতিয়ার।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994" y="5815314"/>
            <a:ext cx="4019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তিনি হলেন সেট তত্ত্বের জনক।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5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084" y="221120"/>
            <a:ext cx="876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সেটঃ বাস্তব জগৎ বা চিন্তা জগতের সু-সংজ্ঞায়িত বস্তর সমাবেশ বা সংগ্রহকে সেট বলে। 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083" y="913618"/>
            <a:ext cx="804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যেমন,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A = {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ক, খ, গ, ঘ, ঙ, চ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}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5083" y="1437473"/>
                <a:ext cx="87641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𝑩</m:t>
                    </m:r>
                    <m:r>
                      <a:rPr lang="en-US" sz="24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𝟒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𝟓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𝟔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,……… </m:t>
                        </m:r>
                      </m:e>
                    </m:d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সু-সংজ্ঞায়িত সেটের উদাহরণ।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83" y="1437473"/>
                <a:ext cx="8764172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220228" y="936476"/>
            <a:ext cx="758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এবং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6946" y="1863686"/>
            <a:ext cx="8764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কোন বস্তু বিবেচনাধীন সেটের অন্তর্ভুক্ত আর কোনটি অন্তর্ভুক্ত নয় তা সুনির্দিষ্ট ভাবে নির্ধারিত করতে হয়।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5084" y="2588455"/>
            <a:ext cx="8764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কোন সেটের অন্তর্ভুক্ত প্রত্যেক বস্তুকে ঐ সেটের সদস্য বা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member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বা উপাদান বা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element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বলে।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6948" y="3305344"/>
            <a:ext cx="84968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সেটের নামকরনে সাধারণত ইংরেজী বর্ণমালার বড় হাতের অক্ষর যেমন,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A,B,C,D,….. Z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ব্যবহার করা হয়।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6946" y="3970655"/>
            <a:ext cx="8764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সেটের উপাদান হিসেবে সাধারণত ইংরেজী বর্ণমালার ছোট হাতের অক্ষর যেমন,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a,b,c,d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…… z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ব্যবহার করা হয়।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6947" y="5852160"/>
            <a:ext cx="8792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সেটের উপাদান গুলোর কোনো পুনরাবৃত্তি ও ক্রম নেই।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2541" y="5390495"/>
                <a:ext cx="102834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যেমন, প্রথম পাঁচটি বিজোড় সংখ্যার সেট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হলে,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𝑨</m:t>
                    </m:r>
                    <m:r>
                      <a:rPr lang="en-US" sz="2400" b="1" i="1" smtClean="0">
                        <a:latin typeface="Cambria Math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𝟓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𝟕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𝟗</m:t>
                        </m:r>
                        <m:r>
                          <a:rPr lang="en-US" sz="2400" b="1" i="1" smtClean="0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41" y="5390495"/>
                <a:ext cx="1028348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78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96947" y="4801652"/>
            <a:ext cx="9622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সেটের সদস্যদের আলাদা করার জন্য , ( কমা ) ব্যবহার করতে হবে।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2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5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2" y="183271"/>
            <a:ext cx="8778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সেটের উপাদান গুলোকে দ্বিতীয় বন্ধনী বা </a:t>
            </a:r>
            <a:r>
              <a:rPr lang="en-US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{  }  </a:t>
            </a:r>
            <a:r>
              <a:rPr lang="bn-BD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এই প্রতীকের মধ্যে অন্তর্ভুক্ত করে সেট হিসেবে ব্যবহার করা হয়। 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0652" y="1037437"/>
                <a:ext cx="87304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যেমন, </a:t>
                </a:r>
                <a:r>
                  <a:rPr lang="en-US" sz="2400" b="1" dirty="0" err="1" smtClean="0">
                    <a:latin typeface="NikoshBAN" pitchFamily="2" charset="0"/>
                    <a:cs typeface="NikoshBAN" pitchFamily="2" charset="0"/>
                  </a:rPr>
                  <a:t>a,b,c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এর সেট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bn-BD" sz="24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𝒃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𝒄</m:t>
                        </m:r>
                        <m:r>
                          <a:rPr lang="en-US" sz="2400" b="1" i="1" smtClean="0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52" y="1037437"/>
                <a:ext cx="8730467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117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30653" y="1493933"/>
            <a:ext cx="8750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তিস্তা,মেঘনা, যমুনা ও ব্রহ্মপুত্র নদ-নদীর সেট =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{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তিস্তা, মেঘনা, যমুনা, ব্রহ্মপুত্র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}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3220" y="2505044"/>
                <a:ext cx="87275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প্রথম দুইটি জোড় স্বাভাবিক সংখ্যার সেট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bn-BD" sz="24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𝟒</m:t>
                        </m:r>
                        <m:r>
                          <a:rPr lang="en-US" sz="2400" b="1" i="1" smtClean="0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20" y="2505044"/>
                <a:ext cx="872753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118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9177" y="2966709"/>
                <a:ext cx="87697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𝟔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এর গুণনীয়ক গুলোর সেট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bn-BD" sz="24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𝟑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𝟔</m:t>
                        </m:r>
                        <m:r>
                          <a:rPr lang="en-US" sz="2400" b="1" i="1" smtClean="0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ইত্যাদি।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77" y="2966709"/>
                <a:ext cx="8769740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0653" y="3494145"/>
                <a:ext cx="87304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ধরাযাক,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𝑨</m:t>
                    </m:r>
                    <m:r>
                      <a:rPr lang="en-US" sz="24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𝒚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𝒛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𝒃</m:t>
                        </m:r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𝒄</m:t>
                        </m:r>
                      </m:e>
                    </m:d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।  যেহেতু 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x , A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সেটের একটি সদস্য , তাই একে গাণিতিক ভাবে,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2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∈</m:t>
                    </m:r>
                    <m:r>
                      <a:rPr lang="en-US" sz="2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প্রতীক দ্বারা প্রকাশ করতে হবে।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53" y="3494145"/>
                <a:ext cx="8730467" cy="830997"/>
              </a:xfrm>
              <a:prstGeom prst="rect">
                <a:avLst/>
              </a:prstGeom>
              <a:blipFill rotWithShape="1">
                <a:blip r:embed="rId6"/>
                <a:stretch>
                  <a:fillRect l="-1117" t="-510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96949" y="4272709"/>
                <a:ext cx="87501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𝒙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𝑨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কে পড়তে হবে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𝒙</m:t>
                    </m:r>
                    <m:r>
                      <a:rPr lang="en-US" sz="2000" b="1" i="1" smtClean="0">
                        <a:latin typeface="Cambria Math"/>
                      </a:rPr>
                      <m:t>, </m:t>
                    </m:r>
                    <m:r>
                      <a:rPr lang="en-US" sz="2000" b="1" i="1" smtClean="0">
                        <a:latin typeface="Cambria Math"/>
                      </a:rPr>
                      <m:t>𝑨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সেটের সদস্য এবং ইংরেজীতে ,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𝒙</m:t>
                    </m:r>
                    <m:r>
                      <a:rPr lang="en-US" sz="2000" b="1" i="1" smtClean="0">
                        <a:latin typeface="Cambria Math"/>
                      </a:rPr>
                      <m:t>  </m:t>
                    </m:r>
                    <m:r>
                      <a:rPr lang="en-US" sz="2000" b="1" i="1" smtClean="0">
                        <a:latin typeface="Cambria Math"/>
                      </a:rPr>
                      <m:t>𝒃𝒆𝒍𝒐𝒏𝒈𝒔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latin typeface="Cambria Math"/>
                      </a:rPr>
                      <m:t>𝒕𝒐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latin typeface="Cambria Math"/>
                      </a:rPr>
                      <m:t>𝑨</m:t>
                    </m:r>
                    <m:r>
                      <a:rPr lang="en-US" sz="2000" b="1" i="1" smtClean="0">
                        <a:latin typeface="Cambria Math"/>
                      </a:rPr>
                      <m:t> . 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49" y="4272709"/>
                <a:ext cx="8750104" cy="400110"/>
              </a:xfrm>
              <a:prstGeom prst="rect">
                <a:avLst/>
              </a:prstGeom>
              <a:blipFill rotWithShape="1">
                <a:blip r:embed="rId7"/>
                <a:stretch>
                  <a:fillRect l="-696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8813" y="5978770"/>
                <a:ext cx="87501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যদি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𝑩</m:t>
                    </m:r>
                    <m:r>
                      <a:rPr lang="en-US" sz="2000" b="1" i="1" smtClean="0">
                        <a:latin typeface="Cambria Math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US" sz="2000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/>
                          </a:rPr>
                          <m:t>𝒑</m:t>
                        </m:r>
                        <m:r>
                          <a:rPr lang="en-US" sz="2000" b="1" i="1" smtClean="0">
                            <a:latin typeface="Cambria Math"/>
                          </a:rPr>
                          <m:t>,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𝒒</m:t>
                        </m:r>
                      </m:e>
                    </m:d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হয় তবে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𝒑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𝒒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𝑩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এবং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m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∉ B  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13" y="5978770"/>
                <a:ext cx="8750104" cy="400110"/>
              </a:xfrm>
              <a:prstGeom prst="rect">
                <a:avLst/>
              </a:prstGeom>
              <a:blipFill rotWithShape="1">
                <a:blip r:embed="rId8"/>
                <a:stretch>
                  <a:fillRect l="-70" t="-12308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8813" y="4977661"/>
                <a:ext cx="873603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আবার, যেহেতু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m, A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সেটের সদস্য নয় তাই একে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m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∉ A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প্রতীক দ্বারা প্রকাশ করতে হবে এবং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m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∉ A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কে পড়তে হবে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m, A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সেটে সদস্য নয়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𝒎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latin typeface="Cambria Math"/>
                      </a:rPr>
                      <m:t>𝒊𝒔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latin typeface="Cambria Math"/>
                      </a:rPr>
                      <m:t>𝒏𝒐𝒕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latin typeface="Cambria Math"/>
                      </a:rPr>
                      <m:t>𝒃𝒆𝒍𝒐𝒏𝒈𝒔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latin typeface="Cambria Math"/>
                      </a:rPr>
                      <m:t>𝒕𝒐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latin typeface="Cambria Math"/>
                      </a:rPr>
                      <m:t>𝑨</m:t>
                    </m:r>
                    <m:r>
                      <a:rPr lang="en-US" sz="2000" b="1" i="1" smtClean="0">
                        <a:latin typeface="Cambria Math"/>
                      </a:rPr>
                      <m:t> ) .</m:t>
                    </m:r>
                  </m:oMath>
                </a14:m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13" y="4977661"/>
                <a:ext cx="8736035" cy="707886"/>
              </a:xfrm>
              <a:prstGeom prst="rect">
                <a:avLst/>
              </a:prstGeom>
              <a:blipFill rotWithShape="1">
                <a:blip r:embed="rId9"/>
                <a:stretch>
                  <a:fillRect l="-768" t="-6897" r="-1117" b="-15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022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2897</TotalTime>
  <Words>4093</Words>
  <Application>Microsoft Office PowerPoint</Application>
  <PresentationFormat>On-screen Show (4:3)</PresentationFormat>
  <Paragraphs>382</Paragraphs>
  <Slides>45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SMART VIEW</dc:creator>
  <cp:lastModifiedBy>SMART VIEW</cp:lastModifiedBy>
  <cp:revision>259</cp:revision>
  <dcterms:created xsi:type="dcterms:W3CDTF">2006-08-16T00:00:00Z</dcterms:created>
  <dcterms:modified xsi:type="dcterms:W3CDTF">2025-06-07T05:43:53Z</dcterms:modified>
</cp:coreProperties>
</file>