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7" r:id="rId12"/>
    <p:sldId id="268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CFDA7-06D7-41B6-8AFC-B93956739355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124FF-20A6-430B-9A76-2B627BBD3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3124FF-20A6-430B-9A76-2B627BBD3B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ame 8">
            <a:extLst>
              <a:ext uri="{FF2B5EF4-FFF2-40B4-BE49-F238E27FC236}">
                <a16:creationId xmlns:a16="http://schemas.microsoft.com/office/drawing/2014/main" id="{90AA14CF-9674-51C4-1A30-8C993345D7D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138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049C9BCC-EA93-511E-A75F-D53379F4C330}"/>
              </a:ext>
            </a:extLst>
          </p:cNvPr>
          <p:cNvSpPr/>
          <p:nvPr userDrawn="1"/>
        </p:nvSpPr>
        <p:spPr>
          <a:xfrm>
            <a:off x="96982" y="110836"/>
            <a:ext cx="11984181" cy="6636328"/>
          </a:xfrm>
          <a:prstGeom prst="frame">
            <a:avLst>
              <a:gd name="adj1" fmla="val 124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C2CCD43-D7A9-9B2B-FFF1-B3142FDBCA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24"/>
          <a:stretch/>
        </p:blipFill>
        <p:spPr>
          <a:xfrm rot="20992083">
            <a:off x="10182515" y="4337792"/>
            <a:ext cx="1917875" cy="231414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F34F690-1C94-7919-BD17-8E93EEB236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24"/>
          <a:stretch/>
        </p:blipFill>
        <p:spPr>
          <a:xfrm rot="10261395">
            <a:off x="71813" y="135454"/>
            <a:ext cx="1917875" cy="231414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255729F-FA06-4B23-904C-4374F2DE6B15}"/>
              </a:ext>
            </a:extLst>
          </p:cNvPr>
          <p:cNvSpPr txBox="1"/>
          <p:nvPr userDrawn="1"/>
        </p:nvSpPr>
        <p:spPr>
          <a:xfrm>
            <a:off x="3034146" y="6313253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000" b="1" dirty="0">
                <a:latin typeface="NikoshBAN" panose="02000000000000000000" pitchFamily="2" charset="0"/>
                <a:cs typeface="NikoshBAN" panose="02000000000000000000" pitchFamily="2" charset="0"/>
              </a:rPr>
              <a:t>নিগার সুলতানা, সহকারী শিক্ষক, ঝিলটুলী সরকারি প্রাথমিক বিদ্যালয়, ফরিদপুর সদর- ফরিদপুর। </a:t>
            </a:r>
            <a:endParaRPr lang="en-US" sz="20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38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F5B49-6DFC-22E5-5A36-40C7F54D9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42874-E6B1-B6B6-E828-521D73DAB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64ED6-F45D-A8B4-8228-AE6FA7DD1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9B978-E0DF-421E-9367-0D1AF0C7EE7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6F10C-1702-2E6A-14D6-83C08243F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4ECBE-963E-CBFA-597B-DECB5B1AE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2698B-0DA2-43C7-8DA7-31C818D9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4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03FFB2-EB87-8838-C7C7-52B173234A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FD70F0-3D2E-866D-AA0D-5DEECB480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F118D-582C-010E-008B-C90BDE212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9B978-E0DF-421E-9367-0D1AF0C7EE7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E160B-871A-81C0-BEC8-AF4A356B5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43DE4-5477-DA86-E31D-37947644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2698B-0DA2-43C7-8DA7-31C818D9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9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6B9B0-9A0D-B9B3-6092-2F93F0BEF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0589E-A104-AA71-69DC-339BFDF7B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127A-5D5A-5987-63F6-A47552491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9B978-E0DF-421E-9367-0D1AF0C7EE7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F429A-BBED-F15E-8742-831212F73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2C64C-BAA4-9FA2-DC97-7EFF7E05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2698B-0DA2-43C7-8DA7-31C818D9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5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B5ED7-EEF0-96F0-8F8D-B967B7FB7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7CB02-FD8B-027B-0407-D24253C86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CD681-A9F3-CB10-DCF0-73CC68F4D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9B978-E0DF-421E-9367-0D1AF0C7EE7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674E3-53F9-3592-C38F-7612C1FFB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33954-CC9D-F710-0EB7-E90027CAC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2698B-0DA2-43C7-8DA7-31C818D9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1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6EEFD-8A84-3EED-C7A1-48671C042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55885-39B0-9E91-81E2-467B71AE9F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866CC-A891-5A9D-33C9-2C9208EC3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E8656-C113-8FE5-9E8E-B09850856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9B978-E0DF-421E-9367-0D1AF0C7EE7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038AC-964D-3B67-1040-D1AF0F99D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3BC01-C2F9-D49A-E629-D970870C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2698B-0DA2-43C7-8DA7-31C818D9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35ACD-2FF9-7B64-CF1D-A4EA2173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CCDE3-2CAA-DB05-63A6-2654C9F2D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99D33-5200-C187-BB28-738C10017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C69260-F1B2-D8DF-86BD-5EC6DE1E64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AF3DCE-4E98-4206-F460-2FA042406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33B404-860F-D7E5-9EF0-FDF427AAC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9B978-E0DF-421E-9367-0D1AF0C7EE7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EB8626-1C8D-E0F1-A4D4-BCC4441C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7756CD-3225-7A1B-F83E-4BE285D06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2698B-0DA2-43C7-8DA7-31C818D9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8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81158-F4C9-4064-C606-725BCFB08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E8C5C1-22B4-AF34-634A-9C82EA46A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9B978-E0DF-421E-9367-0D1AF0C7EE7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0E751-2022-0D53-02F1-C6595C00B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AA6431-55BA-4757-C2BA-EF69BFF48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2698B-0DA2-43C7-8DA7-31C818D9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0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EF7049-1CA1-C46D-5EF6-E08C9B611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9B978-E0DF-421E-9367-0D1AF0C7EE7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AF0B3C-81F8-54D6-21E4-14A02433B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9D3502-9BD2-F30E-EAC1-CC695D380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2698B-0DA2-43C7-8DA7-31C818D9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4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D4EDF-94A2-7527-C84C-2C3247DE8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2801F-0C99-07C2-FCED-437C4FED9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860321-4EA3-1FC9-FD7F-10D58153E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7C6119-A0D2-6033-68EB-0F58AD9F1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9B978-E0DF-421E-9367-0D1AF0C7EE7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1E766-4158-64E3-E78C-73FE53E7C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86843D-986F-9425-9D4F-347EE019F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2698B-0DA2-43C7-8DA7-31C818D9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3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27A75-4ECE-3BA1-35B6-E3A80CA4B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01F0AB-407F-25F0-B6B7-8F8D94CECE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75177-48B0-0BE4-598B-4E9F9A7ED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90719-9DFD-0BC6-EADF-BD048796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9B978-E0DF-421E-9367-0D1AF0C7EE7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2988F-A2F4-FC3A-DB3C-1431D662A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E58BF-4209-E874-6933-3C598FA5D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2698B-0DA2-43C7-8DA7-31C818D9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2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AA358-EE1E-F3CD-F3B3-547E90A26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46E56E-D523-796C-D943-3984A5DCF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1198-7302-B86B-DBC1-EB7E213270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9B978-E0DF-421E-9367-0D1AF0C7EE76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4FF9E-5B81-274C-1224-5DDEA5C01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B0427-95D0-AE14-4E4F-44909E3D0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2698B-0DA2-43C7-8DA7-31C818D9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92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33859A-A0E4-4E29-C767-4BB4182445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54597" y="-1246998"/>
            <a:ext cx="4920520" cy="90034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6F71EC-83CD-B513-BA4B-4201143860D0}"/>
              </a:ext>
            </a:extLst>
          </p:cNvPr>
          <p:cNvSpPr txBox="1"/>
          <p:nvPr/>
        </p:nvSpPr>
        <p:spPr>
          <a:xfrm>
            <a:off x="4197246" y="2274838"/>
            <a:ext cx="52015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7200" b="1" dirty="0">
                <a:solidFill>
                  <a:schemeClr val="accent3">
                    <a:lumMod val="7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আজকের পাঠে সবাইকে স্বাগতম </a:t>
            </a:r>
            <a:endParaRPr lang="en-US" sz="7200" b="1" dirty="0">
              <a:solidFill>
                <a:schemeClr val="accent3">
                  <a:lumMod val="75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11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F74CED-0C39-98A9-8000-F62ACCE8D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CB9BF-2116-98B3-0305-0466121DEDF3}"/>
              </a:ext>
            </a:extLst>
          </p:cNvPr>
          <p:cNvSpPr txBox="1"/>
          <p:nvPr/>
        </p:nvSpPr>
        <p:spPr>
          <a:xfrm>
            <a:off x="4409606" y="404734"/>
            <a:ext cx="40598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4000" b="1" dirty="0">
                <a:latin typeface="NikoshBAN" panose="02000000000000000000" pitchFamily="2" charset="0"/>
                <a:cs typeface="NikoshBAN" panose="02000000000000000000" pitchFamily="2" charset="0"/>
              </a:rPr>
              <a:t>শব্দ দিয়ে বাক্য লিখি </a:t>
            </a:r>
            <a:endParaRPr lang="en-US" sz="40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7362C3-8486-C8F8-F012-7C74006DE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835132"/>
              </p:ext>
            </p:extLst>
          </p:nvPr>
        </p:nvGraphicFramePr>
        <p:xfrm>
          <a:off x="1402413" y="1230947"/>
          <a:ext cx="9930151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3315">
                  <a:extLst>
                    <a:ext uri="{9D8B030D-6E8A-4147-A177-3AD203B41FA5}">
                      <a16:colId xmlns:a16="http://schemas.microsoft.com/office/drawing/2014/main" val="1368375936"/>
                    </a:ext>
                  </a:extLst>
                </a:gridCol>
                <a:gridCol w="861410">
                  <a:extLst>
                    <a:ext uri="{9D8B030D-6E8A-4147-A177-3AD203B41FA5}">
                      <a16:colId xmlns:a16="http://schemas.microsoft.com/office/drawing/2014/main" val="2592740579"/>
                    </a:ext>
                  </a:extLst>
                </a:gridCol>
                <a:gridCol w="7305426">
                  <a:extLst>
                    <a:ext uri="{9D8B030D-6E8A-4147-A177-3AD203B41FA5}">
                      <a16:colId xmlns:a16="http://schemas.microsoft.com/office/drawing/2014/main" val="40411701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মেঘের </a:t>
                      </a:r>
                      <a:endParaRPr lang="en-US" sz="3600" b="1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__  </a:t>
                      </a:r>
                      <a:endParaRPr lang="en-US" sz="3600" b="1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১- আকাশের গায়ে মেঘের আনাগোনা। </a:t>
                      </a:r>
                    </a:p>
                    <a:p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২- মেঘের লুকোচুরি খেলা দেখতে ভালো লাগে। </a:t>
                      </a:r>
                      <a:endParaRPr lang="en-US" sz="3600" b="1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999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হেসেছে</a:t>
                      </a:r>
                      <a:endParaRPr lang="en-US" sz="3600" b="1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__</a:t>
                      </a:r>
                      <a:endParaRPr lang="en-US" sz="3600" b="1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১- আকাশের বুকে চাঁদ হেসেছে।</a:t>
                      </a:r>
                    </a:p>
                    <a:p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২- আমার বোন ছবি দেখে হেসেছে।  </a:t>
                      </a:r>
                      <a:endParaRPr lang="en-US" sz="3600" b="1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86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বাদল</a:t>
                      </a:r>
                      <a:endParaRPr lang="en-US" sz="3600" b="1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__</a:t>
                      </a:r>
                      <a:endParaRPr lang="en-US" sz="3600" b="1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১- ঘরে বসে বাদলের রিনিঝিনি ভালো লাগে। </a:t>
                      </a:r>
                    </a:p>
                    <a:p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২- বাদলের সময় কদম ফুল হাসে।</a:t>
                      </a:r>
                      <a:endParaRPr lang="en-US" sz="3600" b="1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166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টুঁটি</a:t>
                      </a:r>
                      <a:endParaRPr lang="en-US" sz="3600" b="1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__ </a:t>
                      </a:r>
                      <a:endParaRPr lang="en-US" sz="3600" b="1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১- লোকটি বিনার টুঁটি ধরলো। </a:t>
                      </a:r>
                    </a:p>
                    <a:p>
                      <a:r>
                        <a:rPr lang="bn-BD" sz="3600" b="1" dirty="0">
                          <a:latin typeface="NikoshBAN" panose="02000000000000000000" pitchFamily="2" charset="0"/>
                          <a:cs typeface="NikoshBAN" panose="02000000000000000000" pitchFamily="2" charset="0"/>
                        </a:rPr>
                        <a:t>২- আমি চোরের টুঁটি ধরলাম। </a:t>
                      </a:r>
                      <a:endParaRPr lang="en-US" sz="3600" b="1" dirty="0">
                        <a:latin typeface="NikoshBAN" panose="02000000000000000000" pitchFamily="2" charset="0"/>
                        <a:cs typeface="NikoshBAN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604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23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DB1AB-BC88-4400-04B4-F59C4BE16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3D40A61-810C-2611-90E7-6A1200B614A5}"/>
              </a:ext>
            </a:extLst>
          </p:cNvPr>
          <p:cNvSpPr txBox="1"/>
          <p:nvPr/>
        </p:nvSpPr>
        <p:spPr>
          <a:xfrm>
            <a:off x="4169764" y="674558"/>
            <a:ext cx="3852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3600" b="1" u="sng" dirty="0">
                <a:latin typeface="NikoshBAN" panose="02000000000000000000" pitchFamily="2" charset="0"/>
                <a:cs typeface="NikoshBAN" panose="02000000000000000000" pitchFamily="2" charset="0"/>
              </a:rPr>
              <a:t>মুখে মুখে বলি ও লিখি  </a:t>
            </a:r>
            <a:endParaRPr lang="en-US" sz="3600" b="1" u="sng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478F8F-8AAD-2305-0F14-B5F3F02ADDFB}"/>
              </a:ext>
            </a:extLst>
          </p:cNvPr>
          <p:cNvSpPr txBox="1"/>
          <p:nvPr/>
        </p:nvSpPr>
        <p:spPr>
          <a:xfrm>
            <a:off x="1848786" y="1981200"/>
            <a:ext cx="849442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n-BD" sz="3600" b="1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রোদ কোথায় উঠেছে?</a:t>
            </a:r>
          </a:p>
          <a:p>
            <a:pPr algn="l"/>
            <a:r>
              <a:rPr lang="bn-BD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উত্তর- রোদ মেঘের কোলে উঠেছে। 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n-BD" sz="3600" b="1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বাদল গেছে টুঁটি– অর্থ কী?</a:t>
            </a:r>
          </a:p>
          <a:p>
            <a:pPr algn="l"/>
            <a:r>
              <a:rPr lang="bn-BD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উত্তর- বাদল গেছে টুঁটি– অর্থ হল বৃষ্টি শেষ হয়েছে।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n-BD" sz="3600" b="1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শিক্ষার্থীরা আনন্দ করছে কেন?</a:t>
            </a:r>
          </a:p>
          <a:p>
            <a:pPr algn="l"/>
            <a:r>
              <a:rPr lang="bn-BD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উত্তর- শিক্ষার্থীরা আনন্দ করছে কারণ স্কুল ছুটি হয়েছে তাই। </a:t>
            </a:r>
            <a:endParaRPr lang="en-US" sz="36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1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5F18D4-4D15-52FF-EEF7-5AF6403303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73F096-E0DA-A1F5-4762-2917EE1818AB}"/>
              </a:ext>
            </a:extLst>
          </p:cNvPr>
          <p:cNvSpPr txBox="1"/>
          <p:nvPr/>
        </p:nvSpPr>
        <p:spPr>
          <a:xfrm>
            <a:off x="4601981" y="1139253"/>
            <a:ext cx="2548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4400" b="1" u="sng" dirty="0">
                <a:latin typeface="NikoshBAN" panose="02000000000000000000" pitchFamily="2" charset="0"/>
                <a:cs typeface="NikoshBAN" panose="02000000000000000000" pitchFamily="2" charset="0"/>
              </a:rPr>
              <a:t>বাড়ির কাজ</a:t>
            </a:r>
            <a:endParaRPr lang="en-US" sz="4400" b="1" u="sng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189926-62DF-5CB0-CE10-8FBAE899D9E9}"/>
              </a:ext>
            </a:extLst>
          </p:cNvPr>
          <p:cNvSpPr txBox="1"/>
          <p:nvPr/>
        </p:nvSpPr>
        <p:spPr>
          <a:xfrm>
            <a:off x="2713220" y="3105834"/>
            <a:ext cx="5831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কবিতাটি বাড়িতে পড়বে এবং লিখবে। </a:t>
            </a:r>
            <a:endParaRPr lang="en-US" sz="36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227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300130-6DFF-3221-D9FE-774B5EB53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4AB9AB5-D171-5BD8-DA12-DE9724F8E3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61823" y="-1603108"/>
            <a:ext cx="5068354" cy="97136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09B181-7DD2-1522-9FD2-3EE57AAE340B}"/>
              </a:ext>
            </a:extLst>
          </p:cNvPr>
          <p:cNvSpPr txBox="1"/>
          <p:nvPr/>
        </p:nvSpPr>
        <p:spPr>
          <a:xfrm>
            <a:off x="3822492" y="2321004"/>
            <a:ext cx="500671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13800" b="1" dirty="0">
                <a:solidFill>
                  <a:schemeClr val="accent5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ধন্যবাদ</a:t>
            </a: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7811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xagon 1">
            <a:extLst>
              <a:ext uri="{FF2B5EF4-FFF2-40B4-BE49-F238E27FC236}">
                <a16:creationId xmlns:a16="http://schemas.microsoft.com/office/drawing/2014/main" id="{A2A82CC3-B341-DB04-D397-4DFE307C6D3C}"/>
              </a:ext>
            </a:extLst>
          </p:cNvPr>
          <p:cNvSpPr/>
          <p:nvPr/>
        </p:nvSpPr>
        <p:spPr>
          <a:xfrm>
            <a:off x="974360" y="1184223"/>
            <a:ext cx="4896787" cy="4152275"/>
          </a:xfrm>
          <a:prstGeom prst="hexagon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54D487-F1D8-6399-4D26-6DDB80652693}"/>
              </a:ext>
            </a:extLst>
          </p:cNvPr>
          <p:cNvSpPr txBox="1"/>
          <p:nvPr/>
        </p:nvSpPr>
        <p:spPr>
          <a:xfrm>
            <a:off x="1184222" y="2143594"/>
            <a:ext cx="419724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নিগার সুলতানা</a:t>
            </a:r>
          </a:p>
          <a:p>
            <a:pPr algn="ctr"/>
            <a:r>
              <a:rPr lang="bn-BD" sz="2800" dirty="0">
                <a:latin typeface="NikoshBAN" panose="02000000000000000000" pitchFamily="2" charset="0"/>
                <a:cs typeface="NikoshBAN" panose="02000000000000000000" pitchFamily="2" charset="0"/>
              </a:rPr>
              <a:t>সহকারী শিক্ষক </a:t>
            </a:r>
          </a:p>
          <a:p>
            <a:pPr algn="ctr"/>
            <a:r>
              <a:rPr lang="bn-BD" sz="2800" dirty="0">
                <a:latin typeface="NikoshBAN" panose="02000000000000000000" pitchFamily="2" charset="0"/>
                <a:cs typeface="NikoshBAN" panose="02000000000000000000" pitchFamily="2" charset="0"/>
              </a:rPr>
              <a:t>ঝিলটুলী সরকারি প্রাথমিক বিদ্যালয়</a:t>
            </a:r>
          </a:p>
          <a:p>
            <a:pPr algn="ctr"/>
            <a:r>
              <a:rPr lang="bn-BD" sz="2800" dirty="0">
                <a:latin typeface="NikoshBAN" panose="02000000000000000000" pitchFamily="2" charset="0"/>
                <a:cs typeface="NikoshBAN" panose="02000000000000000000" pitchFamily="2" charset="0"/>
              </a:rPr>
              <a:t>ফরিদপুর সদর- ফরিদপুর। </a:t>
            </a:r>
            <a:endParaRPr lang="en-US" sz="2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Hexagon 3">
            <a:extLst>
              <a:ext uri="{FF2B5EF4-FFF2-40B4-BE49-F238E27FC236}">
                <a16:creationId xmlns:a16="http://schemas.microsoft.com/office/drawing/2014/main" id="{D1C09C4B-7199-49FC-DDAD-CE242BE1CCCE}"/>
              </a:ext>
            </a:extLst>
          </p:cNvPr>
          <p:cNvSpPr/>
          <p:nvPr/>
        </p:nvSpPr>
        <p:spPr>
          <a:xfrm>
            <a:off x="6598170" y="1352862"/>
            <a:ext cx="4896787" cy="4152275"/>
          </a:xfrm>
          <a:prstGeom prst="hexagon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61DAA5-429E-E812-15D2-116D2D8BB7EC}"/>
              </a:ext>
            </a:extLst>
          </p:cNvPr>
          <p:cNvSpPr txBox="1"/>
          <p:nvPr/>
        </p:nvSpPr>
        <p:spPr>
          <a:xfrm>
            <a:off x="6738078" y="2051260"/>
            <a:ext cx="46169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বিষয়- বাংলা</a:t>
            </a:r>
          </a:p>
          <a:p>
            <a:pPr algn="ctr"/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শ্রেণি- ১ম </a:t>
            </a:r>
          </a:p>
          <a:p>
            <a:pPr algn="ctr"/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পাঠ- ছুটি</a:t>
            </a:r>
          </a:p>
          <a:p>
            <a:pPr algn="ctr"/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পাঠ্যাংশ- মেঘের কোলে ------ছুটি। </a:t>
            </a:r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0460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070CB5-27F7-58CC-5FBB-9F123B2FE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8B12D0-3F32-02C5-C928-8E0F5DB62727}"/>
              </a:ext>
            </a:extLst>
          </p:cNvPr>
          <p:cNvSpPr txBox="1"/>
          <p:nvPr/>
        </p:nvSpPr>
        <p:spPr>
          <a:xfrm>
            <a:off x="5241560" y="449705"/>
            <a:ext cx="1708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3600" b="1" u="sng" dirty="0">
                <a:solidFill>
                  <a:schemeClr val="accent5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শিখনফল</a:t>
            </a: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9E66EC-630C-41E9-9B1F-75E1FE323F22}"/>
              </a:ext>
            </a:extLst>
          </p:cNvPr>
          <p:cNvSpPr txBox="1"/>
          <p:nvPr/>
        </p:nvSpPr>
        <p:spPr>
          <a:xfrm>
            <a:off x="1256676" y="2177721"/>
            <a:ext cx="93263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কবিতা শুনে আনন্দের সাথে নিজের মতো করে বলতে পারবে।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পাঠের শব্দ, বাক্য, চরণ বলতে পারবে।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ছড়া, কবিতা ও গল্প শুনে সহজ প্রশ্নের উত্তর নিজের মতো করে দিতে পারবে।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প্রমিত উচ্চারণে কবিতা পড়তে পারবে।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সহজ শব্দ ও বাক্য শুনে লিখতে পারবে।   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370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BBEC0-8638-3FC2-68E6-DBE8FF68A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AE0E36-EB23-5EF6-CA9E-678517934956}"/>
              </a:ext>
            </a:extLst>
          </p:cNvPr>
          <p:cNvSpPr txBox="1"/>
          <p:nvPr/>
        </p:nvSpPr>
        <p:spPr>
          <a:xfrm>
            <a:off x="1638924" y="2151727"/>
            <a:ext cx="89141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bn-BD" sz="4000" b="1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কোন কোন দিন তোমাদের স্কুলে আসতে হয় না?</a:t>
            </a:r>
          </a:p>
          <a:p>
            <a:pPr algn="l"/>
            <a:r>
              <a:rPr lang="bn-BD" sz="4000" b="1" dirty="0">
                <a:latin typeface="NikoshBAN" panose="02000000000000000000" pitchFamily="2" charset="0"/>
                <a:cs typeface="NikoshBAN" panose="02000000000000000000" pitchFamily="2" charset="0"/>
              </a:rPr>
              <a:t>উত্তর- শুক্রবার ও শনিবার আমাদের স্কুলে আসতে হয় না।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bn-BD" sz="4000" b="1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সেদিনটাকে কী বলা হয়?</a:t>
            </a:r>
          </a:p>
          <a:p>
            <a:pPr algn="l"/>
            <a:r>
              <a:rPr lang="bn-BD" sz="4000" b="1" dirty="0">
                <a:latin typeface="NikoshBAN" panose="02000000000000000000" pitchFamily="2" charset="0"/>
                <a:cs typeface="NikoshBAN" panose="02000000000000000000" pitchFamily="2" charset="0"/>
              </a:rPr>
              <a:t>উত্তর- সেদিনটাকে বন্ধের দিন বা ছুটির দিন বলা হয়।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B2F3ED-E253-4C97-5AB9-DBF63A383BF4}"/>
              </a:ext>
            </a:extLst>
          </p:cNvPr>
          <p:cNvSpPr txBox="1"/>
          <p:nvPr/>
        </p:nvSpPr>
        <p:spPr>
          <a:xfrm>
            <a:off x="3822491" y="414945"/>
            <a:ext cx="4482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4000" b="1" u="sng" dirty="0">
                <a:latin typeface="NikoshBAN" panose="02000000000000000000" pitchFamily="2" charset="0"/>
                <a:cs typeface="NikoshBAN" panose="02000000000000000000" pitchFamily="2" charset="0"/>
              </a:rPr>
              <a:t>প্রশ্নের মাধ্যমে জেনে নেই</a:t>
            </a:r>
            <a:endParaRPr lang="en-US" sz="4000" b="1" u="sng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60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237F2-9C90-6BAE-0B99-D8F2C8C959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0442C8-1484-03D2-370E-833A91602855}"/>
              </a:ext>
            </a:extLst>
          </p:cNvPr>
          <p:cNvSpPr txBox="1"/>
          <p:nvPr/>
        </p:nvSpPr>
        <p:spPr>
          <a:xfrm>
            <a:off x="1708878" y="1865958"/>
            <a:ext cx="87742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bn-BD" sz="4000" b="1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ছুটি পেলে কেমন লাগে?</a:t>
            </a:r>
          </a:p>
          <a:p>
            <a:pPr algn="l"/>
            <a:r>
              <a:rPr lang="bn-BD" sz="4000" b="1" dirty="0">
                <a:latin typeface="NikoshBAN" panose="02000000000000000000" pitchFamily="2" charset="0"/>
                <a:cs typeface="NikoshBAN" panose="02000000000000000000" pitchFamily="2" charset="0"/>
              </a:rPr>
              <a:t>উত্তর- ছুটি পেলে অনেক আনন্দ লাগে। এদিন মজা করে</a:t>
            </a:r>
          </a:p>
          <a:p>
            <a:pPr algn="l"/>
            <a:r>
              <a:rPr lang="bn-BD" sz="4000" b="1" dirty="0">
                <a:latin typeface="NikoshBAN" panose="02000000000000000000" pitchFamily="2" charset="0"/>
                <a:cs typeface="NikoshBAN" panose="02000000000000000000" pitchFamily="2" charset="0"/>
              </a:rPr>
              <a:t>         বেড়াতে যাওয়া যায়। 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bn-BD" sz="4000" b="1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ছুটির দিনে তোমরা কী করো?</a:t>
            </a:r>
          </a:p>
          <a:p>
            <a:pPr algn="l"/>
            <a:r>
              <a:rPr lang="bn-BD" sz="4000" b="1" dirty="0">
                <a:latin typeface="NikoshBAN" panose="02000000000000000000" pitchFamily="2" charset="0"/>
                <a:cs typeface="NikoshBAN" panose="02000000000000000000" pitchFamily="2" charset="0"/>
              </a:rPr>
              <a:t>উত্তর- ছুটির দিনে আমরা অনেক আনন্দ করি। মা-বাবার</a:t>
            </a:r>
          </a:p>
          <a:p>
            <a:pPr algn="l"/>
            <a:r>
              <a:rPr lang="bn-BD" sz="4000" b="1" dirty="0">
                <a:latin typeface="NikoshBAN" panose="02000000000000000000" pitchFamily="2" charset="0"/>
                <a:cs typeface="NikoshBAN" panose="02000000000000000000" pitchFamily="2" charset="0"/>
              </a:rPr>
              <a:t>         সাথে বেড়াতে যাই</a:t>
            </a:r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।  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41393B-279F-F8C6-0241-0F832BFA1118}"/>
              </a:ext>
            </a:extLst>
          </p:cNvPr>
          <p:cNvSpPr txBox="1"/>
          <p:nvPr/>
        </p:nvSpPr>
        <p:spPr>
          <a:xfrm>
            <a:off x="4154773" y="639797"/>
            <a:ext cx="45095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4400" b="1" u="sng" dirty="0">
                <a:latin typeface="NikoshBAN" panose="02000000000000000000" pitchFamily="2" charset="0"/>
                <a:cs typeface="NikoshBAN" panose="02000000000000000000" pitchFamily="2" charset="0"/>
              </a:rPr>
              <a:t>প্রশ্নের মাধ্যমে জেনে নেই</a:t>
            </a:r>
            <a:endParaRPr lang="en-US" sz="4400" b="1" u="sng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40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73AC3A-3507-3F04-7BF9-F1E313A24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ABFC99-EA1C-C8FC-E21F-0DFA5C8DD64E}"/>
              </a:ext>
            </a:extLst>
          </p:cNvPr>
          <p:cNvSpPr txBox="1"/>
          <p:nvPr/>
        </p:nvSpPr>
        <p:spPr>
          <a:xfrm>
            <a:off x="1703884" y="3080479"/>
            <a:ext cx="41023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আজ আমরা পড়বো </a:t>
            </a:r>
          </a:p>
          <a:p>
            <a:pPr algn="ctr"/>
            <a:r>
              <a:rPr lang="bn-BD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ছুটি কবিতা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7F8E59-9669-7909-82EA-30A694F49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07" t="28365" r="32746" b="10287"/>
          <a:stretch/>
        </p:blipFill>
        <p:spPr>
          <a:xfrm>
            <a:off x="6385809" y="1322882"/>
            <a:ext cx="4696918" cy="4513848"/>
          </a:xfrm>
          <a:prstGeom prst="rect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574014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3C14AA-44A0-40CB-268F-8FA2C2D920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AB0BFAD-52D1-BD28-58AC-DF1DD9E851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34" t="35842" r="32623" b="11599"/>
          <a:stretch/>
        </p:blipFill>
        <p:spPr>
          <a:xfrm>
            <a:off x="6910466" y="661817"/>
            <a:ext cx="4242216" cy="5090659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36353B-6506-4A9B-C267-5EC1685387AD}"/>
              </a:ext>
            </a:extLst>
          </p:cNvPr>
          <p:cNvSpPr txBox="1"/>
          <p:nvPr/>
        </p:nvSpPr>
        <p:spPr>
          <a:xfrm>
            <a:off x="1039318" y="2533338"/>
            <a:ext cx="5436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Wingdings" panose="05000000000000000000" pitchFamily="2" charset="2"/>
              <a:buChar char="ü"/>
            </a:pP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ছবিতে কী কী দেখতে পাচ্ছি?</a:t>
            </a:r>
          </a:p>
          <a:p>
            <a:pPr marL="571500" indent="-571500" algn="l">
              <a:buFont typeface="Wingdings" panose="05000000000000000000" pitchFamily="2" charset="2"/>
              <a:buChar char="ü"/>
            </a:pP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এখানে শিশুরা কী করছে?</a:t>
            </a:r>
          </a:p>
          <a:p>
            <a:pPr marL="571500" indent="-571500" algn="l">
              <a:buFont typeface="Wingdings" panose="05000000000000000000" pitchFamily="2" charset="2"/>
              <a:buChar char="ü"/>
            </a:pP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তোমাদের কী এমন আনন্দ করতে ইচ্ছা হয়? 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189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645C02-8AC1-714C-90F4-B90B83482A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18030D-6E22-F59A-5591-D83DEBF025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59" t="33963" r="35328" b="38745"/>
          <a:stretch/>
        </p:blipFill>
        <p:spPr>
          <a:xfrm>
            <a:off x="5891133" y="1514005"/>
            <a:ext cx="5327216" cy="4452079"/>
          </a:xfrm>
          <a:prstGeom prst="rect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CE1D5AE-2652-217A-989A-61682DE9702D}"/>
              </a:ext>
            </a:extLst>
          </p:cNvPr>
          <p:cNvSpPr txBox="1"/>
          <p:nvPr/>
        </p:nvSpPr>
        <p:spPr>
          <a:xfrm>
            <a:off x="719529" y="2828835"/>
            <a:ext cx="4751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মেঘের কোলে রোদ হেসেছে</a:t>
            </a:r>
          </a:p>
          <a:p>
            <a:pPr algn="l"/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               বাদল গেছে টুটি,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CFA8E5-23C4-F1EC-460E-47C259E3C503}"/>
              </a:ext>
            </a:extLst>
          </p:cNvPr>
          <p:cNvSpPr txBox="1"/>
          <p:nvPr/>
        </p:nvSpPr>
        <p:spPr>
          <a:xfrm>
            <a:off x="719529" y="2539715"/>
            <a:ext cx="4751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আজ আমাদের ছুটি ও ভাই,</a:t>
            </a:r>
          </a:p>
          <a:p>
            <a:pPr algn="l"/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               আজ আমাদের ছুটি। 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10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A74C5E-A0F6-2863-EEE6-B8444F503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6BFF54-798E-9A8F-37BC-A15AFB56C1D8}"/>
              </a:ext>
            </a:extLst>
          </p:cNvPr>
          <p:cNvSpPr txBox="1"/>
          <p:nvPr/>
        </p:nvSpPr>
        <p:spPr>
          <a:xfrm>
            <a:off x="4049842" y="524656"/>
            <a:ext cx="4359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4000" b="1" dirty="0">
                <a:latin typeface="NikoshBAN" panose="02000000000000000000" pitchFamily="2" charset="0"/>
                <a:cs typeface="NikoshBAN" panose="02000000000000000000" pitchFamily="2" charset="0"/>
              </a:rPr>
              <a:t>নতুন শব্দের অর্থ জেনে নেই </a:t>
            </a:r>
            <a:endParaRPr lang="en-US" sz="40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ECD680-0D85-CAD5-6B02-ABCC3C7A9A90}"/>
              </a:ext>
            </a:extLst>
          </p:cNvPr>
          <p:cNvSpPr txBox="1"/>
          <p:nvPr/>
        </p:nvSpPr>
        <p:spPr>
          <a:xfrm>
            <a:off x="2128603" y="2018331"/>
            <a:ext cx="20836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মেঘের কোল </a:t>
            </a:r>
          </a:p>
          <a:p>
            <a:pPr algn="l"/>
            <a:endParaRPr lang="bn-BD" sz="3600" b="1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l"/>
            <a:r>
              <a:rPr lang="bn-BD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বাদল </a:t>
            </a:r>
          </a:p>
          <a:p>
            <a:pPr algn="l"/>
            <a:endParaRPr lang="bn-BD" sz="3600" b="1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l"/>
            <a:r>
              <a:rPr lang="bn-BD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টুঁটি </a:t>
            </a:r>
            <a:endParaRPr lang="en-US" sz="36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24192D-DAC5-60C1-6DB3-DCAFAC46E9F2}"/>
              </a:ext>
            </a:extLst>
          </p:cNvPr>
          <p:cNvSpPr txBox="1"/>
          <p:nvPr/>
        </p:nvSpPr>
        <p:spPr>
          <a:xfrm>
            <a:off x="6655633" y="3126326"/>
            <a:ext cx="2893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মেঘ, বৃষ্টি। 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F9C528-F769-2051-7B51-D43E3F587EEC}"/>
              </a:ext>
            </a:extLst>
          </p:cNvPr>
          <p:cNvSpPr txBox="1"/>
          <p:nvPr/>
        </p:nvSpPr>
        <p:spPr>
          <a:xfrm>
            <a:off x="6541957" y="4234321"/>
            <a:ext cx="2083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চেপে ধরা। 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7D7827-66BE-9C0A-5EE7-61A0B20E43C0}"/>
              </a:ext>
            </a:extLst>
          </p:cNvPr>
          <p:cNvSpPr txBox="1"/>
          <p:nvPr/>
        </p:nvSpPr>
        <p:spPr>
          <a:xfrm>
            <a:off x="6790545" y="2018331"/>
            <a:ext cx="3670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মেঘের ফাঁকে ফাঁকে। 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EC2E725-5B18-614B-A037-D1475C7BBE8C}"/>
              </a:ext>
            </a:extLst>
          </p:cNvPr>
          <p:cNvCxnSpPr/>
          <p:nvPr/>
        </p:nvCxnSpPr>
        <p:spPr>
          <a:xfrm>
            <a:off x="4497049" y="2341496"/>
            <a:ext cx="2008683" cy="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C6722CD-9822-1C77-9C43-0477911BA828}"/>
              </a:ext>
            </a:extLst>
          </p:cNvPr>
          <p:cNvCxnSpPr/>
          <p:nvPr/>
        </p:nvCxnSpPr>
        <p:spPr>
          <a:xfrm>
            <a:off x="4364636" y="3449492"/>
            <a:ext cx="2008683" cy="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817367F-CF40-E174-F0DF-1EAC93856F7A}"/>
              </a:ext>
            </a:extLst>
          </p:cNvPr>
          <p:cNvCxnSpPr/>
          <p:nvPr/>
        </p:nvCxnSpPr>
        <p:spPr>
          <a:xfrm>
            <a:off x="4232223" y="4557488"/>
            <a:ext cx="2008683" cy="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97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3600" dirty="0">
            <a:latin typeface="NikoshBAN" panose="02000000000000000000" pitchFamily="2" charset="0"/>
            <a:cs typeface="NikoshBAN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347</Words>
  <Application>Microsoft Office PowerPoint</Application>
  <PresentationFormat>Widescreen</PresentationFormat>
  <Paragraphs>73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NikoshBAN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Smart View</dc:creator>
  <cp:lastModifiedBy>Smart View</cp:lastModifiedBy>
  <cp:revision>1</cp:revision>
  <dcterms:created xsi:type="dcterms:W3CDTF">2025-05-21T12:48:20Z</dcterms:created>
  <dcterms:modified xsi:type="dcterms:W3CDTF">2025-05-21T14:09:52Z</dcterms:modified>
</cp:coreProperties>
</file>