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5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6FAEF-6431-4CD4-8421-4121F2A6BA18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57FD1-73DA-42C3-B86C-5480A8BFA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13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57FD1-73DA-42C3-B86C-5480A8BFA3B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0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57FD1-73DA-42C3-B86C-5480A8BFA3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06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E4D77-C344-47F4-9A8A-BD87AA2DAB25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5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409F8-0051-4672-B3F8-E0818098AF05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6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3553-911D-4170-88B3-1EED0AEBFE73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250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80D2-0595-4378-8CE3-932E5961DDF2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74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FD070-510E-4003-9E20-C09FA3CF4F2B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6787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3AB60-E86A-4C8B-B176-506A2F5332C7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0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E53C7-437F-454E-987E-15ED0D9A4003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092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4D52-C3B6-4998-BDF1-960FC362D778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1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7075C-6E19-4579-A549-BF17B5A4D846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0F76-AB78-49FB-A07E-A3C91AD42BDF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7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66F73-6C2C-48DE-94BB-3E0EF98646A5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3B10-EE0C-4318-90CB-8D1B8D5389C3}" type="datetime1">
              <a:rPr lang="en-US" smtClean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0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CF89E-6A48-4DD4-944A-B9223558449D}" type="datetime1">
              <a:rPr lang="en-US" smtClean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2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267D-318A-4942-AC61-67E499F46333}" type="datetime1">
              <a:rPr lang="en-US" smtClean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70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9FF4A-6C1F-4F95-8E15-4070D43E0421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9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69EEA-78E8-42CF-BE66-8CC98744A4D9}" type="datetime1">
              <a:rPr lang="en-US" smtClean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9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EEAF-BAD2-4FC2-8532-3DD9F26397A1}" type="datetime1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8DED25D-268A-451D-ACB8-8EC127325F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12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11" Type="http://schemas.openxmlformats.org/officeDocument/2006/relationships/audio" Target="../media/audio1.wav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10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Relationship Id="rId5" Type="http://schemas.openxmlformats.org/officeDocument/2006/relationships/image" Target="../media/image4.jpe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jp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-337192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996" y="1495704"/>
            <a:ext cx="5338008" cy="203528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18297">
            <a:off x="457393" y="157475"/>
            <a:ext cx="4599852" cy="51155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441809">
            <a:off x="8474359" y="804806"/>
            <a:ext cx="3505402" cy="470172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848" y="5233704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275972" y="602353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11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0000">
        <p14:doors dir="vert"/>
        <p:sndAc>
          <p:stSnd>
            <p:snd r:embed="rId3" name="click.wav"/>
          </p:stSnd>
        </p:sndAc>
      </p:transition>
    </mc:Choice>
    <mc:Fallback xmlns="">
      <p:transition spd="slow">
        <p:fade/>
        <p:sndAc>
          <p:stSnd>
            <p:snd r:embed="rId11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পরিচয়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107899" y="1507403"/>
            <a:ext cx="10587554" cy="4262436"/>
          </a:xfrm>
        </p:spPr>
        <p:txBody>
          <a:bodyPr>
            <a:noAutofit/>
          </a:bodyPr>
          <a:lstStyle/>
          <a:p>
            <a:pPr algn="just"/>
            <a:r>
              <a:rPr lang="as-IN" sz="4800" b="1" dirty="0" smtClean="0">
                <a:solidFill>
                  <a:srgbClr val="002060"/>
                </a:solidFill>
              </a:rPr>
              <a:t>নির্ধারিত </a:t>
            </a:r>
            <a:r>
              <a:rPr lang="as-IN" sz="4800" b="1" dirty="0">
                <a:solidFill>
                  <a:srgbClr val="002060"/>
                </a:solidFill>
              </a:rPr>
              <a:t>সময়ে, নির্দিষ্ট নিয়মে, শর্ত অনুযায়ী শরীর ও মনকে প্রস্তুত করে কেবলামুখী হয়ে কিছু নির্ধারিত কথা ও কাজ দ্বারা আল্লাহর </a:t>
            </a:r>
            <a:r>
              <a:rPr lang="en-US" sz="4800" b="1" dirty="0" err="1" smtClean="0">
                <a:solidFill>
                  <a:srgbClr val="002060"/>
                </a:solidFill>
              </a:rPr>
              <a:t>ইবাদত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করাকে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বলে</a:t>
            </a:r>
            <a:r>
              <a:rPr lang="en-US" sz="4800" b="1" dirty="0" smtClean="0">
                <a:solidFill>
                  <a:srgbClr val="002060"/>
                </a:solidFill>
              </a:rPr>
              <a:t>।</a:t>
            </a:r>
            <a:r>
              <a:rPr lang="as-IN" sz="4800" b="1" dirty="0" smtClean="0">
                <a:solidFill>
                  <a:srgbClr val="002060"/>
                </a:solidFill>
              </a:rPr>
              <a:t> </a:t>
            </a:r>
            <a:endParaRPr lang="en-US" sz="5400" b="1" dirty="0" smtClean="0">
              <a:solidFill>
                <a:srgbClr val="002060"/>
              </a:solidFill>
            </a:endParaRP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 txBox="1">
            <a:spLocks/>
          </p:cNvSpPr>
          <p:nvPr/>
        </p:nvSpPr>
        <p:spPr>
          <a:xfrm>
            <a:off x="3493686" y="628384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805362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পরিচয়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107899" y="1507403"/>
            <a:ext cx="10587554" cy="4262436"/>
          </a:xfrm>
        </p:spPr>
        <p:txBody>
          <a:bodyPr>
            <a:noAutofit/>
          </a:bodyPr>
          <a:lstStyle/>
          <a:p>
            <a:pPr algn="just"/>
            <a:r>
              <a:rPr lang="en-US" sz="4800" b="1" dirty="0" err="1" smtClean="0">
                <a:solidFill>
                  <a:srgbClr val="002060"/>
                </a:solidFill>
              </a:rPr>
              <a:t>ইসলামের</a:t>
            </a:r>
            <a:r>
              <a:rPr lang="en-US" sz="4800" b="1" dirty="0" smtClean="0">
                <a:solidFill>
                  <a:srgbClr val="002060"/>
                </a:solidFill>
              </a:rPr>
              <a:t> ৫টি </a:t>
            </a:r>
            <a:r>
              <a:rPr lang="en-US" sz="4800" b="1" dirty="0" err="1" smtClean="0">
                <a:solidFill>
                  <a:srgbClr val="002060"/>
                </a:solidFill>
              </a:rPr>
              <a:t>স্তম্ভের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মধ্যে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দ্বিতীয়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স্তম্ভ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হলো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4800" b="1" dirty="0" smtClean="0">
                <a:solidFill>
                  <a:srgbClr val="002060"/>
                </a:solidFill>
              </a:rPr>
              <a:t>। </a:t>
            </a:r>
            <a:r>
              <a:rPr lang="en-US" sz="4800" b="1" dirty="0" err="1" smtClean="0">
                <a:solidFill>
                  <a:srgbClr val="002060"/>
                </a:solidFill>
              </a:rPr>
              <a:t>মহান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>
                <a:solidFill>
                  <a:srgbClr val="002060"/>
                </a:solidFill>
              </a:rPr>
              <a:t>আ</a:t>
            </a:r>
            <a:r>
              <a:rPr lang="en-US" sz="4800" b="1" dirty="0" err="1" smtClean="0">
                <a:solidFill>
                  <a:srgbClr val="002060"/>
                </a:solidFill>
              </a:rPr>
              <a:t>ল্লাহ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মুমিনের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উপর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দৈনিক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পাঁচ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ওয়াক্ত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ফরজ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করেছেন</a:t>
            </a:r>
            <a:r>
              <a:rPr lang="en-US" sz="4800" b="1" dirty="0" smtClean="0">
                <a:solidFill>
                  <a:srgbClr val="002060"/>
                </a:solidFill>
              </a:rPr>
              <a:t>। </a:t>
            </a:r>
            <a:r>
              <a:rPr lang="en-US" sz="4800" b="1" dirty="0" err="1" smtClean="0">
                <a:solidFill>
                  <a:srgbClr val="002060"/>
                </a:solidFill>
              </a:rPr>
              <a:t>আর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তা</a:t>
            </a:r>
            <a:r>
              <a:rPr lang="en-US" sz="4800" b="1" dirty="0" smtClean="0">
                <a:solidFill>
                  <a:srgbClr val="002060"/>
                </a:solidFill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</a:rPr>
              <a:t>হলো-ফজর</a:t>
            </a:r>
            <a:r>
              <a:rPr lang="en-US" sz="4800" b="1" dirty="0" smtClean="0">
                <a:solidFill>
                  <a:srgbClr val="002060"/>
                </a:solidFill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</a:rPr>
              <a:t>যোহর</a:t>
            </a:r>
            <a:r>
              <a:rPr lang="en-US" sz="4800" b="1" dirty="0" smtClean="0">
                <a:solidFill>
                  <a:srgbClr val="002060"/>
                </a:solidFill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</a:rPr>
              <a:t>আসর</a:t>
            </a:r>
            <a:r>
              <a:rPr lang="en-US" sz="4800" b="1" dirty="0" smtClean="0">
                <a:solidFill>
                  <a:srgbClr val="002060"/>
                </a:solidFill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</a:rPr>
              <a:t>মাগরীব</a:t>
            </a:r>
            <a:r>
              <a:rPr lang="en-US" sz="4800" b="1" dirty="0" smtClean="0">
                <a:solidFill>
                  <a:srgbClr val="002060"/>
                </a:solidFill>
              </a:rPr>
              <a:t> ও </a:t>
            </a:r>
            <a:r>
              <a:rPr lang="en-US" sz="4800" b="1" dirty="0" err="1" smtClean="0">
                <a:solidFill>
                  <a:srgbClr val="002060"/>
                </a:solidFill>
              </a:rPr>
              <a:t>এশা</a:t>
            </a:r>
            <a:r>
              <a:rPr lang="en-US" sz="4800" b="1" dirty="0" smtClean="0">
                <a:solidFill>
                  <a:srgbClr val="002060"/>
                </a:solidFill>
              </a:rPr>
              <a:t>।</a:t>
            </a:r>
          </a:p>
          <a:p>
            <a:pPr algn="just"/>
            <a:endParaRPr lang="en-US" sz="5400" b="1" dirty="0" smtClean="0">
              <a:solidFill>
                <a:srgbClr val="002060"/>
              </a:solidFill>
            </a:endParaRP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574604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পরিচয়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107899" y="1507403"/>
            <a:ext cx="10587554" cy="4262436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 err="1" smtClean="0">
                <a:solidFill>
                  <a:srgbClr val="002060"/>
                </a:solidFill>
              </a:rPr>
              <a:t>কিয়ামতের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দিন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আল্লাহ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তায়ালা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সর্বপ্রথম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হিসাব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নিবেন</a:t>
            </a:r>
            <a:r>
              <a:rPr lang="en-US" sz="4000" b="1" dirty="0" smtClean="0">
                <a:solidFill>
                  <a:srgbClr val="002060"/>
                </a:solidFill>
              </a:rPr>
              <a:t>। </a:t>
            </a:r>
            <a:r>
              <a:rPr lang="en-US" sz="4000" b="1" dirty="0" err="1" smtClean="0">
                <a:solidFill>
                  <a:srgbClr val="002060"/>
                </a:solidFill>
              </a:rPr>
              <a:t>রাসুলুল্লাহ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>
                <a:solidFill>
                  <a:srgbClr val="002060"/>
                </a:solidFill>
              </a:rPr>
              <a:t>(</a:t>
            </a:r>
            <a:r>
              <a:rPr lang="en-US" sz="4000" b="1" dirty="0" err="1" smtClean="0">
                <a:solidFill>
                  <a:srgbClr val="002060"/>
                </a:solidFill>
              </a:rPr>
              <a:t>সা</a:t>
            </a:r>
            <a:r>
              <a:rPr lang="en-US" sz="4000" b="1" dirty="0" smtClean="0">
                <a:solidFill>
                  <a:srgbClr val="002060"/>
                </a:solidFill>
              </a:rPr>
              <a:t>.) </a:t>
            </a:r>
            <a:r>
              <a:rPr lang="en-US" sz="4000" b="1" dirty="0" err="1" smtClean="0">
                <a:solidFill>
                  <a:srgbClr val="002060"/>
                </a:solidFill>
              </a:rPr>
              <a:t>বলেছেন</a:t>
            </a:r>
            <a:r>
              <a:rPr lang="en-US" sz="4000" b="1" dirty="0" smtClean="0">
                <a:solidFill>
                  <a:srgbClr val="002060"/>
                </a:solidFill>
              </a:rPr>
              <a:t>-</a:t>
            </a:r>
          </a:p>
          <a:p>
            <a:pPr algn="ctr"/>
            <a:r>
              <a:rPr lang="ar-A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إِنَّ </a:t>
            </a:r>
            <a:r>
              <a:rPr lang="ar-AE" sz="5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أَوَّلَ مَا يُحَاسَبُ بِهِ الْعَبْدُ يَوْمَ الْقِيَامَةِ </a:t>
            </a:r>
            <a:r>
              <a:rPr lang="ar-AE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الصَّلَاةُ</a:t>
            </a:r>
            <a:endParaRPr lang="en-US" sz="5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600" b="1" dirty="0" err="1" smtClean="0">
                <a:solidFill>
                  <a:srgbClr val="002060"/>
                </a:solidFill>
              </a:rPr>
              <a:t>অর্থ</a:t>
            </a:r>
            <a:r>
              <a:rPr lang="en-US" sz="3600" b="1" dirty="0" smtClean="0">
                <a:solidFill>
                  <a:srgbClr val="002060"/>
                </a:solidFill>
              </a:rPr>
              <a:t>: </a:t>
            </a:r>
            <a:r>
              <a:rPr lang="as-IN" sz="3600" b="1" dirty="0">
                <a:solidFill>
                  <a:srgbClr val="002060"/>
                </a:solidFill>
              </a:rPr>
              <a:t>কিয়ামতের দিন </a:t>
            </a:r>
            <a:r>
              <a:rPr lang="as-IN" sz="3600" b="1" dirty="0" smtClean="0">
                <a:solidFill>
                  <a:srgbClr val="002060"/>
                </a:solidFill>
              </a:rPr>
              <a:t>বান্দার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কাছ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থেকে</a:t>
            </a:r>
            <a:r>
              <a:rPr lang="as-IN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সর্ব</a:t>
            </a:r>
            <a:r>
              <a:rPr lang="as-IN" sz="3600" b="1" dirty="0" smtClean="0">
                <a:solidFill>
                  <a:srgbClr val="002060"/>
                </a:solidFill>
              </a:rPr>
              <a:t>প্রথম </a:t>
            </a:r>
            <a:r>
              <a:rPr lang="en-US" sz="36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as-IN" sz="3600" b="1" dirty="0" smtClean="0">
                <a:solidFill>
                  <a:srgbClr val="002060"/>
                </a:solidFill>
              </a:rPr>
              <a:t>হিসাব নেওয়া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as-IN" sz="3600" b="1" dirty="0" smtClean="0">
                <a:solidFill>
                  <a:srgbClr val="002060"/>
                </a:solidFill>
              </a:rPr>
              <a:t>হবে</a:t>
            </a:r>
            <a:r>
              <a:rPr lang="en-US" sz="3600" b="1" dirty="0" smtClean="0">
                <a:solidFill>
                  <a:srgbClr val="002060"/>
                </a:solidFill>
              </a:rPr>
              <a:t>।     </a:t>
            </a:r>
            <a:r>
              <a:rPr lang="en-US" sz="2800" b="1" dirty="0" smtClean="0">
                <a:solidFill>
                  <a:srgbClr val="002060"/>
                </a:solidFill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</a:rPr>
              <a:t>তিরমিযি</a:t>
            </a:r>
            <a:r>
              <a:rPr lang="en-US" sz="2800" b="1" dirty="0" smtClean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312328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পরিচয়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107899" y="1507403"/>
            <a:ext cx="10587554" cy="4262436"/>
          </a:xfrm>
        </p:spPr>
        <p:txBody>
          <a:bodyPr>
            <a:noAutofit/>
          </a:bodyPr>
          <a:lstStyle/>
          <a:p>
            <a:pPr algn="just"/>
            <a:r>
              <a:rPr lang="en-US" sz="40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একজন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মুমিনকে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মন্দ</a:t>
            </a:r>
            <a:r>
              <a:rPr lang="en-US" sz="4000" b="1" dirty="0" smtClean="0">
                <a:solidFill>
                  <a:srgbClr val="002060"/>
                </a:solidFill>
              </a:rPr>
              <a:t> ও </a:t>
            </a:r>
            <a:r>
              <a:rPr lang="en-US" sz="4000" b="1" dirty="0" err="1" smtClean="0">
                <a:solidFill>
                  <a:srgbClr val="002060"/>
                </a:solidFill>
              </a:rPr>
              <a:t>গর্হিত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কাজ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থেকে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বিরত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রাখে</a:t>
            </a:r>
            <a:r>
              <a:rPr lang="en-US" sz="4000" b="1" dirty="0" smtClean="0">
                <a:solidFill>
                  <a:srgbClr val="002060"/>
                </a:solidFill>
              </a:rPr>
              <a:t>। </a:t>
            </a:r>
            <a:r>
              <a:rPr lang="en-US" sz="4000" b="1" dirty="0" err="1" smtClean="0">
                <a:solidFill>
                  <a:srgbClr val="002060"/>
                </a:solidFill>
              </a:rPr>
              <a:t>আল্লাহ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তায়ালা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</a:rPr>
              <a:t>বলেন</a:t>
            </a:r>
            <a:r>
              <a:rPr lang="en-US" sz="4000" b="1" dirty="0" smtClean="0">
                <a:solidFill>
                  <a:srgbClr val="002060"/>
                </a:solidFill>
              </a:rPr>
              <a:t>-</a:t>
            </a:r>
          </a:p>
          <a:p>
            <a:r>
              <a:rPr lang="ar-AE" sz="6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إِنَّ الصَّلَاةَ تَنْهَىٰ عَنِ الْفَحْشَاءِ وَالْمُنكَرِ</a:t>
            </a:r>
            <a:r>
              <a:rPr lang="ar-AE" sz="5400" b="1" dirty="0">
                <a:solidFill>
                  <a:srgbClr val="002060"/>
                </a:solidFill>
              </a:rPr>
              <a:t/>
            </a:r>
            <a:br>
              <a:rPr lang="ar-AE" sz="5400" b="1" dirty="0">
                <a:solidFill>
                  <a:srgbClr val="002060"/>
                </a:solidFill>
              </a:rPr>
            </a:br>
            <a:r>
              <a:rPr lang="en-US" sz="4400" b="1" dirty="0" err="1" smtClean="0">
                <a:solidFill>
                  <a:srgbClr val="002060"/>
                </a:solidFill>
              </a:rPr>
              <a:t>অর্থ</a:t>
            </a:r>
            <a:r>
              <a:rPr lang="en-US" sz="4400" b="1" dirty="0" smtClean="0">
                <a:solidFill>
                  <a:srgbClr val="002060"/>
                </a:solidFill>
              </a:rPr>
              <a:t>: </a:t>
            </a:r>
            <a:r>
              <a:rPr lang="as-IN" sz="4400" b="1" dirty="0" smtClean="0">
                <a:solidFill>
                  <a:srgbClr val="002060"/>
                </a:solidFill>
              </a:rPr>
              <a:t>নিশ্চয়ই </a:t>
            </a:r>
            <a:r>
              <a:rPr lang="as-IN" sz="4400" b="1" dirty="0">
                <a:solidFill>
                  <a:srgbClr val="002060"/>
                </a:solidFill>
              </a:rPr>
              <a:t>সালাত মানুষকে অশ্লীলতা ও মন্দ কাজ থেকে বিরত রাখে।</a:t>
            </a:r>
            <a:br>
              <a:rPr lang="as-IN" sz="4400" b="1" dirty="0">
                <a:solidFill>
                  <a:srgbClr val="002060"/>
                </a:solidFill>
              </a:rPr>
            </a:br>
            <a:r>
              <a:rPr lang="en-US" sz="4400" b="1" dirty="0" smtClean="0">
                <a:solidFill>
                  <a:srgbClr val="002060"/>
                </a:solidFill>
              </a:rPr>
              <a:t>                                 </a:t>
            </a:r>
            <a:r>
              <a:rPr lang="as-IN" sz="4400" b="1" dirty="0" smtClean="0">
                <a:solidFill>
                  <a:srgbClr val="002060"/>
                </a:solidFill>
              </a:rPr>
              <a:t>—</a:t>
            </a:r>
            <a:r>
              <a:rPr lang="as-IN" sz="2800" b="1" dirty="0">
                <a:solidFill>
                  <a:srgbClr val="002060"/>
                </a:solidFill>
              </a:rPr>
              <a:t>সূরা আনকাবুত: আয়াত ৪৫</a:t>
            </a: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643133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ধর্মীয়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গুরুত্ব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107899" y="1507403"/>
            <a:ext cx="10587554" cy="4262436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 err="1" smtClean="0">
                <a:solidFill>
                  <a:srgbClr val="002060"/>
                </a:solidFill>
              </a:rPr>
              <a:t>একজন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মুসলিমের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জীবনে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ধর্মীয়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গুরুত্ব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অপরিসীম</a:t>
            </a:r>
            <a:r>
              <a:rPr lang="en-US" sz="2800" b="1" dirty="0" smtClean="0">
                <a:solidFill>
                  <a:srgbClr val="002060"/>
                </a:solidFill>
              </a:rPr>
              <a:t>-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আল্লাহর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নৈকট্য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অর্জনে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সহায়তা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করে</a:t>
            </a:r>
            <a:r>
              <a:rPr lang="en-US" sz="28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মাধ্যমে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বান্দা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তার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প্রভূর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সান্নিধ্য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লাভ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করতে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পারে</a:t>
            </a:r>
            <a:r>
              <a:rPr lang="en-US" sz="28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b="1" dirty="0" err="1" smtClean="0">
                <a:solidFill>
                  <a:srgbClr val="FF0000"/>
                </a:solidFill>
              </a:rPr>
              <a:t>ইমান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মজবুত</a:t>
            </a:r>
            <a:r>
              <a:rPr lang="en-US" sz="2800" b="1" dirty="0" smtClean="0">
                <a:solidFill>
                  <a:srgbClr val="FF0000"/>
                </a:solidFill>
              </a:rPr>
              <a:t> ‍ও </a:t>
            </a:r>
            <a:r>
              <a:rPr lang="en-US" sz="2800" b="1" dirty="0" err="1" smtClean="0">
                <a:solidFill>
                  <a:srgbClr val="FF0000"/>
                </a:solidFill>
              </a:rPr>
              <a:t>আত্মা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পরিশুদ্ধ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হয়</a:t>
            </a:r>
            <a:r>
              <a:rPr lang="en-US" sz="28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মানুষকে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খুব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সকালে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ঘুম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থেকে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উঠতে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অভ্যস্ত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করে</a:t>
            </a:r>
            <a:r>
              <a:rPr 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</a:rPr>
              <a:t>যা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স্বাস্থ্যের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জন্য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খুবই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</a:rPr>
              <a:t>উপকারী</a:t>
            </a:r>
            <a:r>
              <a:rPr lang="en-US" sz="28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800" b="1" dirty="0" err="1" smtClean="0">
                <a:solidFill>
                  <a:srgbClr val="FF0000"/>
                </a:solidFill>
              </a:rPr>
              <a:t>রাসুল</a:t>
            </a:r>
            <a:r>
              <a:rPr lang="en-US" sz="2800" b="1" dirty="0" smtClean="0">
                <a:solidFill>
                  <a:srgbClr val="FF0000"/>
                </a:solidFill>
              </a:rPr>
              <a:t> (</a:t>
            </a:r>
            <a:r>
              <a:rPr lang="en-US" sz="2800" b="1" dirty="0" err="1" smtClean="0">
                <a:solidFill>
                  <a:srgbClr val="FF0000"/>
                </a:solidFill>
              </a:rPr>
              <a:t>সা</a:t>
            </a:r>
            <a:r>
              <a:rPr lang="en-US" sz="2800" b="1" dirty="0" smtClean="0">
                <a:solidFill>
                  <a:srgbClr val="FF0000"/>
                </a:solidFill>
              </a:rPr>
              <a:t>.) </a:t>
            </a:r>
            <a:r>
              <a:rPr lang="en-US" sz="2800" b="1" dirty="0" err="1" smtClean="0">
                <a:solidFill>
                  <a:srgbClr val="FF0000"/>
                </a:solidFill>
              </a:rPr>
              <a:t>বলেন</a:t>
            </a:r>
            <a:r>
              <a:rPr lang="en-US" sz="2800" b="1" dirty="0" smtClean="0">
                <a:solidFill>
                  <a:srgbClr val="FF0000"/>
                </a:solidFill>
              </a:rPr>
              <a:t>- </a:t>
            </a:r>
            <a:r>
              <a:rPr lang="en-US" sz="2800" b="1" dirty="0" err="1" smtClean="0">
                <a:solidFill>
                  <a:srgbClr val="FF0000"/>
                </a:solidFill>
              </a:rPr>
              <a:t>যে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ব্যক্তি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মনোযোগ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সহকারে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আদায়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করে</a:t>
            </a:r>
            <a:r>
              <a:rPr lang="en-US" sz="2800" b="1" dirty="0" smtClean="0">
                <a:solidFill>
                  <a:srgbClr val="FF0000"/>
                </a:solidFill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</a:rPr>
              <a:t>কিয়ামতের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দিন</a:t>
            </a:r>
            <a:r>
              <a:rPr lang="en-US" sz="2800" b="1" dirty="0" smtClean="0">
                <a:solidFill>
                  <a:srgbClr val="FF0000"/>
                </a:solidFill>
              </a:rPr>
              <a:t> ঐ </a:t>
            </a:r>
            <a:r>
              <a:rPr lang="en-US" sz="28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তার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জন্য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নুর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হবে</a:t>
            </a:r>
            <a:r>
              <a:rPr lang="en-US" sz="2800" b="1" dirty="0" smtClean="0">
                <a:solidFill>
                  <a:srgbClr val="FF0000"/>
                </a:solidFill>
              </a:rPr>
              <a:t>।</a:t>
            </a:r>
          </a:p>
          <a:p>
            <a:pPr algn="just"/>
            <a:endParaRPr lang="en-US" sz="2800" b="1" dirty="0" smtClean="0">
              <a:solidFill>
                <a:srgbClr val="002060"/>
              </a:solidFill>
            </a:endParaRPr>
          </a:p>
          <a:p>
            <a:pPr algn="just"/>
            <a:endParaRPr lang="as-IN" sz="2800" b="1" dirty="0">
              <a:solidFill>
                <a:srgbClr val="002060"/>
              </a:solidFill>
            </a:endParaRP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46968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সামাজিক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গুরুত্ব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048512" y="1409866"/>
            <a:ext cx="10646941" cy="4547027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</a:rPr>
              <a:t>একজন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মুসলিমের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জীবনে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সামাজিক</a:t>
            </a:r>
            <a:r>
              <a:rPr lang="en-US" sz="2400" b="1" dirty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গুরুত্ব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অপরিসীম</a:t>
            </a:r>
            <a:r>
              <a:rPr lang="en-US" sz="2400" b="1" dirty="0" smtClean="0">
                <a:solidFill>
                  <a:srgbClr val="002060"/>
                </a:solidFill>
              </a:rPr>
              <a:t>-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সালাতের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কারণে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দৈনিক</a:t>
            </a:r>
            <a:r>
              <a:rPr lang="en-US" sz="2000" b="1" dirty="0" smtClean="0">
                <a:solidFill>
                  <a:srgbClr val="FF0000"/>
                </a:solidFill>
              </a:rPr>
              <a:t> ৫ </a:t>
            </a:r>
            <a:r>
              <a:rPr lang="en-US" sz="2000" b="1" dirty="0" err="1" smtClean="0">
                <a:solidFill>
                  <a:srgbClr val="FF0000"/>
                </a:solidFill>
              </a:rPr>
              <a:t>বার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মুসলমানরা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এক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স্থানে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মিলিত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হবার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সুযোগ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পায়</a:t>
            </a:r>
            <a:r>
              <a:rPr lang="en-US" sz="20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002060"/>
                </a:solidFill>
              </a:rPr>
              <a:t>একে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অপরের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মহযোগিতা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>
                <a:solidFill>
                  <a:srgbClr val="002060"/>
                </a:solidFill>
              </a:rPr>
              <a:t>করতে</a:t>
            </a:r>
            <a:r>
              <a:rPr lang="en-US" sz="2000" b="1" dirty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পারে</a:t>
            </a:r>
            <a:r>
              <a:rPr lang="en-US" sz="20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সামাজিক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বন্ধন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সুদৃঢ়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হয়</a:t>
            </a:r>
            <a:r>
              <a:rPr lang="en-US" sz="20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সারিতে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দাঁড়াতে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গিয়ে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উঁচু-নিচু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কোন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ভেদাভেদ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থাকেনা</a:t>
            </a:r>
            <a:r>
              <a:rPr lang="en-US" sz="20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আদায়কারীদের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মধ্যে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সাম্য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সৃষ্টি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হয়</a:t>
            </a:r>
            <a:r>
              <a:rPr lang="en-US" sz="20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আদায়ের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মাধ্যমে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মানুষ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পারস্পরিক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সকল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মতপার্থক্য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ভুলে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একসাথে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কাজ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করার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শিক্ষা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পায়</a:t>
            </a:r>
            <a:r>
              <a:rPr lang="en-US" sz="20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সময়ের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গুরুত্ব</a:t>
            </a:r>
            <a:r>
              <a:rPr lang="en-US" sz="2000" b="1" dirty="0" smtClean="0">
                <a:solidFill>
                  <a:srgbClr val="FF0000"/>
                </a:solidFill>
              </a:rPr>
              <a:t> ও </a:t>
            </a:r>
            <a:r>
              <a:rPr lang="en-US" sz="2000" b="1" dirty="0" err="1" smtClean="0">
                <a:solidFill>
                  <a:srgbClr val="FF0000"/>
                </a:solidFill>
              </a:rPr>
              <a:t>শৃঙ্খলাবোধ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শিক্ষা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 smtClean="0">
                <a:solidFill>
                  <a:srgbClr val="FF0000"/>
                </a:solidFill>
              </a:rPr>
              <a:t>দেয়</a:t>
            </a:r>
            <a:r>
              <a:rPr lang="en-US" sz="2000" b="1" dirty="0" smtClean="0">
                <a:solidFill>
                  <a:srgbClr val="FF000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en-US" sz="20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নেতার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অনুসরণ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করতে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এবং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নিয়মতান্ত্রিক</a:t>
            </a:r>
            <a:r>
              <a:rPr lang="en-US" sz="2000" b="1" dirty="0" smtClean="0">
                <a:solidFill>
                  <a:srgbClr val="002060"/>
                </a:solidFill>
              </a:rPr>
              <a:t> ও </a:t>
            </a:r>
            <a:r>
              <a:rPr lang="en-US" sz="2000" b="1" dirty="0" err="1" smtClean="0">
                <a:solidFill>
                  <a:srgbClr val="002060"/>
                </a:solidFill>
              </a:rPr>
              <a:t>পরিচ্ছন্ন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জীবনযাপনে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উদ্বুদ্ধ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করে</a:t>
            </a:r>
            <a:r>
              <a:rPr lang="en-US" sz="2000" b="1" dirty="0" smtClean="0">
                <a:solidFill>
                  <a:srgbClr val="002060"/>
                </a:solidFill>
              </a:rPr>
              <a:t>।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en-US" sz="2000" b="1" dirty="0" smtClean="0">
              <a:solidFill>
                <a:srgbClr val="FF0000"/>
              </a:solidFill>
            </a:endParaRPr>
          </a:p>
          <a:p>
            <a:pPr algn="just"/>
            <a:endParaRPr lang="en-US" sz="2800" dirty="0" smtClean="0">
              <a:solidFill>
                <a:srgbClr val="002060"/>
              </a:solidFill>
            </a:endParaRPr>
          </a:p>
          <a:p>
            <a:pPr algn="just"/>
            <a:endParaRPr lang="as-IN" sz="2800" b="1" dirty="0">
              <a:solidFill>
                <a:srgbClr val="002060"/>
              </a:solidFill>
            </a:endParaRP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65414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193964" y="0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110837"/>
            <a:ext cx="11058609" cy="1574283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বাড়ির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কাজ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212635" y="2745942"/>
            <a:ext cx="10424160" cy="1816608"/>
          </a:xfrm>
        </p:spPr>
        <p:txBody>
          <a:bodyPr>
            <a:noAutofit/>
          </a:bodyPr>
          <a:lstStyle/>
          <a:p>
            <a:pPr algn="ctr"/>
            <a:r>
              <a:rPr lang="en-US" sz="5400" dirty="0" err="1" smtClean="0">
                <a:solidFill>
                  <a:srgbClr val="002060"/>
                </a:solidFill>
              </a:rPr>
              <a:t>সালাতের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ধর্মীয়</a:t>
            </a:r>
            <a:r>
              <a:rPr lang="en-US" sz="5400" dirty="0" smtClean="0">
                <a:solidFill>
                  <a:srgbClr val="002060"/>
                </a:solidFill>
              </a:rPr>
              <a:t> ও </a:t>
            </a:r>
            <a:r>
              <a:rPr lang="en-US" sz="5400" dirty="0" err="1" smtClean="0">
                <a:solidFill>
                  <a:srgbClr val="002060"/>
                </a:solidFill>
              </a:rPr>
              <a:t>সামাজিক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গুরুত্বের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উপর</a:t>
            </a:r>
            <a:r>
              <a:rPr lang="en-US" sz="5400" dirty="0" smtClean="0">
                <a:solidFill>
                  <a:srgbClr val="002060"/>
                </a:solidFill>
              </a:rPr>
              <a:t> ৫টি </a:t>
            </a:r>
            <a:r>
              <a:rPr lang="en-US" sz="5400" dirty="0" err="1" smtClean="0">
                <a:solidFill>
                  <a:srgbClr val="002060"/>
                </a:solidFill>
              </a:rPr>
              <a:t>করে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বাক্য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তৈরি</a:t>
            </a:r>
            <a:r>
              <a:rPr lang="en-US" sz="5400" dirty="0" smtClean="0">
                <a:solidFill>
                  <a:srgbClr val="002060"/>
                </a:solidFill>
              </a:rPr>
              <a:t> </a:t>
            </a:r>
            <a:r>
              <a:rPr lang="en-US" sz="5400" dirty="0" err="1" smtClean="0">
                <a:solidFill>
                  <a:srgbClr val="002060"/>
                </a:solidFill>
              </a:rPr>
              <a:t>করবে</a:t>
            </a:r>
            <a:r>
              <a:rPr lang="en-US" sz="5400" dirty="0" smtClean="0">
                <a:solidFill>
                  <a:srgbClr val="002060"/>
                </a:solidFill>
              </a:rPr>
              <a:t>।</a:t>
            </a: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551873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193964" y="0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110837"/>
            <a:ext cx="11058609" cy="1574283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262" y="1490662"/>
            <a:ext cx="8753475" cy="3876675"/>
          </a:xfrm>
          <a:prstGeom prst="rect">
            <a:avLst/>
          </a:prstGeom>
        </p:spPr>
      </p:pic>
      <p:sp>
        <p:nvSpPr>
          <p:cNvPr id="10" name="Footer Placeholder 1"/>
          <p:cNvSpPr txBox="1">
            <a:spLocks/>
          </p:cNvSpPr>
          <p:nvPr/>
        </p:nvSpPr>
        <p:spPr>
          <a:xfrm>
            <a:off x="3493686" y="628384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4872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25467" y="1960417"/>
            <a:ext cx="10982632" cy="2262781"/>
          </a:xfrm>
        </p:spPr>
        <p:txBody>
          <a:bodyPr>
            <a:noAutofit/>
          </a:bodyPr>
          <a:lstStyle/>
          <a:p>
            <a:pPr algn="ctr"/>
            <a:r>
              <a:rPr lang="ar-AE" sz="28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AE" sz="9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بِسْمِ ٱللَّٰهِ ٱلرَّحْمَٰنِ ٱلرَّحِيمِ</a:t>
            </a:r>
            <a:endParaRPr lang="en-US" sz="287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0" y="-391596"/>
            <a:ext cx="12212783" cy="7249595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848" y="5233704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Footer Placeholder 1"/>
          <p:cNvSpPr txBox="1">
            <a:spLocks/>
          </p:cNvSpPr>
          <p:nvPr/>
        </p:nvSpPr>
        <p:spPr>
          <a:xfrm>
            <a:off x="3201078" y="6273590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9259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>
        <p:sndAc>
          <p:stSnd>
            <p:snd r:embed="rId4" name="click.wav"/>
          </p:stSnd>
        </p:sndAc>
      </p:transition>
    </mc:Choice>
    <mc:Fallback xmlns="">
      <p:transition>
        <p:sndAc>
          <p:stSnd>
            <p:snd r:embed="rId10" name="click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28162" y="1046018"/>
            <a:ext cx="10285412" cy="2262781"/>
          </a:xfrm>
        </p:spPr>
        <p:txBody>
          <a:bodyPr>
            <a:noAutofit/>
          </a:bodyPr>
          <a:lstStyle/>
          <a:p>
            <a:r>
              <a:rPr lang="ar-AE" sz="9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ar-AE" sz="7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ٱلسَّلَامُ عَلَيْكُمْ وَرَحْمَةُ ٱللَّٰهِ وَبَرَكَاتُهُ</a:t>
            </a:r>
            <a:endParaRPr lang="en-US" sz="9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13"/>
          <p:cNvGrpSpPr/>
          <p:nvPr/>
        </p:nvGrpSpPr>
        <p:grpSpPr>
          <a:xfrm>
            <a:off x="0" y="-337192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4848" y="5233704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s-IN" smtClean="0"/>
              <a:t>শফিকুল ইসলাম, সিনিয়র শিক্ষক, মাদারীপুর বালিকা উচ্চ বিদ্যালয়</a:t>
            </a:r>
            <a:endParaRPr lang="en-US"/>
          </a:p>
        </p:txBody>
      </p:sp>
      <p:sp>
        <p:nvSpPr>
          <p:cNvPr id="9" name="Footer Placeholder 1"/>
          <p:cNvSpPr txBox="1">
            <a:spLocks/>
          </p:cNvSpPr>
          <p:nvPr/>
        </p:nvSpPr>
        <p:spPr>
          <a:xfrm>
            <a:off x="3383958" y="5988618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99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193964" y="0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272541" y="301678"/>
            <a:ext cx="3505199" cy="976312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solidFill>
                  <a:srgbClr val="FF0000"/>
                </a:solidFill>
              </a:rPr>
              <a:t>শিক্ষক</a:t>
            </a:r>
            <a:r>
              <a:rPr lang="en-US" sz="3600" dirty="0"/>
              <a:t> </a:t>
            </a:r>
            <a:r>
              <a:rPr lang="en-US" sz="3600" dirty="0" err="1">
                <a:solidFill>
                  <a:srgbClr val="FF0000"/>
                </a:solidFill>
              </a:rPr>
              <a:t>পরিচিতি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645227" y="1598613"/>
            <a:ext cx="7646716" cy="4262436"/>
          </a:xfrm>
        </p:spPr>
        <p:txBody>
          <a:bodyPr>
            <a:noAutofit/>
          </a:bodyPr>
          <a:lstStyle/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শফিকুল</a:t>
            </a:r>
            <a:r>
              <a:rPr lang="en-US" sz="7200" b="1" dirty="0" smtClean="0">
                <a:solidFill>
                  <a:srgbClr val="FF0000"/>
                </a:solidFill>
              </a:rPr>
              <a:t> </a:t>
            </a:r>
            <a:r>
              <a:rPr lang="en-US" sz="7200" b="1" dirty="0" err="1" smtClean="0">
                <a:solidFill>
                  <a:srgbClr val="FF0000"/>
                </a:solidFill>
              </a:rPr>
              <a:t>ইসলাম</a:t>
            </a:r>
            <a:endParaRPr lang="en-US" sz="7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সিনিয়র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</a:rPr>
              <a:t>শিক্ষক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4000" b="1" dirty="0" err="1" smtClean="0">
                <a:solidFill>
                  <a:srgbClr val="7030A0"/>
                </a:solidFill>
              </a:rPr>
              <a:t>মাদারীপুর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বালিকা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উচ্চ</a:t>
            </a:r>
            <a:r>
              <a:rPr lang="en-US" sz="40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</a:rPr>
              <a:t>বিদ্যালয়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মোবাইল</a:t>
            </a:r>
            <a:r>
              <a:rPr lang="en-US" sz="3600" b="1" dirty="0" smtClean="0">
                <a:solidFill>
                  <a:srgbClr val="7030A0"/>
                </a:solidFill>
              </a:rPr>
              <a:t>: 01915224400</a:t>
            </a:r>
          </a:p>
          <a:p>
            <a:pPr algn="ctr"/>
            <a:r>
              <a:rPr lang="en-US" sz="3600" b="1" dirty="0" err="1" smtClean="0">
                <a:solidFill>
                  <a:srgbClr val="7030A0"/>
                </a:solidFill>
              </a:rPr>
              <a:t>ইমেইল</a:t>
            </a:r>
            <a:r>
              <a:rPr lang="en-US" sz="3600" b="1" dirty="0" smtClean="0">
                <a:solidFill>
                  <a:srgbClr val="7030A0"/>
                </a:solidFill>
              </a:rPr>
              <a:t>: b985855@gmail.com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717" y="1955087"/>
            <a:ext cx="3324049" cy="332404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2" name="Footer Placeholder 1"/>
          <p:cNvSpPr txBox="1">
            <a:spLocks/>
          </p:cNvSpPr>
          <p:nvPr/>
        </p:nvSpPr>
        <p:spPr>
          <a:xfrm>
            <a:off x="3987172" y="625781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854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04162" y="651614"/>
            <a:ext cx="449045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পাঠ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পরিচিতি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878" y="2054524"/>
            <a:ext cx="3307324" cy="36867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922317" y="1598613"/>
            <a:ext cx="7840683" cy="4262436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</a:rPr>
              <a:t>বিষয়</a:t>
            </a:r>
            <a:r>
              <a:rPr lang="en-US" sz="6000" b="1" dirty="0" smtClean="0">
                <a:solidFill>
                  <a:srgbClr val="FF0000"/>
                </a:solidFill>
              </a:rPr>
              <a:t>: </a:t>
            </a:r>
            <a:r>
              <a:rPr lang="en-US" sz="6000" b="1" dirty="0" err="1" smtClean="0">
                <a:solidFill>
                  <a:srgbClr val="FF0000"/>
                </a:solidFill>
              </a:rPr>
              <a:t>ইসলাম</a:t>
            </a:r>
            <a:r>
              <a:rPr lang="en-US" sz="6000" b="1" dirty="0" smtClean="0">
                <a:solidFill>
                  <a:srgbClr val="FF0000"/>
                </a:solidFill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</a:rPr>
              <a:t>শিক্ষা</a:t>
            </a:r>
            <a:endParaRPr lang="en-US" sz="6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6000" dirty="0" err="1" smtClean="0">
                <a:solidFill>
                  <a:srgbClr val="7030A0"/>
                </a:solidFill>
              </a:rPr>
              <a:t>শ্রেণি</a:t>
            </a:r>
            <a:r>
              <a:rPr lang="en-US" sz="6000" dirty="0" smtClean="0">
                <a:solidFill>
                  <a:srgbClr val="7030A0"/>
                </a:solidFill>
              </a:rPr>
              <a:t>: </a:t>
            </a:r>
            <a:r>
              <a:rPr lang="en-US" sz="6000" dirty="0" err="1" smtClean="0">
                <a:solidFill>
                  <a:srgbClr val="7030A0"/>
                </a:solidFill>
              </a:rPr>
              <a:t>নবম</a:t>
            </a:r>
            <a:endParaRPr lang="en-US" sz="6000" dirty="0" smtClean="0">
              <a:solidFill>
                <a:srgbClr val="7030A0"/>
              </a:solidFill>
            </a:endParaRPr>
          </a:p>
          <a:p>
            <a:pPr algn="ctr"/>
            <a:r>
              <a:rPr lang="en-US" sz="6600" dirty="0" err="1" smtClean="0">
                <a:solidFill>
                  <a:srgbClr val="7030A0"/>
                </a:solidFill>
              </a:rPr>
              <a:t>অধ্যায়</a:t>
            </a:r>
            <a:r>
              <a:rPr lang="en-US" sz="6600" dirty="0" smtClean="0">
                <a:solidFill>
                  <a:srgbClr val="7030A0"/>
                </a:solidFill>
              </a:rPr>
              <a:t>: ৩য়</a:t>
            </a:r>
          </a:p>
          <a:p>
            <a:pPr algn="ctr"/>
            <a:r>
              <a:rPr lang="en-US" sz="6600" dirty="0" err="1" smtClean="0">
                <a:solidFill>
                  <a:srgbClr val="7030A0"/>
                </a:solidFill>
              </a:rPr>
              <a:t>পাঠ</a:t>
            </a:r>
            <a:r>
              <a:rPr lang="en-US" sz="6600" dirty="0" smtClean="0">
                <a:solidFill>
                  <a:srgbClr val="7030A0"/>
                </a:solidFill>
              </a:rPr>
              <a:t>: ০২</a:t>
            </a: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272" y="61287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91067" y="6174684"/>
            <a:ext cx="6297612" cy="365125"/>
          </a:xfrm>
        </p:spPr>
        <p:txBody>
          <a:bodyPr/>
          <a:lstStyle/>
          <a:p>
            <a:r>
              <a:rPr lang="as-IN" dirty="0" smtClean="0"/>
              <a:t>শফিকুল ইসলাম, সিনিয়র শিক্ষক, মাদারীপুর বালিকা উচ্চ বিদ্যালয়</a:t>
            </a:r>
            <a:endParaRPr lang="en-US" dirty="0"/>
          </a:p>
        </p:txBody>
      </p:sp>
      <p:sp>
        <p:nvSpPr>
          <p:cNvPr id="13" name="Footer Placeholder 1"/>
          <p:cNvSpPr txBox="1">
            <a:spLocks/>
          </p:cNvSpPr>
          <p:nvPr/>
        </p:nvSpPr>
        <p:spPr>
          <a:xfrm>
            <a:off x="3493686" y="628384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57971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193964" y="0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04162" y="651614"/>
            <a:ext cx="449045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পাঠ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ঘোষণা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644280" y="1650422"/>
            <a:ext cx="7840683" cy="426243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</a:rPr>
              <a:t>ছবিগুলোতে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কি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দেখা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যাচ্ছে</a:t>
            </a:r>
            <a:r>
              <a:rPr lang="en-US" sz="2800" b="1" dirty="0" smtClean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605" y="5256136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310" y="2137975"/>
            <a:ext cx="2869141" cy="23194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8225" y="2760151"/>
            <a:ext cx="3346366" cy="319066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557" y="2052221"/>
            <a:ext cx="2385550" cy="21553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713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193964" y="0"/>
            <a:ext cx="12192000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904162" y="651614"/>
            <a:ext cx="449045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</a:rPr>
              <a:t>পাঠ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ঘোষণা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780032" y="1598613"/>
            <a:ext cx="8351520" cy="426243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</a:rPr>
              <a:t>আজকের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পাঠের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বিষয়</a:t>
            </a:r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en-US" sz="7200" b="1" dirty="0" err="1" smtClean="0">
                <a:solidFill>
                  <a:srgbClr val="FF0000"/>
                </a:solidFill>
              </a:rPr>
              <a:t>সালাত</a:t>
            </a:r>
            <a:r>
              <a:rPr lang="en-US" sz="7200" b="1" dirty="0" smtClean="0">
                <a:solidFill>
                  <a:srgbClr val="FF0000"/>
                </a:solidFill>
              </a:rPr>
              <a:t> (</a:t>
            </a:r>
            <a:r>
              <a:rPr lang="en-US" sz="7200" b="1" dirty="0" err="1" smtClean="0">
                <a:solidFill>
                  <a:srgbClr val="FF0000"/>
                </a:solidFill>
              </a:rPr>
              <a:t>নামায</a:t>
            </a:r>
            <a:r>
              <a:rPr lang="en-US" sz="7200" b="1" dirty="0" smtClean="0">
                <a:solidFill>
                  <a:srgbClr val="FF0000"/>
                </a:solidFill>
              </a:rPr>
              <a:t>)</a:t>
            </a:r>
            <a:endParaRPr lang="en-US" sz="8000" dirty="0" smtClean="0"/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906844" y="1598613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272" y="61287"/>
            <a:ext cx="1597152" cy="162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Footer Placeholder 1"/>
          <p:cNvSpPr txBox="1">
            <a:spLocks/>
          </p:cNvSpPr>
          <p:nvPr/>
        </p:nvSpPr>
        <p:spPr>
          <a:xfrm>
            <a:off x="3493686" y="6283843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s-IN" sz="140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055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327355" y="1383054"/>
            <a:ext cx="10352581" cy="4441963"/>
          </a:xfrm>
        </p:spPr>
        <p:txBody>
          <a:bodyPr>
            <a:no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এই</a:t>
            </a:r>
            <a:r>
              <a:rPr lang="en-US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পাঠ</a:t>
            </a: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শেষে</a:t>
            </a: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শিক্ষার্থীরা</a:t>
            </a: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জানতে</a:t>
            </a:r>
            <a:r>
              <a:rPr lang="en-US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পারবে</a:t>
            </a:r>
            <a:r>
              <a:rPr lang="en-US" sz="8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অর্থ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কি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0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</a:t>
            </a:r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কাকে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বলে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en-US" sz="4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ধর্মীয়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গুরুত্ব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। 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সামাজিক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গুরুত্ব</a:t>
            </a:r>
            <a:r>
              <a:rPr lang="en-US" sz="4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।</a:t>
            </a:r>
          </a:p>
          <a:p>
            <a:pPr marL="685800" indent="-685800">
              <a:buFont typeface="Wingdings" panose="05000000000000000000" pitchFamily="2" charset="2"/>
              <a:buChar char="q"/>
            </a:pPr>
            <a:endParaRPr lang="en-US" sz="4400" b="1" dirty="0" smtClean="0"/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686" y="527505"/>
            <a:ext cx="3854528" cy="570958"/>
          </a:xfrm>
        </p:spPr>
        <p:txBody>
          <a:bodyPr>
            <a:no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</a:rPr>
              <a:t>শিখনফল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3253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>
            <a:off x="0" y="0"/>
            <a:ext cx="12385964" cy="6858000"/>
            <a:chOff x="0" y="0"/>
            <a:chExt cx="12192000" cy="6858000"/>
          </a:xfrm>
        </p:grpSpPr>
        <p:sp>
          <p:nvSpPr>
            <p:cNvPr id="5" name="Frame 4">
              <a:extLst>
                <a:ext uri="{FF2B5EF4-FFF2-40B4-BE49-F238E27FC236}">
                  <a16:creationId xmlns:a16="http://schemas.microsoft.com/office/drawing/2014/main" id="{01AF12D6-4671-440A-888E-BEADF63ACC7C}"/>
                </a:ext>
              </a:extLst>
            </p:cNvPr>
            <p:cNvSpPr/>
            <p:nvPr/>
          </p:nvSpPr>
          <p:spPr>
            <a:xfrm>
              <a:off x="0" y="0"/>
              <a:ext cx="12192000" cy="6858000"/>
            </a:xfrm>
            <a:prstGeom prst="frame">
              <a:avLst>
                <a:gd name="adj1" fmla="val 1071"/>
              </a:avLst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rame 5">
              <a:extLst>
                <a:ext uri="{FF2B5EF4-FFF2-40B4-BE49-F238E27FC236}">
                  <a16:creationId xmlns:a16="http://schemas.microsoft.com/office/drawing/2014/main" id="{B4374A47-AEB7-469C-93BA-7CB8E3D6645F}"/>
                </a:ext>
              </a:extLst>
            </p:cNvPr>
            <p:cNvSpPr/>
            <p:nvPr/>
          </p:nvSpPr>
          <p:spPr>
            <a:xfrm>
              <a:off x="116774" y="110837"/>
              <a:ext cx="11978245" cy="6653100"/>
            </a:xfrm>
            <a:prstGeom prst="frame">
              <a:avLst>
                <a:gd name="adj1" fmla="val 1167"/>
              </a:avLst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F97BBBC-8386-4CF9-8201-33DE92648D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258"/>
            <a:stretch/>
          </p:blipFill>
          <p:spPr>
            <a:xfrm>
              <a:off x="221673" y="6054430"/>
              <a:ext cx="11790221" cy="626376"/>
            </a:xfrm>
            <a:prstGeom prst="rect">
              <a:avLst/>
            </a:prstGeom>
          </p:spPr>
        </p:pic>
        <p:sp>
          <p:nvSpPr>
            <p:cNvPr id="9" name="Rounded Rectangle 11">
              <a:extLst>
                <a:ext uri="{FF2B5EF4-FFF2-40B4-BE49-F238E27FC236}">
                  <a16:creationId xmlns:a16="http://schemas.microsoft.com/office/drawing/2014/main" id="{91851278-856A-423A-930F-4B026293A9F1}"/>
                </a:ext>
              </a:extLst>
            </p:cNvPr>
            <p:cNvSpPr/>
            <p:nvPr/>
          </p:nvSpPr>
          <p:spPr>
            <a:xfrm>
              <a:off x="451262" y="1277990"/>
              <a:ext cx="11269683" cy="4776440"/>
            </a:xfrm>
            <a:prstGeom prst="roundRect">
              <a:avLst>
                <a:gd name="adj" fmla="val 2691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    </a:t>
              </a: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endParaRPr lang="en-US" sz="2800" b="1" dirty="0">
                <a:latin typeface="NikoshBAN" pitchFamily="2" charset="0"/>
                <a:cs typeface="NikoshBAN" pitchFamily="2" charset="0"/>
              </a:endParaRPr>
            </a:p>
            <a:p>
              <a:pPr algn="ctr">
                <a:defRPr/>
              </a:pPr>
              <a:r>
                <a:rPr lang="en-US" sz="3600" b="1" dirty="0">
                  <a:latin typeface="NikoshBAN" pitchFamily="2" charset="0"/>
                  <a:cs typeface="NikoshBAN" pitchFamily="2" charset="0"/>
                </a:rPr>
                <a:t> </a:t>
              </a:r>
              <a:endParaRPr lang="en-US" sz="2000" b="1" dirty="0">
                <a:latin typeface="SutonnyMJ" pitchFamily="2" charset="0"/>
                <a:cs typeface="SutonnyMJ" pitchFamily="2" charset="0"/>
              </a:endParaRPr>
            </a:p>
            <a:p>
              <a:pPr algn="ctr">
                <a:defRPr/>
              </a:pPr>
              <a:r>
                <a:rPr lang="en-US" sz="2800" b="1" dirty="0">
                  <a:latin typeface="NikoshBAN" pitchFamily="2" charset="0"/>
                  <a:cs typeface="NikoshBAN" pitchFamily="2" charset="0"/>
                </a:rPr>
                <a:t> </a:t>
              </a:r>
            </a:p>
          </p:txBody>
        </p:sp>
      </p:grp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327355" y="708808"/>
            <a:ext cx="11058609" cy="976312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সালাতের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অর্থ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কি</a:t>
            </a:r>
            <a:r>
              <a:rPr lang="en-US" sz="4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endParaRPr lang="en-US" sz="320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half" idx="2"/>
          </p:nvPr>
        </p:nvSpPr>
        <p:spPr>
          <a:xfrm>
            <a:off x="1327355" y="1598613"/>
            <a:ext cx="10587554" cy="4262436"/>
          </a:xfrm>
        </p:spPr>
        <p:txBody>
          <a:bodyPr>
            <a:no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আরবী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শব্দ</a:t>
            </a:r>
            <a:r>
              <a:rPr lang="en-US" sz="3200" b="1" dirty="0" smtClean="0">
                <a:solidFill>
                  <a:srgbClr val="002060"/>
                </a:solidFill>
              </a:rPr>
              <a:t>। </a:t>
            </a:r>
            <a:r>
              <a:rPr lang="en-US" sz="3200" b="1" dirty="0" err="1" smtClean="0">
                <a:solidFill>
                  <a:srgbClr val="002060"/>
                </a:solidFill>
              </a:rPr>
              <a:t>এর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ফার্সি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প্রতিশব্দ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হলো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নামায</a:t>
            </a:r>
            <a:r>
              <a:rPr lang="en-US" sz="3200" b="1" dirty="0" smtClean="0">
                <a:solidFill>
                  <a:srgbClr val="002060"/>
                </a:solidFill>
              </a:rPr>
              <a:t>। </a:t>
            </a:r>
            <a:r>
              <a:rPr lang="en-US" sz="3200" b="1" dirty="0" err="1" smtClean="0">
                <a:solidFill>
                  <a:srgbClr val="002060"/>
                </a:solidFill>
              </a:rPr>
              <a:t>সালাত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</a:rPr>
              <a:t>অর্থ</a:t>
            </a:r>
            <a:r>
              <a:rPr lang="en-US" sz="3200" b="1" dirty="0" smtClean="0">
                <a:solidFill>
                  <a:srgbClr val="002060"/>
                </a:solidFill>
              </a:rPr>
              <a:t>-</a:t>
            </a: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C00000"/>
                </a:solidFill>
              </a:rPr>
              <a:t>দোয়া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0070C0"/>
                </a:solidFill>
              </a:rPr>
              <a:t>প্রশংসা</a:t>
            </a:r>
            <a:endParaRPr lang="en-US" sz="3200" b="1" dirty="0" smtClean="0">
              <a:solidFill>
                <a:srgbClr val="0070C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C00000"/>
                </a:solidFill>
              </a:rPr>
              <a:t>আনুগত্য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7030A0"/>
                </a:solidFill>
              </a:rPr>
              <a:t>ক্ষমা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প্রার্থনা</a:t>
            </a:r>
            <a:r>
              <a:rPr lang="en-US" sz="3200" b="1" dirty="0" smtClean="0">
                <a:solidFill>
                  <a:srgbClr val="7030A0"/>
                </a:solidFill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</a:rPr>
              <a:t>করা</a:t>
            </a:r>
            <a:endParaRPr lang="en-US" sz="3200" b="1" dirty="0" smtClean="0">
              <a:solidFill>
                <a:srgbClr val="7030A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3200" b="1" dirty="0" err="1" smtClean="0">
                <a:solidFill>
                  <a:srgbClr val="00B0F0"/>
                </a:solidFill>
              </a:rPr>
              <a:t>রহমত</a:t>
            </a:r>
            <a:r>
              <a:rPr lang="en-US" sz="3200" b="1" dirty="0" smtClean="0">
                <a:solidFill>
                  <a:srgbClr val="00B0F0"/>
                </a:solidFill>
              </a:rPr>
              <a:t> (</a:t>
            </a:r>
            <a:r>
              <a:rPr lang="en-US" sz="3200" b="1" dirty="0" err="1" smtClean="0">
                <a:solidFill>
                  <a:srgbClr val="00B0F0"/>
                </a:solidFill>
              </a:rPr>
              <a:t>দয়া</a:t>
            </a:r>
            <a:r>
              <a:rPr lang="en-US" sz="3200" b="1" dirty="0" smtClean="0">
                <a:solidFill>
                  <a:srgbClr val="00B0F0"/>
                </a:solidFill>
              </a:rPr>
              <a:t>) </a:t>
            </a:r>
            <a:r>
              <a:rPr lang="en-US" sz="3200" b="1" dirty="0" err="1" smtClean="0">
                <a:solidFill>
                  <a:srgbClr val="00B0F0"/>
                </a:solidFill>
              </a:rPr>
              <a:t>কামনা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করা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r>
              <a:rPr lang="en-US" sz="3200" b="1" dirty="0" err="1" smtClean="0">
                <a:solidFill>
                  <a:srgbClr val="00B0F0"/>
                </a:solidFill>
              </a:rPr>
              <a:t>ইত্যাদি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endParaRPr lang="en-US" sz="3600" dirty="0" smtClean="0"/>
          </a:p>
        </p:txBody>
      </p:sp>
      <p:sp>
        <p:nvSpPr>
          <p:cNvPr id="18" name="Text Placeholder 15"/>
          <p:cNvSpPr txBox="1">
            <a:spLocks/>
          </p:cNvSpPr>
          <p:nvPr/>
        </p:nvSpPr>
        <p:spPr>
          <a:xfrm>
            <a:off x="6870268" y="1612467"/>
            <a:ext cx="4504314" cy="4262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9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93686" y="6283843"/>
            <a:ext cx="6297612" cy="365125"/>
          </a:xfrm>
        </p:spPr>
        <p:txBody>
          <a:bodyPr/>
          <a:lstStyle/>
          <a:p>
            <a:r>
              <a:rPr lang="as-IN" sz="1400" dirty="0" smtClean="0">
                <a:solidFill>
                  <a:schemeClr val="tx1"/>
                </a:solidFill>
              </a:rPr>
              <a:t>শফিকুল ইসলাম, সিনিয়র শিক্ষক, মাদারীপুর বালিকা উচ্চ বিদ্যালয়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41854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4.9|4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7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5.9|2.1|2.2|2.1|1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2.6|2.7|2.1|2.1|2.9|2.3|2.2|2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4.8|2.9|2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6|2.5|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4.9|2.3|2|1.9|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677</Words>
  <Application>Microsoft Office PowerPoint</Application>
  <PresentationFormat>Widescreen</PresentationFormat>
  <Paragraphs>175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NikoshBAN</vt:lpstr>
      <vt:lpstr>SutonnyMJ</vt:lpstr>
      <vt:lpstr>Tahoma</vt:lpstr>
      <vt:lpstr>Trebuchet MS</vt:lpstr>
      <vt:lpstr>Vrinda</vt:lpstr>
      <vt:lpstr>Wingdings</vt:lpstr>
      <vt:lpstr>Wingdings 3</vt:lpstr>
      <vt:lpstr>Facet</vt:lpstr>
      <vt:lpstr>PowerPoint Presentation</vt:lpstr>
      <vt:lpstr> بِسْمِ ٱللَّٰهِ ٱلرَّحْمَٰنِ ٱلرَّحِيمِ</vt:lpstr>
      <vt:lpstr> ٱلسَّلَامُ عَلَيْكُمْ وَرَحْمَةُ ٱللَّٰهِ وَبَرَكَاتُهُ</vt:lpstr>
      <vt:lpstr>শিক্ষক পরিচিতি </vt:lpstr>
      <vt:lpstr>পাঠ পরিচিতি </vt:lpstr>
      <vt:lpstr>পাঠ ঘোষণা </vt:lpstr>
      <vt:lpstr>পাঠ ঘোষণা </vt:lpstr>
      <vt:lpstr>শিখনফল</vt:lpstr>
      <vt:lpstr>সালাতের অর্থ কি? </vt:lpstr>
      <vt:lpstr>সালাতের পরিচয় </vt:lpstr>
      <vt:lpstr>সালাতের পরিচয় </vt:lpstr>
      <vt:lpstr>সালাতের পরিচয় </vt:lpstr>
      <vt:lpstr>সালাতের পরিচয় </vt:lpstr>
      <vt:lpstr>সালাতের ধর্মীয় গুরুত্ব: </vt:lpstr>
      <vt:lpstr>সালাতের সামাজিক গুরুত্ব: </vt:lpstr>
      <vt:lpstr>বাড়ির কাজ </vt:lpstr>
      <vt:lpstr> 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ismail - [2010]</dc:creator>
  <cp:lastModifiedBy>ismail - [2010]</cp:lastModifiedBy>
  <cp:revision>21</cp:revision>
  <dcterms:created xsi:type="dcterms:W3CDTF">2025-06-16T01:24:38Z</dcterms:created>
  <dcterms:modified xsi:type="dcterms:W3CDTF">2025-06-16T04:51:39Z</dcterms:modified>
</cp:coreProperties>
</file>