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8" r:id="rId1"/>
  </p:sldMasterIdLst>
  <p:notesMasterIdLst>
    <p:notesMasterId r:id="rId24"/>
  </p:notesMasterIdLst>
  <p:sldIdLst>
    <p:sldId id="264" r:id="rId2"/>
    <p:sldId id="258" r:id="rId3"/>
    <p:sldId id="278" r:id="rId4"/>
    <p:sldId id="282" r:id="rId5"/>
    <p:sldId id="283" r:id="rId6"/>
    <p:sldId id="286" r:id="rId7"/>
    <p:sldId id="287" r:id="rId8"/>
    <p:sldId id="265" r:id="rId9"/>
    <p:sldId id="266" r:id="rId10"/>
    <p:sldId id="290" r:id="rId11"/>
    <p:sldId id="285" r:id="rId12"/>
    <p:sldId id="269" r:id="rId13"/>
    <p:sldId id="267" r:id="rId14"/>
    <p:sldId id="291" r:id="rId15"/>
    <p:sldId id="292" r:id="rId16"/>
    <p:sldId id="280" r:id="rId17"/>
    <p:sldId id="271" r:id="rId18"/>
    <p:sldId id="302" r:id="rId19"/>
    <p:sldId id="303" r:id="rId20"/>
    <p:sldId id="272" r:id="rId21"/>
    <p:sldId id="275" r:id="rId22"/>
    <p:sldId id="273" r:id="rId23"/>
  </p:sldIdLst>
  <p:sldSz cx="9144000" cy="6858000" type="screen4x3"/>
  <p:notesSz cx="6858000" cy="9144000"/>
  <p:custShowLst>
    <p:custShow name="Custom Show 1" id="0">
      <p:sldLst/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81" autoAdjust="0"/>
    <p:restoredTop sz="94660"/>
  </p:normalViewPr>
  <p:slideViewPr>
    <p:cSldViewPr>
      <p:cViewPr varScale="1">
        <p:scale>
          <a:sx n="65" d="100"/>
          <a:sy n="65" d="100"/>
        </p:scale>
        <p:origin x="146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94FBC9-D170-48AE-814F-03DDA92F062F}" type="doc">
      <dgm:prSet loTypeId="urn:microsoft.com/office/officeart/2005/8/layout/hierarchy6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536543E-AAA2-4481-9AB2-0F2A76A32BD6}">
      <dgm:prSet phldrT="[Text]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bn-IN" dirty="0">
              <a:latin typeface="NikoshBAN" pitchFamily="2" charset="0"/>
              <a:cs typeface="NikoshBAN" pitchFamily="2" charset="0"/>
            </a:rPr>
            <a:t>মূলধন জাতীয়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6812008F-9872-4A97-AF2E-3DA2F39E154F}" type="parTrans" cxnId="{C189BDC9-AA05-4E22-94AE-3C0C75DDE300}">
      <dgm:prSet/>
      <dgm:spPr/>
      <dgm:t>
        <a:bodyPr/>
        <a:lstStyle/>
        <a:p>
          <a:endParaRPr lang="en-US"/>
        </a:p>
      </dgm:t>
    </dgm:pt>
    <dgm:pt modelId="{76F131A5-EB5A-4E95-9267-89A3A01AB04C}" type="sibTrans" cxnId="{C189BDC9-AA05-4E22-94AE-3C0C75DDE300}">
      <dgm:prSet/>
      <dgm:spPr/>
      <dgm:t>
        <a:bodyPr/>
        <a:lstStyle/>
        <a:p>
          <a:endParaRPr lang="en-US"/>
        </a:p>
      </dgm:t>
    </dgm:pt>
    <dgm:pt modelId="{D47A4A2D-7AFC-4C45-A25E-96D7C942244A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bn-IN" dirty="0">
              <a:latin typeface="NikoshBAN" pitchFamily="2" charset="0"/>
              <a:cs typeface="NikoshBAN" pitchFamily="2" charset="0"/>
            </a:rPr>
            <a:t>ব্যয়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C1742008-4124-4BF6-B40B-D8800FC5A154}" type="parTrans" cxnId="{9BC0C69D-71FE-4824-BA09-12589D65435B}">
      <dgm:prSet/>
      <dgm:spPr/>
      <dgm:t>
        <a:bodyPr/>
        <a:lstStyle/>
        <a:p>
          <a:endParaRPr lang="en-US"/>
        </a:p>
      </dgm:t>
    </dgm:pt>
    <dgm:pt modelId="{194C7D8B-95E0-49AD-9C7A-E6D0385A8736}" type="sibTrans" cxnId="{9BC0C69D-71FE-4824-BA09-12589D65435B}">
      <dgm:prSet/>
      <dgm:spPr/>
      <dgm:t>
        <a:bodyPr/>
        <a:lstStyle/>
        <a:p>
          <a:endParaRPr lang="en-US"/>
        </a:p>
      </dgm:t>
    </dgm:pt>
    <dgm:pt modelId="{32152989-074F-4046-AE0D-518EE3ECAC47}">
      <dgm:prSet phldrT="[Text]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bn-IN" dirty="0">
              <a:latin typeface="NikoshBAN" pitchFamily="2" charset="0"/>
              <a:cs typeface="NikoshBAN" pitchFamily="2" charset="0"/>
            </a:rPr>
            <a:t>মুনাফা জাতীয়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EFEFB74F-5E66-494A-9F8E-0E336EA58B53}" type="parTrans" cxnId="{EA7F9758-307C-474A-AE54-E21AFF327FDA}">
      <dgm:prSet/>
      <dgm:spPr/>
      <dgm:t>
        <a:bodyPr/>
        <a:lstStyle/>
        <a:p>
          <a:endParaRPr lang="en-US"/>
        </a:p>
      </dgm:t>
    </dgm:pt>
    <dgm:pt modelId="{53469703-E293-4E72-A6B2-691C4E71DA7B}" type="sibTrans" cxnId="{EA7F9758-307C-474A-AE54-E21AFF327FDA}">
      <dgm:prSet/>
      <dgm:spPr/>
      <dgm:t>
        <a:bodyPr/>
        <a:lstStyle/>
        <a:p>
          <a:endParaRPr lang="en-US"/>
        </a:p>
      </dgm:t>
    </dgm:pt>
    <dgm:pt modelId="{929C98CD-FE84-459A-AFFF-EEC7ADE912B4}">
      <dgm:prSet phldrT="[Text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solidFill>
          <a:srgbClr val="002060"/>
        </a:solidFill>
      </dgm:spPr>
      <dgm:t>
        <a:bodyPr/>
        <a:lstStyle/>
        <a:p>
          <a:r>
            <a:rPr lang="bn-IN" dirty="0">
              <a:latin typeface="NikoshBAN" pitchFamily="2" charset="0"/>
              <a:cs typeface="NikoshBAN" pitchFamily="2" charset="0"/>
            </a:rPr>
            <a:t>লেনদেন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F087D1D3-C35F-45E4-9134-C3F761027A9E}" type="sibTrans" cxnId="{131B7D66-BFE2-4765-8721-F6D2BDC3AA19}">
      <dgm:prSet/>
      <dgm:spPr/>
      <dgm:t>
        <a:bodyPr/>
        <a:lstStyle/>
        <a:p>
          <a:endParaRPr lang="en-US"/>
        </a:p>
      </dgm:t>
    </dgm:pt>
    <dgm:pt modelId="{4EDB4D42-1F93-41F8-9B59-4BB05BF7C96F}" type="parTrans" cxnId="{131B7D66-BFE2-4765-8721-F6D2BDC3AA19}">
      <dgm:prSet/>
      <dgm:spPr/>
      <dgm:t>
        <a:bodyPr/>
        <a:lstStyle/>
        <a:p>
          <a:endParaRPr lang="en-US"/>
        </a:p>
      </dgm:t>
    </dgm:pt>
    <dgm:pt modelId="{0CCA92C9-FBFC-4117-ACD4-2F07F3DF5392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92D050"/>
        </a:solidFill>
      </dgm:spPr>
      <dgm:t>
        <a:bodyPr/>
        <a:lstStyle/>
        <a:p>
          <a:r>
            <a:rPr lang="bn-IN" dirty="0">
              <a:latin typeface="NikoshBAN" pitchFamily="2" charset="0"/>
              <a:cs typeface="NikoshBAN" pitchFamily="2" charset="0"/>
            </a:rPr>
            <a:t>প্রাপ্তি</a:t>
          </a:r>
          <a:r>
            <a:rPr lang="en-US" dirty="0">
              <a:latin typeface="NikoshBAN" pitchFamily="2" charset="0"/>
              <a:cs typeface="NikoshBAN" pitchFamily="2" charset="0"/>
            </a:rPr>
            <a:t>/</a:t>
          </a:r>
          <a:r>
            <a:rPr lang="en-US" dirty="0" err="1">
              <a:latin typeface="NikoshBAN" pitchFamily="2" charset="0"/>
              <a:cs typeface="NikoshBAN" pitchFamily="2" charset="0"/>
            </a:rPr>
            <a:t>আয়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AC982E82-A88A-49B7-B8DC-194BD78E0A76}" type="sibTrans" cxnId="{D26AB4A5-03AF-4EB8-A1DA-74EA00FB795A}">
      <dgm:prSet/>
      <dgm:spPr/>
      <dgm:t>
        <a:bodyPr/>
        <a:lstStyle/>
        <a:p>
          <a:endParaRPr lang="en-US"/>
        </a:p>
      </dgm:t>
    </dgm:pt>
    <dgm:pt modelId="{06E3B760-10E8-4405-A78B-B2491AB8D5F9}" type="parTrans" cxnId="{D26AB4A5-03AF-4EB8-A1DA-74EA00FB795A}">
      <dgm:prSet/>
      <dgm:spPr/>
      <dgm:t>
        <a:bodyPr/>
        <a:lstStyle/>
        <a:p>
          <a:endParaRPr lang="en-US"/>
        </a:p>
      </dgm:t>
    </dgm:pt>
    <dgm:pt modelId="{29AFB1EF-C85F-47BF-935C-456BA213ABD2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00B0F0"/>
        </a:solidFill>
      </dgm:spPr>
      <dgm:t>
        <a:bodyPr/>
        <a:lstStyle/>
        <a:p>
          <a:r>
            <a:rPr lang="bn-IN" dirty="0">
              <a:latin typeface="NikoshBAN" pitchFamily="2" charset="0"/>
              <a:cs typeface="NikoshBAN" pitchFamily="2" charset="0"/>
            </a:rPr>
            <a:t>প্রাপ্তি</a:t>
          </a:r>
          <a:r>
            <a:rPr lang="en-US" dirty="0">
              <a:latin typeface="NikoshBAN" pitchFamily="2" charset="0"/>
              <a:cs typeface="NikoshBAN" pitchFamily="2" charset="0"/>
            </a:rPr>
            <a:t>/</a:t>
          </a:r>
          <a:r>
            <a:rPr lang="en-US" dirty="0" err="1">
              <a:latin typeface="NikoshBAN" pitchFamily="2" charset="0"/>
              <a:cs typeface="NikoshBAN" pitchFamily="2" charset="0"/>
            </a:rPr>
            <a:t>আয়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5493236C-3001-4830-938E-7C35447A98D6}" type="sibTrans" cxnId="{102F5D7F-BB68-4854-9769-FCD79DE6D204}">
      <dgm:prSet/>
      <dgm:spPr/>
      <dgm:t>
        <a:bodyPr/>
        <a:lstStyle/>
        <a:p>
          <a:endParaRPr lang="en-US"/>
        </a:p>
      </dgm:t>
    </dgm:pt>
    <dgm:pt modelId="{CAB816A9-9694-4006-BDD5-27A09D459C40}" type="parTrans" cxnId="{102F5D7F-BB68-4854-9769-FCD79DE6D204}">
      <dgm:prSet/>
      <dgm:spPr/>
      <dgm:t>
        <a:bodyPr/>
        <a:lstStyle/>
        <a:p>
          <a:endParaRPr lang="en-US"/>
        </a:p>
      </dgm:t>
    </dgm:pt>
    <dgm:pt modelId="{95018798-8062-4885-A9B0-E1E08E7CB68D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rgbClr val="00B0F0"/>
        </a:solidFill>
      </dgm:spPr>
      <dgm:t>
        <a:bodyPr/>
        <a:lstStyle/>
        <a:p>
          <a:r>
            <a:rPr lang="bn-IN" dirty="0">
              <a:latin typeface="NikoshBAN" pitchFamily="2" charset="0"/>
              <a:cs typeface="NikoshBAN" pitchFamily="2" charset="0"/>
            </a:rPr>
            <a:t>ব্যয়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CC3E6170-00D2-4A08-BB54-F18C3D5915AF}" type="parTrans" cxnId="{DF7A8B8C-2C2E-4095-84E4-513E49DFC674}">
      <dgm:prSet/>
      <dgm:spPr/>
      <dgm:t>
        <a:bodyPr/>
        <a:lstStyle/>
        <a:p>
          <a:endParaRPr lang="en-US"/>
        </a:p>
      </dgm:t>
    </dgm:pt>
    <dgm:pt modelId="{EC762D1E-2DCE-4CFB-AA9A-84FB84B608DF}" type="sibTrans" cxnId="{DF7A8B8C-2C2E-4095-84E4-513E49DFC674}">
      <dgm:prSet/>
      <dgm:spPr/>
      <dgm:t>
        <a:bodyPr/>
        <a:lstStyle/>
        <a:p>
          <a:endParaRPr lang="en-US"/>
        </a:p>
      </dgm:t>
    </dgm:pt>
    <dgm:pt modelId="{9937E64C-FF1C-403E-9F68-78B9680030DE}" type="pres">
      <dgm:prSet presAssocID="{DC94FBC9-D170-48AE-814F-03DDA92F062F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5A64B550-7243-4CFB-9770-E61F0D26D331}" type="pres">
      <dgm:prSet presAssocID="{DC94FBC9-D170-48AE-814F-03DDA92F062F}" presName="hierFlow" presStyleCnt="0"/>
      <dgm:spPr/>
    </dgm:pt>
    <dgm:pt modelId="{6B506CFD-A402-411F-B75D-FE9BA9599B6A}" type="pres">
      <dgm:prSet presAssocID="{DC94FBC9-D170-48AE-814F-03DDA92F062F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C8016E54-30CB-454F-9A99-3085F2EE0776}" type="pres">
      <dgm:prSet presAssocID="{929C98CD-FE84-459A-AFFF-EEC7ADE912B4}" presName="Name14" presStyleCnt="0"/>
      <dgm:spPr/>
    </dgm:pt>
    <dgm:pt modelId="{456AEC5E-5B5D-4B53-B2B2-5E2701FE1B17}" type="pres">
      <dgm:prSet presAssocID="{929C98CD-FE84-459A-AFFF-EEC7ADE912B4}" presName="level1Shape" presStyleLbl="node0" presStyleIdx="0" presStyleCnt="1">
        <dgm:presLayoutVars>
          <dgm:chPref val="3"/>
        </dgm:presLayoutVars>
      </dgm:prSet>
      <dgm:spPr/>
    </dgm:pt>
    <dgm:pt modelId="{11985FCF-309C-418D-8B0D-B772C2B06984}" type="pres">
      <dgm:prSet presAssocID="{929C98CD-FE84-459A-AFFF-EEC7ADE912B4}" presName="hierChild2" presStyleCnt="0"/>
      <dgm:spPr/>
    </dgm:pt>
    <dgm:pt modelId="{D811B6F6-2764-4B35-BB2F-ABC4B6760024}" type="pres">
      <dgm:prSet presAssocID="{6812008F-9872-4A97-AF2E-3DA2F39E154F}" presName="Name19" presStyleLbl="parChTrans1D2" presStyleIdx="0" presStyleCnt="2"/>
      <dgm:spPr/>
    </dgm:pt>
    <dgm:pt modelId="{1E406C66-7B84-4EE6-BD59-D5D2EC918FA2}" type="pres">
      <dgm:prSet presAssocID="{7536543E-AAA2-4481-9AB2-0F2A76A32BD6}" presName="Name21" presStyleCnt="0"/>
      <dgm:spPr/>
    </dgm:pt>
    <dgm:pt modelId="{7B2E569A-1224-4D7F-A3E2-F9C67C105F16}" type="pres">
      <dgm:prSet presAssocID="{7536543E-AAA2-4481-9AB2-0F2A76A32BD6}" presName="level2Shape" presStyleLbl="node2" presStyleIdx="0" presStyleCnt="2" custScaleX="147585"/>
      <dgm:spPr/>
    </dgm:pt>
    <dgm:pt modelId="{C52083BE-B0E7-49EC-822A-4C6746DD5627}" type="pres">
      <dgm:prSet presAssocID="{7536543E-AAA2-4481-9AB2-0F2A76A32BD6}" presName="hierChild3" presStyleCnt="0"/>
      <dgm:spPr/>
    </dgm:pt>
    <dgm:pt modelId="{333F8AAE-D62D-4C50-9CFC-280A493C01C0}" type="pres">
      <dgm:prSet presAssocID="{06E3B760-10E8-4405-A78B-B2491AB8D5F9}" presName="Name19" presStyleLbl="parChTrans1D3" presStyleIdx="0" presStyleCnt="4"/>
      <dgm:spPr/>
    </dgm:pt>
    <dgm:pt modelId="{D21F8F82-41F5-4438-9661-C47915BD0B78}" type="pres">
      <dgm:prSet presAssocID="{0CCA92C9-FBFC-4117-ACD4-2F07F3DF5392}" presName="Name21" presStyleCnt="0"/>
      <dgm:spPr/>
    </dgm:pt>
    <dgm:pt modelId="{E4915D9F-5F2F-4F70-8D33-AB62EB996613}" type="pres">
      <dgm:prSet presAssocID="{0CCA92C9-FBFC-4117-ACD4-2F07F3DF5392}" presName="level2Shape" presStyleLbl="node3" presStyleIdx="0" presStyleCnt="4"/>
      <dgm:spPr/>
    </dgm:pt>
    <dgm:pt modelId="{3D471CEE-AC58-44EC-AB3D-795787AED342}" type="pres">
      <dgm:prSet presAssocID="{0CCA92C9-FBFC-4117-ACD4-2F07F3DF5392}" presName="hierChild3" presStyleCnt="0"/>
      <dgm:spPr/>
    </dgm:pt>
    <dgm:pt modelId="{8071A864-E8F5-4C0D-A0FD-5095E43EDF31}" type="pres">
      <dgm:prSet presAssocID="{C1742008-4124-4BF6-B40B-D8800FC5A154}" presName="Name19" presStyleLbl="parChTrans1D3" presStyleIdx="1" presStyleCnt="4"/>
      <dgm:spPr/>
    </dgm:pt>
    <dgm:pt modelId="{33073D6B-F789-487F-89C8-AB01C6736C37}" type="pres">
      <dgm:prSet presAssocID="{D47A4A2D-7AFC-4C45-A25E-96D7C942244A}" presName="Name21" presStyleCnt="0"/>
      <dgm:spPr/>
    </dgm:pt>
    <dgm:pt modelId="{2EC0D5D0-DF17-499F-9A84-47F6EB056B8F}" type="pres">
      <dgm:prSet presAssocID="{D47A4A2D-7AFC-4C45-A25E-96D7C942244A}" presName="level2Shape" presStyleLbl="node3" presStyleIdx="1" presStyleCnt="4"/>
      <dgm:spPr/>
    </dgm:pt>
    <dgm:pt modelId="{AF7196D3-935A-4C65-BFA2-6D0C495AB71F}" type="pres">
      <dgm:prSet presAssocID="{D47A4A2D-7AFC-4C45-A25E-96D7C942244A}" presName="hierChild3" presStyleCnt="0"/>
      <dgm:spPr/>
    </dgm:pt>
    <dgm:pt modelId="{16FE2CE0-0EFD-4106-9640-6ACEA7A46B94}" type="pres">
      <dgm:prSet presAssocID="{EFEFB74F-5E66-494A-9F8E-0E336EA58B53}" presName="Name19" presStyleLbl="parChTrans1D2" presStyleIdx="1" presStyleCnt="2"/>
      <dgm:spPr/>
    </dgm:pt>
    <dgm:pt modelId="{B242061B-C583-4546-9B73-281D843A2944}" type="pres">
      <dgm:prSet presAssocID="{32152989-074F-4046-AE0D-518EE3ECAC47}" presName="Name21" presStyleCnt="0"/>
      <dgm:spPr/>
    </dgm:pt>
    <dgm:pt modelId="{71A536B8-1386-4FB3-AD56-68C6090936E4}" type="pres">
      <dgm:prSet presAssocID="{32152989-074F-4046-AE0D-518EE3ECAC47}" presName="level2Shape" presStyleLbl="node2" presStyleIdx="1" presStyleCnt="2" custScaleX="138563"/>
      <dgm:spPr/>
    </dgm:pt>
    <dgm:pt modelId="{35EF512E-B9CB-4AC7-9B8F-711587101E23}" type="pres">
      <dgm:prSet presAssocID="{32152989-074F-4046-AE0D-518EE3ECAC47}" presName="hierChild3" presStyleCnt="0"/>
      <dgm:spPr/>
    </dgm:pt>
    <dgm:pt modelId="{BB07BD6B-EA34-44AD-A61A-4F4E31342130}" type="pres">
      <dgm:prSet presAssocID="{CAB816A9-9694-4006-BDD5-27A09D459C40}" presName="Name19" presStyleLbl="parChTrans1D3" presStyleIdx="2" presStyleCnt="4"/>
      <dgm:spPr/>
    </dgm:pt>
    <dgm:pt modelId="{73E373D5-6E65-4F4D-8760-E395BC11F521}" type="pres">
      <dgm:prSet presAssocID="{29AFB1EF-C85F-47BF-935C-456BA213ABD2}" presName="Name21" presStyleCnt="0"/>
      <dgm:spPr/>
    </dgm:pt>
    <dgm:pt modelId="{6B53295A-2CC5-4E69-8055-50B0E35CFCB0}" type="pres">
      <dgm:prSet presAssocID="{29AFB1EF-C85F-47BF-935C-456BA213ABD2}" presName="level2Shape" presStyleLbl="node3" presStyleIdx="2" presStyleCnt="4"/>
      <dgm:spPr/>
    </dgm:pt>
    <dgm:pt modelId="{A4615FE6-4BC5-4FCB-AC01-CC2A9F4D0CE4}" type="pres">
      <dgm:prSet presAssocID="{29AFB1EF-C85F-47BF-935C-456BA213ABD2}" presName="hierChild3" presStyleCnt="0"/>
      <dgm:spPr/>
    </dgm:pt>
    <dgm:pt modelId="{C95DBBED-A490-4399-BF92-94DAD083EA7A}" type="pres">
      <dgm:prSet presAssocID="{CC3E6170-00D2-4A08-BB54-F18C3D5915AF}" presName="Name19" presStyleLbl="parChTrans1D3" presStyleIdx="3" presStyleCnt="4"/>
      <dgm:spPr/>
    </dgm:pt>
    <dgm:pt modelId="{7A994607-F105-40C4-9A53-653BD9AE620B}" type="pres">
      <dgm:prSet presAssocID="{95018798-8062-4885-A9B0-E1E08E7CB68D}" presName="Name21" presStyleCnt="0"/>
      <dgm:spPr/>
    </dgm:pt>
    <dgm:pt modelId="{AE667583-06E2-468F-99D0-37B6687E4ADA}" type="pres">
      <dgm:prSet presAssocID="{95018798-8062-4885-A9B0-E1E08E7CB68D}" presName="level2Shape" presStyleLbl="node3" presStyleIdx="3" presStyleCnt="4"/>
      <dgm:spPr/>
    </dgm:pt>
    <dgm:pt modelId="{BB2726E4-9091-4F8C-9E7D-FE8A51696F46}" type="pres">
      <dgm:prSet presAssocID="{95018798-8062-4885-A9B0-E1E08E7CB68D}" presName="hierChild3" presStyleCnt="0"/>
      <dgm:spPr/>
    </dgm:pt>
    <dgm:pt modelId="{F4525538-74A9-444C-BE60-98B4AF50C7CB}" type="pres">
      <dgm:prSet presAssocID="{DC94FBC9-D170-48AE-814F-03DDA92F062F}" presName="bgShapesFlow" presStyleCnt="0"/>
      <dgm:spPr/>
    </dgm:pt>
  </dgm:ptLst>
  <dgm:cxnLst>
    <dgm:cxn modelId="{D6E31A06-E1A6-4722-BFDE-865BB663AC62}" type="presOf" srcId="{32152989-074F-4046-AE0D-518EE3ECAC47}" destId="{71A536B8-1386-4FB3-AD56-68C6090936E4}" srcOrd="0" destOrd="0" presId="urn:microsoft.com/office/officeart/2005/8/layout/hierarchy6"/>
    <dgm:cxn modelId="{2E8C6308-4888-44FC-B1B4-EC61CD3C23EA}" type="presOf" srcId="{95018798-8062-4885-A9B0-E1E08E7CB68D}" destId="{AE667583-06E2-468F-99D0-37B6687E4ADA}" srcOrd="0" destOrd="0" presId="urn:microsoft.com/office/officeart/2005/8/layout/hierarchy6"/>
    <dgm:cxn modelId="{FAA60061-6233-47EE-BB3C-FE18216A4228}" type="presOf" srcId="{29AFB1EF-C85F-47BF-935C-456BA213ABD2}" destId="{6B53295A-2CC5-4E69-8055-50B0E35CFCB0}" srcOrd="0" destOrd="0" presId="urn:microsoft.com/office/officeart/2005/8/layout/hierarchy6"/>
    <dgm:cxn modelId="{139BF444-AAE5-4DA6-96BC-0D5C903D4836}" type="presOf" srcId="{0CCA92C9-FBFC-4117-ACD4-2F07F3DF5392}" destId="{E4915D9F-5F2F-4F70-8D33-AB62EB996613}" srcOrd="0" destOrd="0" presId="urn:microsoft.com/office/officeart/2005/8/layout/hierarchy6"/>
    <dgm:cxn modelId="{131B7D66-BFE2-4765-8721-F6D2BDC3AA19}" srcId="{DC94FBC9-D170-48AE-814F-03DDA92F062F}" destId="{929C98CD-FE84-459A-AFFF-EEC7ADE912B4}" srcOrd="0" destOrd="0" parTransId="{4EDB4D42-1F93-41F8-9B59-4BB05BF7C96F}" sibTransId="{F087D1D3-C35F-45E4-9134-C3F761027A9E}"/>
    <dgm:cxn modelId="{F481336C-D8BD-4DC1-89F2-5F5AE58EECC0}" type="presOf" srcId="{CC3E6170-00D2-4A08-BB54-F18C3D5915AF}" destId="{C95DBBED-A490-4399-BF92-94DAD083EA7A}" srcOrd="0" destOrd="0" presId="urn:microsoft.com/office/officeart/2005/8/layout/hierarchy6"/>
    <dgm:cxn modelId="{9F813175-BF12-4925-ACC5-F1381A56BFCF}" type="presOf" srcId="{929C98CD-FE84-459A-AFFF-EEC7ADE912B4}" destId="{456AEC5E-5B5D-4B53-B2B2-5E2701FE1B17}" srcOrd="0" destOrd="0" presId="urn:microsoft.com/office/officeart/2005/8/layout/hierarchy6"/>
    <dgm:cxn modelId="{EA7F9758-307C-474A-AE54-E21AFF327FDA}" srcId="{929C98CD-FE84-459A-AFFF-EEC7ADE912B4}" destId="{32152989-074F-4046-AE0D-518EE3ECAC47}" srcOrd="1" destOrd="0" parTransId="{EFEFB74F-5E66-494A-9F8E-0E336EA58B53}" sibTransId="{53469703-E293-4E72-A6B2-691C4E71DA7B}"/>
    <dgm:cxn modelId="{102F5D7F-BB68-4854-9769-FCD79DE6D204}" srcId="{32152989-074F-4046-AE0D-518EE3ECAC47}" destId="{29AFB1EF-C85F-47BF-935C-456BA213ABD2}" srcOrd="0" destOrd="0" parTransId="{CAB816A9-9694-4006-BDD5-27A09D459C40}" sibTransId="{5493236C-3001-4830-938E-7C35447A98D6}"/>
    <dgm:cxn modelId="{DF7A8B8C-2C2E-4095-84E4-513E49DFC674}" srcId="{32152989-074F-4046-AE0D-518EE3ECAC47}" destId="{95018798-8062-4885-A9B0-E1E08E7CB68D}" srcOrd="1" destOrd="0" parTransId="{CC3E6170-00D2-4A08-BB54-F18C3D5915AF}" sibTransId="{EC762D1E-2DCE-4CFB-AA9A-84FB84B608DF}"/>
    <dgm:cxn modelId="{26808C9D-B682-4561-BA2B-8325D335BAA1}" type="presOf" srcId="{EFEFB74F-5E66-494A-9F8E-0E336EA58B53}" destId="{16FE2CE0-0EFD-4106-9640-6ACEA7A46B94}" srcOrd="0" destOrd="0" presId="urn:microsoft.com/office/officeart/2005/8/layout/hierarchy6"/>
    <dgm:cxn modelId="{9BC0C69D-71FE-4824-BA09-12589D65435B}" srcId="{7536543E-AAA2-4481-9AB2-0F2A76A32BD6}" destId="{D47A4A2D-7AFC-4C45-A25E-96D7C942244A}" srcOrd="1" destOrd="0" parTransId="{C1742008-4124-4BF6-B40B-D8800FC5A154}" sibTransId="{194C7D8B-95E0-49AD-9C7A-E6D0385A8736}"/>
    <dgm:cxn modelId="{D26AB4A5-03AF-4EB8-A1DA-74EA00FB795A}" srcId="{7536543E-AAA2-4481-9AB2-0F2A76A32BD6}" destId="{0CCA92C9-FBFC-4117-ACD4-2F07F3DF5392}" srcOrd="0" destOrd="0" parTransId="{06E3B760-10E8-4405-A78B-B2491AB8D5F9}" sibTransId="{AC982E82-A88A-49B7-B8DC-194BD78E0A76}"/>
    <dgm:cxn modelId="{4B6DB9B6-E3FD-4FBA-81DB-66277196A1E6}" type="presOf" srcId="{06E3B760-10E8-4405-A78B-B2491AB8D5F9}" destId="{333F8AAE-D62D-4C50-9CFC-280A493C01C0}" srcOrd="0" destOrd="0" presId="urn:microsoft.com/office/officeart/2005/8/layout/hierarchy6"/>
    <dgm:cxn modelId="{BAAD56BD-139D-4F97-B3B0-957DAE9212A3}" type="presOf" srcId="{6812008F-9872-4A97-AF2E-3DA2F39E154F}" destId="{D811B6F6-2764-4B35-BB2F-ABC4B6760024}" srcOrd="0" destOrd="0" presId="urn:microsoft.com/office/officeart/2005/8/layout/hierarchy6"/>
    <dgm:cxn modelId="{6F9AB6C9-52C3-41DB-A6B3-7ED0D795793D}" type="presOf" srcId="{D47A4A2D-7AFC-4C45-A25E-96D7C942244A}" destId="{2EC0D5D0-DF17-499F-9A84-47F6EB056B8F}" srcOrd="0" destOrd="0" presId="urn:microsoft.com/office/officeart/2005/8/layout/hierarchy6"/>
    <dgm:cxn modelId="{C189BDC9-AA05-4E22-94AE-3C0C75DDE300}" srcId="{929C98CD-FE84-459A-AFFF-EEC7ADE912B4}" destId="{7536543E-AAA2-4481-9AB2-0F2A76A32BD6}" srcOrd="0" destOrd="0" parTransId="{6812008F-9872-4A97-AF2E-3DA2F39E154F}" sibTransId="{76F131A5-EB5A-4E95-9267-89A3A01AB04C}"/>
    <dgm:cxn modelId="{98C889E9-D59A-4B2F-B99C-4D60568B9349}" type="presOf" srcId="{7536543E-AAA2-4481-9AB2-0F2A76A32BD6}" destId="{7B2E569A-1224-4D7F-A3E2-F9C67C105F16}" srcOrd="0" destOrd="0" presId="urn:microsoft.com/office/officeart/2005/8/layout/hierarchy6"/>
    <dgm:cxn modelId="{4FA21AF3-FEAB-45F8-A12F-850E8D619CF1}" type="presOf" srcId="{DC94FBC9-D170-48AE-814F-03DDA92F062F}" destId="{9937E64C-FF1C-403E-9F68-78B9680030DE}" srcOrd="0" destOrd="0" presId="urn:microsoft.com/office/officeart/2005/8/layout/hierarchy6"/>
    <dgm:cxn modelId="{57AA31F5-2955-478D-A01F-D42E74F80F90}" type="presOf" srcId="{CAB816A9-9694-4006-BDD5-27A09D459C40}" destId="{BB07BD6B-EA34-44AD-A61A-4F4E31342130}" srcOrd="0" destOrd="0" presId="urn:microsoft.com/office/officeart/2005/8/layout/hierarchy6"/>
    <dgm:cxn modelId="{0490A7FE-C632-47EB-AC0E-C14F0BC5E022}" type="presOf" srcId="{C1742008-4124-4BF6-B40B-D8800FC5A154}" destId="{8071A864-E8F5-4C0D-A0FD-5095E43EDF31}" srcOrd="0" destOrd="0" presId="urn:microsoft.com/office/officeart/2005/8/layout/hierarchy6"/>
    <dgm:cxn modelId="{58E9C72D-4CC5-4AD9-A3D1-CF6419B46046}" type="presParOf" srcId="{9937E64C-FF1C-403E-9F68-78B9680030DE}" destId="{5A64B550-7243-4CFB-9770-E61F0D26D331}" srcOrd="0" destOrd="0" presId="urn:microsoft.com/office/officeart/2005/8/layout/hierarchy6"/>
    <dgm:cxn modelId="{EEAE1A12-3481-4608-8BD1-B2D5FD7F74E2}" type="presParOf" srcId="{5A64B550-7243-4CFB-9770-E61F0D26D331}" destId="{6B506CFD-A402-411F-B75D-FE9BA9599B6A}" srcOrd="0" destOrd="0" presId="urn:microsoft.com/office/officeart/2005/8/layout/hierarchy6"/>
    <dgm:cxn modelId="{4F8DCB44-AFDE-44B6-92B3-DA817E0EF098}" type="presParOf" srcId="{6B506CFD-A402-411F-B75D-FE9BA9599B6A}" destId="{C8016E54-30CB-454F-9A99-3085F2EE0776}" srcOrd="0" destOrd="0" presId="urn:microsoft.com/office/officeart/2005/8/layout/hierarchy6"/>
    <dgm:cxn modelId="{F0BAA322-0012-4582-B51A-7AFBD95ED649}" type="presParOf" srcId="{C8016E54-30CB-454F-9A99-3085F2EE0776}" destId="{456AEC5E-5B5D-4B53-B2B2-5E2701FE1B17}" srcOrd="0" destOrd="0" presId="urn:microsoft.com/office/officeart/2005/8/layout/hierarchy6"/>
    <dgm:cxn modelId="{8E0F0E2F-8C33-4959-835A-1E893E1715CD}" type="presParOf" srcId="{C8016E54-30CB-454F-9A99-3085F2EE0776}" destId="{11985FCF-309C-418D-8B0D-B772C2B06984}" srcOrd="1" destOrd="0" presId="urn:microsoft.com/office/officeart/2005/8/layout/hierarchy6"/>
    <dgm:cxn modelId="{DD4DD336-F74C-443E-A56B-9EAC0478F6D5}" type="presParOf" srcId="{11985FCF-309C-418D-8B0D-B772C2B06984}" destId="{D811B6F6-2764-4B35-BB2F-ABC4B6760024}" srcOrd="0" destOrd="0" presId="urn:microsoft.com/office/officeart/2005/8/layout/hierarchy6"/>
    <dgm:cxn modelId="{86F1CD82-D5D8-433C-A04F-E3AC2423BEC3}" type="presParOf" srcId="{11985FCF-309C-418D-8B0D-B772C2B06984}" destId="{1E406C66-7B84-4EE6-BD59-D5D2EC918FA2}" srcOrd="1" destOrd="0" presId="urn:microsoft.com/office/officeart/2005/8/layout/hierarchy6"/>
    <dgm:cxn modelId="{0CD8EDE1-802F-43FD-BDE7-7F6F29284A6E}" type="presParOf" srcId="{1E406C66-7B84-4EE6-BD59-D5D2EC918FA2}" destId="{7B2E569A-1224-4D7F-A3E2-F9C67C105F16}" srcOrd="0" destOrd="0" presId="urn:microsoft.com/office/officeart/2005/8/layout/hierarchy6"/>
    <dgm:cxn modelId="{2EF40F0B-53D9-475E-AEA2-F78E9EC08D8A}" type="presParOf" srcId="{1E406C66-7B84-4EE6-BD59-D5D2EC918FA2}" destId="{C52083BE-B0E7-49EC-822A-4C6746DD5627}" srcOrd="1" destOrd="0" presId="urn:microsoft.com/office/officeart/2005/8/layout/hierarchy6"/>
    <dgm:cxn modelId="{368C5E85-F5D9-4EBE-ABFC-D5280157AA9B}" type="presParOf" srcId="{C52083BE-B0E7-49EC-822A-4C6746DD5627}" destId="{333F8AAE-D62D-4C50-9CFC-280A493C01C0}" srcOrd="0" destOrd="0" presId="urn:microsoft.com/office/officeart/2005/8/layout/hierarchy6"/>
    <dgm:cxn modelId="{093C3D18-5DD6-4095-8B91-EA594EADF4AF}" type="presParOf" srcId="{C52083BE-B0E7-49EC-822A-4C6746DD5627}" destId="{D21F8F82-41F5-4438-9661-C47915BD0B78}" srcOrd="1" destOrd="0" presId="urn:microsoft.com/office/officeart/2005/8/layout/hierarchy6"/>
    <dgm:cxn modelId="{87E98057-AA09-4BFB-AA77-79EE2CF2E882}" type="presParOf" srcId="{D21F8F82-41F5-4438-9661-C47915BD0B78}" destId="{E4915D9F-5F2F-4F70-8D33-AB62EB996613}" srcOrd="0" destOrd="0" presId="urn:microsoft.com/office/officeart/2005/8/layout/hierarchy6"/>
    <dgm:cxn modelId="{6A7DA928-3F82-4202-B540-16E451556084}" type="presParOf" srcId="{D21F8F82-41F5-4438-9661-C47915BD0B78}" destId="{3D471CEE-AC58-44EC-AB3D-795787AED342}" srcOrd="1" destOrd="0" presId="urn:microsoft.com/office/officeart/2005/8/layout/hierarchy6"/>
    <dgm:cxn modelId="{28B290E4-BA7B-426C-AA05-B1A14EE51712}" type="presParOf" srcId="{C52083BE-B0E7-49EC-822A-4C6746DD5627}" destId="{8071A864-E8F5-4C0D-A0FD-5095E43EDF31}" srcOrd="2" destOrd="0" presId="urn:microsoft.com/office/officeart/2005/8/layout/hierarchy6"/>
    <dgm:cxn modelId="{F3605341-6110-4041-8C17-787BCF8444E8}" type="presParOf" srcId="{C52083BE-B0E7-49EC-822A-4C6746DD5627}" destId="{33073D6B-F789-487F-89C8-AB01C6736C37}" srcOrd="3" destOrd="0" presId="urn:microsoft.com/office/officeart/2005/8/layout/hierarchy6"/>
    <dgm:cxn modelId="{1FDAED97-CC6C-471A-A304-DCFB955A7136}" type="presParOf" srcId="{33073D6B-F789-487F-89C8-AB01C6736C37}" destId="{2EC0D5D0-DF17-499F-9A84-47F6EB056B8F}" srcOrd="0" destOrd="0" presId="urn:microsoft.com/office/officeart/2005/8/layout/hierarchy6"/>
    <dgm:cxn modelId="{B5BC13B2-9D95-431E-ACF9-B4D20D5C1FA7}" type="presParOf" srcId="{33073D6B-F789-487F-89C8-AB01C6736C37}" destId="{AF7196D3-935A-4C65-BFA2-6D0C495AB71F}" srcOrd="1" destOrd="0" presId="urn:microsoft.com/office/officeart/2005/8/layout/hierarchy6"/>
    <dgm:cxn modelId="{C10A6A65-6A97-4658-A533-35E3F4C0C4CE}" type="presParOf" srcId="{11985FCF-309C-418D-8B0D-B772C2B06984}" destId="{16FE2CE0-0EFD-4106-9640-6ACEA7A46B94}" srcOrd="2" destOrd="0" presId="urn:microsoft.com/office/officeart/2005/8/layout/hierarchy6"/>
    <dgm:cxn modelId="{43650CBE-F5A5-4520-9188-D01DFE1558BD}" type="presParOf" srcId="{11985FCF-309C-418D-8B0D-B772C2B06984}" destId="{B242061B-C583-4546-9B73-281D843A2944}" srcOrd="3" destOrd="0" presId="urn:microsoft.com/office/officeart/2005/8/layout/hierarchy6"/>
    <dgm:cxn modelId="{825356BA-3882-4158-BA2E-D60F12FA9CFE}" type="presParOf" srcId="{B242061B-C583-4546-9B73-281D843A2944}" destId="{71A536B8-1386-4FB3-AD56-68C6090936E4}" srcOrd="0" destOrd="0" presId="urn:microsoft.com/office/officeart/2005/8/layout/hierarchy6"/>
    <dgm:cxn modelId="{788DA340-BA51-4566-A7C7-28093794EA5B}" type="presParOf" srcId="{B242061B-C583-4546-9B73-281D843A2944}" destId="{35EF512E-B9CB-4AC7-9B8F-711587101E23}" srcOrd="1" destOrd="0" presId="urn:microsoft.com/office/officeart/2005/8/layout/hierarchy6"/>
    <dgm:cxn modelId="{C1CB9C6C-88D5-442B-BAF4-5E9567EB4851}" type="presParOf" srcId="{35EF512E-B9CB-4AC7-9B8F-711587101E23}" destId="{BB07BD6B-EA34-44AD-A61A-4F4E31342130}" srcOrd="0" destOrd="0" presId="urn:microsoft.com/office/officeart/2005/8/layout/hierarchy6"/>
    <dgm:cxn modelId="{5C2CCE6C-60EF-4898-B012-594032878C1D}" type="presParOf" srcId="{35EF512E-B9CB-4AC7-9B8F-711587101E23}" destId="{73E373D5-6E65-4F4D-8760-E395BC11F521}" srcOrd="1" destOrd="0" presId="urn:microsoft.com/office/officeart/2005/8/layout/hierarchy6"/>
    <dgm:cxn modelId="{82757065-4D83-4074-8DA0-4DA3AC3F9C82}" type="presParOf" srcId="{73E373D5-6E65-4F4D-8760-E395BC11F521}" destId="{6B53295A-2CC5-4E69-8055-50B0E35CFCB0}" srcOrd="0" destOrd="0" presId="urn:microsoft.com/office/officeart/2005/8/layout/hierarchy6"/>
    <dgm:cxn modelId="{0CD54071-8925-4015-B000-16E2D453B7A3}" type="presParOf" srcId="{73E373D5-6E65-4F4D-8760-E395BC11F521}" destId="{A4615FE6-4BC5-4FCB-AC01-CC2A9F4D0CE4}" srcOrd="1" destOrd="0" presId="urn:microsoft.com/office/officeart/2005/8/layout/hierarchy6"/>
    <dgm:cxn modelId="{AC4C3745-1CB3-4824-9DDE-AC75F097D963}" type="presParOf" srcId="{35EF512E-B9CB-4AC7-9B8F-711587101E23}" destId="{C95DBBED-A490-4399-BF92-94DAD083EA7A}" srcOrd="2" destOrd="0" presId="urn:microsoft.com/office/officeart/2005/8/layout/hierarchy6"/>
    <dgm:cxn modelId="{379DB97F-F28C-422E-952F-B950C77D0113}" type="presParOf" srcId="{35EF512E-B9CB-4AC7-9B8F-711587101E23}" destId="{7A994607-F105-40C4-9A53-653BD9AE620B}" srcOrd="3" destOrd="0" presId="urn:microsoft.com/office/officeart/2005/8/layout/hierarchy6"/>
    <dgm:cxn modelId="{E3A0DEC0-3662-4D7F-BCEB-5158D457C68D}" type="presParOf" srcId="{7A994607-F105-40C4-9A53-653BD9AE620B}" destId="{AE667583-06E2-468F-99D0-37B6687E4ADA}" srcOrd="0" destOrd="0" presId="urn:microsoft.com/office/officeart/2005/8/layout/hierarchy6"/>
    <dgm:cxn modelId="{CFC2FDE6-B237-446B-9009-F235D39A22CF}" type="presParOf" srcId="{7A994607-F105-40C4-9A53-653BD9AE620B}" destId="{BB2726E4-9091-4F8C-9E7D-FE8A51696F46}" srcOrd="1" destOrd="0" presId="urn:microsoft.com/office/officeart/2005/8/layout/hierarchy6"/>
    <dgm:cxn modelId="{81F0B5D2-2B98-4949-AA15-0939CF9ADE76}" type="presParOf" srcId="{9937E64C-FF1C-403E-9F68-78B9680030DE}" destId="{F4525538-74A9-444C-BE60-98B4AF50C7CB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6AEC5E-5B5D-4B53-B2B2-5E2701FE1B17}">
      <dsp:nvSpPr>
        <dsp:cNvPr id="0" name=""/>
        <dsp:cNvSpPr/>
      </dsp:nvSpPr>
      <dsp:spPr>
        <a:xfrm>
          <a:off x="3208145" y="333033"/>
          <a:ext cx="1662131" cy="1108087"/>
        </a:xfrm>
        <a:prstGeom prst="roundRect">
          <a:avLst>
            <a:gd name="adj" fmla="val 10000"/>
          </a:avLst>
        </a:prstGeom>
        <a:solidFill>
          <a:srgbClr val="002060"/>
        </a:solidFill>
        <a:ln w="9525" cap="flat" cmpd="sng" algn="ctr">
          <a:solidFill>
            <a:schemeClr val="accent2">
              <a:shade val="60000"/>
              <a:satMod val="11000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2500" kern="1200" dirty="0">
              <a:latin typeface="NikoshBAN" pitchFamily="2" charset="0"/>
              <a:cs typeface="NikoshBAN" pitchFamily="2" charset="0"/>
            </a:rPr>
            <a:t>লেনদেন</a:t>
          </a:r>
          <a:endParaRPr lang="en-US" sz="2500" kern="1200" dirty="0">
            <a:latin typeface="NikoshBAN" pitchFamily="2" charset="0"/>
            <a:cs typeface="NikoshBAN" pitchFamily="2" charset="0"/>
          </a:endParaRPr>
        </a:p>
      </dsp:txBody>
      <dsp:txXfrm>
        <a:off x="3240600" y="365488"/>
        <a:ext cx="1597221" cy="1043177"/>
      </dsp:txXfrm>
    </dsp:sp>
    <dsp:sp modelId="{D811B6F6-2764-4B35-BB2F-ABC4B6760024}">
      <dsp:nvSpPr>
        <dsp:cNvPr id="0" name=""/>
        <dsp:cNvSpPr/>
      </dsp:nvSpPr>
      <dsp:spPr>
        <a:xfrm>
          <a:off x="1915929" y="1441121"/>
          <a:ext cx="2123281" cy="443234"/>
        </a:xfrm>
        <a:custGeom>
          <a:avLst/>
          <a:gdLst/>
          <a:ahLst/>
          <a:cxnLst/>
          <a:rect l="0" t="0" r="0" b="0"/>
          <a:pathLst>
            <a:path>
              <a:moveTo>
                <a:pt x="2123281" y="0"/>
              </a:moveTo>
              <a:lnTo>
                <a:pt x="2123281" y="221617"/>
              </a:lnTo>
              <a:lnTo>
                <a:pt x="0" y="221617"/>
              </a:lnTo>
              <a:lnTo>
                <a:pt x="0" y="44323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2E569A-1224-4D7F-A3E2-F9C67C105F16}">
      <dsp:nvSpPr>
        <dsp:cNvPr id="0" name=""/>
        <dsp:cNvSpPr/>
      </dsp:nvSpPr>
      <dsp:spPr>
        <a:xfrm>
          <a:off x="689401" y="1884356"/>
          <a:ext cx="2453056" cy="1108087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38100" cap="flat" cmpd="sng" algn="ctr">
          <a:solidFill>
            <a:schemeClr val="lt1"/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2500" kern="1200" dirty="0">
              <a:latin typeface="NikoshBAN" pitchFamily="2" charset="0"/>
              <a:cs typeface="NikoshBAN" pitchFamily="2" charset="0"/>
            </a:rPr>
            <a:t>মূলধন জাতীয়</a:t>
          </a:r>
          <a:endParaRPr lang="en-US" sz="2500" kern="1200" dirty="0">
            <a:latin typeface="NikoshBAN" pitchFamily="2" charset="0"/>
            <a:cs typeface="NikoshBAN" pitchFamily="2" charset="0"/>
          </a:endParaRPr>
        </a:p>
      </dsp:txBody>
      <dsp:txXfrm>
        <a:off x="721856" y="1916811"/>
        <a:ext cx="2388146" cy="1043177"/>
      </dsp:txXfrm>
    </dsp:sp>
    <dsp:sp modelId="{333F8AAE-D62D-4C50-9CFC-280A493C01C0}">
      <dsp:nvSpPr>
        <dsp:cNvPr id="0" name=""/>
        <dsp:cNvSpPr/>
      </dsp:nvSpPr>
      <dsp:spPr>
        <a:xfrm>
          <a:off x="835544" y="2992443"/>
          <a:ext cx="1080385" cy="443234"/>
        </a:xfrm>
        <a:custGeom>
          <a:avLst/>
          <a:gdLst/>
          <a:ahLst/>
          <a:cxnLst/>
          <a:rect l="0" t="0" r="0" b="0"/>
          <a:pathLst>
            <a:path>
              <a:moveTo>
                <a:pt x="1080385" y="0"/>
              </a:moveTo>
              <a:lnTo>
                <a:pt x="1080385" y="221617"/>
              </a:lnTo>
              <a:lnTo>
                <a:pt x="0" y="221617"/>
              </a:lnTo>
              <a:lnTo>
                <a:pt x="0" y="443234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915D9F-5F2F-4F70-8D33-AB62EB996613}">
      <dsp:nvSpPr>
        <dsp:cNvPr id="0" name=""/>
        <dsp:cNvSpPr/>
      </dsp:nvSpPr>
      <dsp:spPr>
        <a:xfrm>
          <a:off x="4478" y="3435678"/>
          <a:ext cx="1662131" cy="1108087"/>
        </a:xfrm>
        <a:prstGeom prst="roundRect">
          <a:avLst>
            <a:gd name="adj" fmla="val 10000"/>
          </a:avLst>
        </a:prstGeom>
        <a:solidFill>
          <a:srgbClr val="92D050"/>
        </a:solidFill>
        <a:ln w="9525" cap="flat" cmpd="sng" algn="ctr">
          <a:solidFill>
            <a:schemeClr val="accent3">
              <a:shade val="60000"/>
              <a:satMod val="11000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2500" kern="1200" dirty="0">
              <a:latin typeface="NikoshBAN" pitchFamily="2" charset="0"/>
              <a:cs typeface="NikoshBAN" pitchFamily="2" charset="0"/>
            </a:rPr>
            <a:t>প্রাপ্তি</a:t>
          </a:r>
          <a:r>
            <a:rPr lang="en-US" sz="2500" kern="1200" dirty="0">
              <a:latin typeface="NikoshBAN" pitchFamily="2" charset="0"/>
              <a:cs typeface="NikoshBAN" pitchFamily="2" charset="0"/>
            </a:rPr>
            <a:t>/</a:t>
          </a:r>
          <a:r>
            <a:rPr lang="en-US" sz="2500" kern="1200" dirty="0" err="1">
              <a:latin typeface="NikoshBAN" pitchFamily="2" charset="0"/>
              <a:cs typeface="NikoshBAN" pitchFamily="2" charset="0"/>
            </a:rPr>
            <a:t>আয়</a:t>
          </a:r>
          <a:endParaRPr lang="en-US" sz="2500" kern="1200" dirty="0">
            <a:latin typeface="NikoshBAN" pitchFamily="2" charset="0"/>
            <a:cs typeface="NikoshBAN" pitchFamily="2" charset="0"/>
          </a:endParaRPr>
        </a:p>
      </dsp:txBody>
      <dsp:txXfrm>
        <a:off x="36933" y="3468133"/>
        <a:ext cx="1597221" cy="1043177"/>
      </dsp:txXfrm>
    </dsp:sp>
    <dsp:sp modelId="{8071A864-E8F5-4C0D-A0FD-5095E43EDF31}">
      <dsp:nvSpPr>
        <dsp:cNvPr id="0" name=""/>
        <dsp:cNvSpPr/>
      </dsp:nvSpPr>
      <dsp:spPr>
        <a:xfrm>
          <a:off x="1915929" y="2992443"/>
          <a:ext cx="1080385" cy="4432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617"/>
              </a:lnTo>
              <a:lnTo>
                <a:pt x="1080385" y="221617"/>
              </a:lnTo>
              <a:lnTo>
                <a:pt x="1080385" y="443234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C0D5D0-DF17-499F-9A84-47F6EB056B8F}">
      <dsp:nvSpPr>
        <dsp:cNvPr id="0" name=""/>
        <dsp:cNvSpPr/>
      </dsp:nvSpPr>
      <dsp:spPr>
        <a:xfrm>
          <a:off x="2165249" y="3435678"/>
          <a:ext cx="1662131" cy="1108087"/>
        </a:xfrm>
        <a:prstGeom prst="roundRect">
          <a:avLst>
            <a:gd name="adj" fmla="val 10000"/>
          </a:avLst>
        </a:prstGeom>
        <a:solidFill>
          <a:srgbClr val="92D050"/>
        </a:solidFill>
        <a:ln w="9525" cap="flat" cmpd="sng" algn="ctr">
          <a:solidFill>
            <a:schemeClr val="accent3">
              <a:shade val="60000"/>
              <a:satMod val="11000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2500" kern="1200" dirty="0">
              <a:latin typeface="NikoshBAN" pitchFamily="2" charset="0"/>
              <a:cs typeface="NikoshBAN" pitchFamily="2" charset="0"/>
            </a:rPr>
            <a:t>ব্যয়</a:t>
          </a:r>
          <a:endParaRPr lang="en-US" sz="2500" kern="1200" dirty="0">
            <a:latin typeface="NikoshBAN" pitchFamily="2" charset="0"/>
            <a:cs typeface="NikoshBAN" pitchFamily="2" charset="0"/>
          </a:endParaRPr>
        </a:p>
      </dsp:txBody>
      <dsp:txXfrm>
        <a:off x="2197704" y="3468133"/>
        <a:ext cx="1597221" cy="1043177"/>
      </dsp:txXfrm>
    </dsp:sp>
    <dsp:sp modelId="{16FE2CE0-0EFD-4106-9640-6ACEA7A46B94}">
      <dsp:nvSpPr>
        <dsp:cNvPr id="0" name=""/>
        <dsp:cNvSpPr/>
      </dsp:nvSpPr>
      <dsp:spPr>
        <a:xfrm>
          <a:off x="4039210" y="1441121"/>
          <a:ext cx="2198259" cy="4432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617"/>
              </a:lnTo>
              <a:lnTo>
                <a:pt x="2198259" y="221617"/>
              </a:lnTo>
              <a:lnTo>
                <a:pt x="2198259" y="443234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A536B8-1386-4FB3-AD56-68C6090936E4}">
      <dsp:nvSpPr>
        <dsp:cNvPr id="0" name=""/>
        <dsp:cNvSpPr/>
      </dsp:nvSpPr>
      <dsp:spPr>
        <a:xfrm>
          <a:off x="5085921" y="1884356"/>
          <a:ext cx="2303098" cy="1108087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38100" cap="flat" cmpd="sng" algn="ctr">
          <a:solidFill>
            <a:schemeClr val="lt1"/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2500" kern="1200" dirty="0">
              <a:latin typeface="NikoshBAN" pitchFamily="2" charset="0"/>
              <a:cs typeface="NikoshBAN" pitchFamily="2" charset="0"/>
            </a:rPr>
            <a:t>মুনাফা জাতীয়</a:t>
          </a:r>
          <a:endParaRPr lang="en-US" sz="2500" kern="1200" dirty="0">
            <a:latin typeface="NikoshBAN" pitchFamily="2" charset="0"/>
            <a:cs typeface="NikoshBAN" pitchFamily="2" charset="0"/>
          </a:endParaRPr>
        </a:p>
      </dsp:txBody>
      <dsp:txXfrm>
        <a:off x="5118376" y="1916811"/>
        <a:ext cx="2238188" cy="1043177"/>
      </dsp:txXfrm>
    </dsp:sp>
    <dsp:sp modelId="{BB07BD6B-EA34-44AD-A61A-4F4E31342130}">
      <dsp:nvSpPr>
        <dsp:cNvPr id="0" name=""/>
        <dsp:cNvSpPr/>
      </dsp:nvSpPr>
      <dsp:spPr>
        <a:xfrm>
          <a:off x="5157085" y="2992443"/>
          <a:ext cx="1080385" cy="443234"/>
        </a:xfrm>
        <a:custGeom>
          <a:avLst/>
          <a:gdLst/>
          <a:ahLst/>
          <a:cxnLst/>
          <a:rect l="0" t="0" r="0" b="0"/>
          <a:pathLst>
            <a:path>
              <a:moveTo>
                <a:pt x="1080385" y="0"/>
              </a:moveTo>
              <a:lnTo>
                <a:pt x="1080385" y="221617"/>
              </a:lnTo>
              <a:lnTo>
                <a:pt x="0" y="221617"/>
              </a:lnTo>
              <a:lnTo>
                <a:pt x="0" y="443234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53295A-2CC5-4E69-8055-50B0E35CFCB0}">
      <dsp:nvSpPr>
        <dsp:cNvPr id="0" name=""/>
        <dsp:cNvSpPr/>
      </dsp:nvSpPr>
      <dsp:spPr>
        <a:xfrm>
          <a:off x="4326019" y="3435678"/>
          <a:ext cx="1662131" cy="1108087"/>
        </a:xfrm>
        <a:prstGeom prst="roundRect">
          <a:avLst>
            <a:gd name="adj" fmla="val 10000"/>
          </a:avLst>
        </a:prstGeom>
        <a:solidFill>
          <a:srgbClr val="00B0F0"/>
        </a:solidFill>
        <a:ln w="9525" cap="flat" cmpd="sng" algn="ctr">
          <a:solidFill>
            <a:schemeClr val="accent3">
              <a:shade val="60000"/>
              <a:satMod val="11000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2500" kern="1200" dirty="0">
              <a:latin typeface="NikoshBAN" pitchFamily="2" charset="0"/>
              <a:cs typeface="NikoshBAN" pitchFamily="2" charset="0"/>
            </a:rPr>
            <a:t>প্রাপ্তি</a:t>
          </a:r>
          <a:r>
            <a:rPr lang="en-US" sz="2500" kern="1200" dirty="0">
              <a:latin typeface="NikoshBAN" pitchFamily="2" charset="0"/>
              <a:cs typeface="NikoshBAN" pitchFamily="2" charset="0"/>
            </a:rPr>
            <a:t>/</a:t>
          </a:r>
          <a:r>
            <a:rPr lang="en-US" sz="2500" kern="1200" dirty="0" err="1">
              <a:latin typeface="NikoshBAN" pitchFamily="2" charset="0"/>
              <a:cs typeface="NikoshBAN" pitchFamily="2" charset="0"/>
            </a:rPr>
            <a:t>আয়</a:t>
          </a:r>
          <a:endParaRPr lang="en-US" sz="2500" kern="1200" dirty="0">
            <a:latin typeface="NikoshBAN" pitchFamily="2" charset="0"/>
            <a:cs typeface="NikoshBAN" pitchFamily="2" charset="0"/>
          </a:endParaRPr>
        </a:p>
      </dsp:txBody>
      <dsp:txXfrm>
        <a:off x="4358474" y="3468133"/>
        <a:ext cx="1597221" cy="1043177"/>
      </dsp:txXfrm>
    </dsp:sp>
    <dsp:sp modelId="{C95DBBED-A490-4399-BF92-94DAD083EA7A}">
      <dsp:nvSpPr>
        <dsp:cNvPr id="0" name=""/>
        <dsp:cNvSpPr/>
      </dsp:nvSpPr>
      <dsp:spPr>
        <a:xfrm>
          <a:off x="6237470" y="2992443"/>
          <a:ext cx="1080385" cy="4432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617"/>
              </a:lnTo>
              <a:lnTo>
                <a:pt x="1080385" y="221617"/>
              </a:lnTo>
              <a:lnTo>
                <a:pt x="1080385" y="443234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667583-06E2-468F-99D0-37B6687E4ADA}">
      <dsp:nvSpPr>
        <dsp:cNvPr id="0" name=""/>
        <dsp:cNvSpPr/>
      </dsp:nvSpPr>
      <dsp:spPr>
        <a:xfrm>
          <a:off x="6486790" y="3435678"/>
          <a:ext cx="1662131" cy="1108087"/>
        </a:xfrm>
        <a:prstGeom prst="roundRect">
          <a:avLst>
            <a:gd name="adj" fmla="val 10000"/>
          </a:avLst>
        </a:prstGeom>
        <a:solidFill>
          <a:srgbClr val="00B0F0"/>
        </a:solidFill>
        <a:ln w="9525" cap="flat" cmpd="sng" algn="ctr">
          <a:solidFill>
            <a:schemeClr val="accent3">
              <a:shade val="60000"/>
              <a:satMod val="11000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n-IN" sz="2500" kern="1200" dirty="0">
              <a:latin typeface="NikoshBAN" pitchFamily="2" charset="0"/>
              <a:cs typeface="NikoshBAN" pitchFamily="2" charset="0"/>
            </a:rPr>
            <a:t>ব্যয়</a:t>
          </a:r>
          <a:endParaRPr lang="en-US" sz="2500" kern="1200" dirty="0">
            <a:latin typeface="NikoshBAN" pitchFamily="2" charset="0"/>
            <a:cs typeface="NikoshBAN" pitchFamily="2" charset="0"/>
          </a:endParaRPr>
        </a:p>
      </dsp:txBody>
      <dsp:txXfrm>
        <a:off x="6519245" y="3468133"/>
        <a:ext cx="1597221" cy="10431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4C6435-D36D-44CC-A328-90BD6EA472FE}" type="datetimeFigureOut">
              <a:rPr lang="en-US" smtClean="0"/>
              <a:pPr/>
              <a:t>6/30/2025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734D21-DED2-4FEA-8413-E1F80620FCA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34D21-DED2-4FEA-8413-E1F80620FCA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34D21-DED2-4FEA-8413-E1F80620FCA6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9" r:id="rId1"/>
    <p:sldLayoutId id="2147484130" r:id="rId2"/>
    <p:sldLayoutId id="2147484131" r:id="rId3"/>
    <p:sldLayoutId id="2147484132" r:id="rId4"/>
    <p:sldLayoutId id="2147484133" r:id="rId5"/>
    <p:sldLayoutId id="2147484134" r:id="rId6"/>
    <p:sldLayoutId id="2147484135" r:id="rId7"/>
    <p:sldLayoutId id="2147484136" r:id="rId8"/>
    <p:sldLayoutId id="2147484137" r:id="rId9"/>
    <p:sldLayoutId id="2147484138" r:id="rId10"/>
    <p:sldLayoutId id="2147484139" r:id="rId11"/>
  </p:sldLayoutIdLst>
  <p:transition spd="slow">
    <p:wipe/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he-20-most-impressive-aerial-photos-of-2017-from-the-site-Dronestagram-5a5321d5adbfa__88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4102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581400" y="5638800"/>
            <a:ext cx="236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dirty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স্বাগতম</a:t>
            </a:r>
            <a:endParaRPr lang="bn-IN" sz="1600" dirty="0">
              <a:solidFill>
                <a:srgbClr val="7030A0"/>
              </a:solidFill>
              <a:latin typeface="Nikosh" pitchFamily="2" charset="0"/>
              <a:cs typeface="Nikosh" pitchFamily="2" charset="0"/>
            </a:endParaRPr>
          </a:p>
        </p:txBody>
      </p:sp>
      <p:pic>
        <p:nvPicPr>
          <p:cNvPr id="5" name="Picture 4" descr="14-pink-rose-png-image-picture-downloa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05823">
            <a:off x="7765942" y="5455873"/>
            <a:ext cx="1504758" cy="1295400"/>
          </a:xfrm>
          <a:prstGeom prst="rect">
            <a:avLst/>
          </a:prstGeom>
        </p:spPr>
      </p:pic>
      <p:pic>
        <p:nvPicPr>
          <p:cNvPr id="9" name="Picture 8" descr="14-pink-rose-png-image-picture-downloa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213018">
            <a:off x="270468" y="5493292"/>
            <a:ext cx="1504758" cy="12954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6P_Wenge_-Non_x348_d748b825-89b9-4805-83d1-593fd7e80989_x3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0" y="1219200"/>
            <a:ext cx="7239000" cy="430803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81400" y="5410200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আসবাবপত্র </a:t>
            </a:r>
            <a:endParaRPr lang="en-US" sz="32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0" y="236252"/>
            <a:ext cx="5562600" cy="83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bn-IN" sz="2800" b="1" dirty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লেনদেন নিয়মিত সংগঠিত হয় না 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ell-NICEMACH-CNC-WIRE-BEND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524000"/>
            <a:ext cx="6629400" cy="41046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86200" y="5715000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যন্ত্রপাতি</a:t>
            </a:r>
            <a:endParaRPr lang="en-US" sz="28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464852"/>
            <a:ext cx="868680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bn-IN" sz="2800" b="1" dirty="0">
                <a:latin typeface="NikoshBAN" pitchFamily="2" charset="0"/>
                <a:cs typeface="NikoshBAN" pitchFamily="2" charset="0"/>
              </a:rPr>
              <a:t>যে সকল লেনদেন হতে দীর্ঘমেয়াদি সুবিধা পাওয়া যায়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3400" y="2133600"/>
            <a:ext cx="8382000" cy="2233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bn-IN" sz="2400" b="1" dirty="0">
                <a:latin typeface="NikoshBAN" pitchFamily="2" charset="0"/>
                <a:cs typeface="NikoshBAN" pitchFamily="2" charset="0"/>
              </a:rPr>
              <a:t>যে সকল লেনদেন হতে দীর্ঘমেয়াদি সুবিধা পাওয়া যায়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  <a:p>
            <a:r>
              <a:rPr lang="en-US" sz="2400" b="1" dirty="0">
                <a:latin typeface="NikoshBAN" pitchFamily="2" charset="0"/>
                <a:cs typeface="NikoshBAN" pitchFamily="2" charset="0"/>
              </a:rPr>
              <a:t>            </a:t>
            </a:r>
            <a:r>
              <a:rPr lang="bn-IN" sz="2400" b="1" dirty="0">
                <a:latin typeface="NikoshBAN" pitchFamily="2" charset="0"/>
                <a:cs typeface="NikoshBAN" pitchFamily="2" charset="0"/>
              </a:rPr>
              <a:t>(১ বছরের অধিক)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IN" sz="2400" b="1" dirty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200000"/>
              </a:lnSpc>
            </a:pPr>
            <a:r>
              <a:rPr lang="bn-IN" sz="2400" b="1" dirty="0">
                <a:latin typeface="NikoshBAN" pitchFamily="2" charset="0"/>
                <a:cs typeface="NikoshBAN" pitchFamily="2" charset="0"/>
              </a:rPr>
              <a:t>২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.</a:t>
            </a:r>
            <a:r>
              <a:rPr lang="bn-IN" sz="2400" b="1" dirty="0">
                <a:latin typeface="NikoshBAN" pitchFamily="2" charset="0"/>
                <a:cs typeface="NikoshBAN" pitchFamily="2" charset="0"/>
              </a:rPr>
              <a:t> টাকার পরিমান অপেক্ষাকৃত বড়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IN" sz="2400" b="1" dirty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200000"/>
              </a:lnSpc>
            </a:pPr>
            <a:r>
              <a:rPr lang="bn-IN" sz="2400" b="1" dirty="0">
                <a:latin typeface="NikoshBAN" pitchFamily="2" charset="0"/>
                <a:cs typeface="NikoshBAN" pitchFamily="2" charset="0"/>
              </a:rPr>
              <a:t>৩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.</a:t>
            </a:r>
            <a:r>
              <a:rPr lang="bn-IN" sz="2400" b="1" dirty="0">
                <a:latin typeface="NikoshBAN" pitchFamily="2" charset="0"/>
                <a:cs typeface="NikoshBAN" pitchFamily="2" charset="0"/>
              </a:rPr>
              <a:t> লেনদেন নিয়মিত সংগঠিত হয় না </a:t>
            </a:r>
            <a:r>
              <a:rPr lang="bn-IN" sz="2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IN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09800" y="533400"/>
            <a:ext cx="4495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3000" b="1" dirty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মূলধন  জাতীয় লেনদেন</a:t>
            </a:r>
            <a:endParaRPr lang="en-US" sz="3000" b="1" dirty="0">
              <a:solidFill>
                <a:schemeClr val="accent4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429000" y="5715000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b="1" dirty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ল্যাপটপ মেরামত</a:t>
            </a:r>
            <a:endParaRPr lang="en-US" sz="2400" b="1" dirty="0">
              <a:solidFill>
                <a:schemeClr val="accent1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 descr="Laptop-Repair-in-Northern-K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414" y="1445589"/>
            <a:ext cx="6058186" cy="404081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24000" y="464403"/>
            <a:ext cx="6629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2800" b="1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স্বল্প মেয়াদি  সুবিধা পাওয়া যায়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10000" y="556260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অফিস ভাড়া</a:t>
            </a:r>
            <a:endParaRPr lang="en-US" sz="28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00200" y="160052"/>
            <a:ext cx="5943600" cy="83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bn-IN" sz="2800" b="1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টাকার পরিমান অপেক্ষাকৃত কম</a:t>
            </a: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IN" sz="2800" b="1" dirty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virgo-midtown-east-team-room-8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423988"/>
            <a:ext cx="7086600" cy="3986212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655335" y="5715000"/>
            <a:ext cx="21358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b="1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ওয়াসা বিল 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400" y="467380"/>
            <a:ext cx="822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লেনদেন নিয়মিত সংগঠিত হয়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(নির্দিষ্ট সময় পর পর)</a:t>
            </a:r>
            <a:endParaRPr lang="en-US" sz="3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" name="Picture 5" descr="was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147762"/>
            <a:ext cx="7848600" cy="4414838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1905000"/>
            <a:ext cx="8610600" cy="25540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*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যে সকল লেনদেন হতে স্বল্প মেয়াদি  সুবিধা পাওয়া যায়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endParaRPr lang="bn-IN" sz="2800" dirty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200000"/>
              </a:lnSpc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*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টাকার পরিমান অপেক্ষাকৃত কম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IN" sz="2800" dirty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200000"/>
              </a:lnSpc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*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লেনদেন নিয়মিত সংগঠিত হয়  ( নির্দিষ্ট সময় পর পর )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IN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68297" y="863025"/>
            <a:ext cx="42611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মুনাফা  জাতীয় লেনদেন</a:t>
            </a:r>
            <a:endParaRPr lang="en-US" sz="32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457200" y="304800"/>
          <a:ext cx="81534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2819400" y="5410200"/>
            <a:ext cx="40398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bn-IN" sz="2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লেনদেনের শ্রেনীবিভাগ </a:t>
            </a:r>
            <a:endParaRPr lang="en-US" sz="28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56AEC5E-5B5D-4B53-B2B2-5E2701FE1B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graphicEl>
                                              <a:dgm id="{456AEC5E-5B5D-4B53-B2B2-5E2701FE1B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11B6F6-2764-4B35-BB2F-ABC4B67600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graphicEl>
                                              <a:dgm id="{D811B6F6-2764-4B35-BB2F-ABC4B67600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B2E569A-1224-4D7F-A3E2-F9C67C105F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>
                                            <p:graphicEl>
                                              <a:dgm id="{7B2E569A-1224-4D7F-A3E2-F9C67C105F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FE2CE0-0EFD-4106-9640-6ACEA7A46B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>
                                            <p:graphicEl>
                                              <a:dgm id="{16FE2CE0-0EFD-4106-9640-6ACEA7A46B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1A536B8-1386-4FB3-AD56-68C6090936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4">
                                            <p:graphicEl>
                                              <a:dgm id="{71A536B8-1386-4FB3-AD56-68C6090936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3F8AAE-D62D-4C50-9CFC-280A493C01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">
                                            <p:graphicEl>
                                              <a:dgm id="{333F8AAE-D62D-4C50-9CFC-280A493C01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4915D9F-5F2F-4F70-8D33-AB62EB9966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4">
                                            <p:graphicEl>
                                              <a:dgm id="{E4915D9F-5F2F-4F70-8D33-AB62EB9966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71A864-E8F5-4C0D-A0FD-5095E43EDF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4">
                                            <p:graphicEl>
                                              <a:dgm id="{8071A864-E8F5-4C0D-A0FD-5095E43EDF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EC0D5D0-DF17-499F-9A84-47F6EB056B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4">
                                            <p:graphicEl>
                                              <a:dgm id="{2EC0D5D0-DF17-499F-9A84-47F6EB056B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07BD6B-EA34-44AD-A61A-4F4E313421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4">
                                            <p:graphicEl>
                                              <a:dgm id="{BB07BD6B-EA34-44AD-A61A-4F4E313421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B53295A-2CC5-4E69-8055-50B0E35CFC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4">
                                            <p:graphicEl>
                                              <a:dgm id="{6B53295A-2CC5-4E69-8055-50B0E35CFC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95DBBED-A490-4399-BF92-94DAD083EA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4">
                                            <p:graphicEl>
                                              <a:dgm id="{C95DBBED-A490-4399-BF92-94DAD083EA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E667583-06E2-468F-99D0-37B6687E4A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4">
                                            <p:graphicEl>
                                              <a:dgm id="{AE667583-06E2-468F-99D0-37B6687E4A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CD19C91-9C49-0062-D76A-8BD07F1875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565697"/>
            <a:ext cx="5587181" cy="372660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90800" y="238780"/>
            <a:ext cx="518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b="1" u="sng" dirty="0">
                <a:latin typeface="NikoshBAN" pitchFamily="2" charset="0"/>
                <a:cs typeface="NikoshBAN" pitchFamily="2" charset="0"/>
              </a:rPr>
              <a:t>বিলম্বিত মুনাফা জাতীয় ব্যয়</a:t>
            </a:r>
            <a:endParaRPr lang="en-US" sz="2800" b="1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857071"/>
            <a:ext cx="8458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400" dirty="0">
                <a:latin typeface="NikoshBAN"/>
              </a:rPr>
              <a:t>যে সব মুনাফা জাতীয় ব্যয় একটি হিসাব-কালে নিঃশেষ না হয়ে পরবর্তী কয়েকটি হিসাবকালে নিঃশেষ হয় তাকে বিলম্বিত মুনাফা জাতীয় ব্যয় বলে।</a:t>
            </a:r>
            <a:endParaRPr lang="en-US" sz="2400" dirty="0">
              <a:latin typeface="NikoshBAN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CA7BA8-CAB9-A5C2-27DE-4C3D21385E29}"/>
              </a:ext>
            </a:extLst>
          </p:cNvPr>
          <p:cNvSpPr txBox="1"/>
          <p:nvPr/>
        </p:nvSpPr>
        <p:spPr>
          <a:xfrm>
            <a:off x="4038600" y="5791200"/>
            <a:ext cx="1752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 err="1">
                <a:latin typeface="Nikosh"/>
              </a:rPr>
              <a:t>বিজ্ঞাপন</a:t>
            </a:r>
            <a:endParaRPr lang="en-US" sz="2400" b="1" dirty="0">
              <a:latin typeface="Nikosh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5000" y="685800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286000" y="482025"/>
            <a:ext cx="548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solidFill>
                  <a:schemeClr val="accent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বিলম্বিত মুনাফা জাতীয় ব্যয়</a:t>
            </a:r>
            <a:endParaRPr lang="en-US" sz="3200" dirty="0">
              <a:solidFill>
                <a:schemeClr val="accent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sc_lab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235611"/>
            <a:ext cx="7696200" cy="417458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743200" y="5447065"/>
            <a:ext cx="4025405" cy="725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bn-IN" sz="2400" b="1" dirty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নতুন পন্যের গবেষেণা ব্যয়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09C136-6486-BF48-07D0-5F9A9330B7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914400"/>
            <a:ext cx="1676400" cy="1676400"/>
          </a:xfrm>
          <a:prstGeom prst="rect">
            <a:avLst/>
          </a:prstGeom>
        </p:spPr>
      </p:pic>
      <p:sp>
        <p:nvSpPr>
          <p:cNvPr id="4" name="Content Placeholder 3"/>
          <p:cNvSpPr>
            <a:spLocks noGrp="1"/>
          </p:cNvSpPr>
          <p:nvPr>
            <p:ph sz="half" idx="4"/>
          </p:nvPr>
        </p:nvSpPr>
        <p:spPr>
          <a:xfrm>
            <a:off x="4495800" y="2438400"/>
            <a:ext cx="4343400" cy="2362200"/>
          </a:xfrm>
        </p:spPr>
        <p:txBody>
          <a:bodyPr>
            <a:normAutofit fontScale="92500"/>
          </a:bodyPr>
          <a:lstStyle/>
          <a:p>
            <a:pPr>
              <a:buNone/>
            </a:pPr>
            <a:endParaRPr lang="bn-IN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IN" sz="19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শ্রেনিঃ     ৯ম -১০ম</a:t>
            </a:r>
          </a:p>
          <a:p>
            <a:pPr>
              <a:buNone/>
            </a:pPr>
            <a:r>
              <a:rPr lang="bn-IN" sz="19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19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19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9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  </a:t>
            </a:r>
            <a:r>
              <a:rPr lang="bn-IN" sz="19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হিসাববিজ্ঞান</a:t>
            </a:r>
            <a:endParaRPr lang="en-US" sz="19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IN" sz="19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অধ্যায়ঃ </a:t>
            </a:r>
            <a:r>
              <a:rPr lang="en-US" sz="19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19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চতুর্থ</a:t>
            </a:r>
          </a:p>
          <a:p>
            <a:pPr>
              <a:buNone/>
            </a:pPr>
            <a:r>
              <a:rPr lang="bn-IN" sz="19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পাঠঃ১</a:t>
            </a:r>
            <a:r>
              <a:rPr lang="en-US" sz="19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bn-IN" sz="19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19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IN" sz="19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মূলধন ও মুনাফা জাতীয় লেনদেন  </a:t>
            </a:r>
            <a:endParaRPr lang="en-US" sz="19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IN" sz="19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তারিখঃ </a:t>
            </a:r>
            <a:r>
              <a:rPr lang="en-US" sz="19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IN" sz="19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১৮/০৬/২০১৯</a:t>
            </a:r>
          </a:p>
          <a:p>
            <a:pPr>
              <a:buNone/>
            </a:pPr>
            <a:endParaRPr lang="bn-IN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bn-IN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05200" y="496669"/>
            <a:ext cx="228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600" b="1" dirty="0">
                <a:solidFill>
                  <a:schemeClr val="bg2">
                    <a:lumMod val="10000"/>
                  </a:schemeClr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IN" sz="3200" b="1" dirty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600" b="1" dirty="0">
              <a:solidFill>
                <a:schemeClr val="bg2">
                  <a:lumMod val="10000"/>
                </a:schemeClr>
              </a:solidFill>
              <a:latin typeface="Nikosh" pitchFamily="2" charset="0"/>
              <a:cs typeface="NikoshBAN" pitchFamily="2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sz="half" idx="2"/>
          </p:nvPr>
        </p:nvSpPr>
        <p:spPr>
          <a:xfrm>
            <a:off x="685800" y="1878819"/>
            <a:ext cx="4038600" cy="3378981"/>
          </a:xfrm>
        </p:spPr>
        <p:txBody>
          <a:bodyPr>
            <a:normAutofit fontScale="92500"/>
          </a:bodyPr>
          <a:lstStyle/>
          <a:p>
            <a:pPr marL="342900" lvl="0" indent="-342900">
              <a:spcBef>
                <a:spcPct val="20000"/>
              </a:spcBef>
              <a:buClrTx/>
              <a:buSzTx/>
              <a:buNone/>
              <a:defRPr/>
            </a:pPr>
            <a:endParaRPr lang="bn-IN" dirty="0">
              <a:latin typeface="NikoshBAN" pitchFamily="2" charset="0"/>
              <a:cs typeface="NikoshBAN" pitchFamily="2" charset="0"/>
            </a:endParaRPr>
          </a:p>
          <a:p>
            <a:pPr marL="342900" lvl="0" indent="-342900">
              <a:spcBef>
                <a:spcPct val="20000"/>
              </a:spcBef>
              <a:buClrTx/>
              <a:buSzTx/>
              <a:buNone/>
              <a:defRPr/>
            </a:pPr>
            <a:endParaRPr lang="bn-IN" dirty="0">
              <a:latin typeface="NikoshBAN" pitchFamily="2" charset="0"/>
              <a:cs typeface="NikoshBAN" pitchFamily="2" charset="0"/>
            </a:endParaRPr>
          </a:p>
          <a:p>
            <a:pPr marL="342900" lvl="0" indent="-342900">
              <a:spcBef>
                <a:spcPct val="20000"/>
              </a:spcBef>
              <a:buClrTx/>
              <a:buSzTx/>
              <a:buNone/>
              <a:defRPr/>
            </a:pPr>
            <a:r>
              <a:rPr lang="bn-IN" sz="2400" b="1" dirty="0">
                <a:latin typeface="NikoshBAN" pitchFamily="2" charset="0"/>
                <a:cs typeface="NikoshBAN" pitchFamily="2" charset="0"/>
              </a:rPr>
              <a:t>শাহাদাত হোসেন</a:t>
            </a:r>
            <a:r>
              <a:rPr lang="en-US" sz="2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400" b="1" dirty="0">
                <a:latin typeface="NikoshBAN" pitchFamily="2" charset="0"/>
                <a:cs typeface="NikoshBAN" pitchFamily="2" charset="0"/>
              </a:rPr>
              <a:t>রুবেল</a:t>
            </a:r>
          </a:p>
          <a:p>
            <a:pPr marL="342900" lvl="0" indent="-342900">
              <a:spcBef>
                <a:spcPct val="20000"/>
              </a:spcBef>
              <a:buClrTx/>
              <a:buSzTx/>
              <a:buNone/>
              <a:defRPr/>
            </a:pPr>
            <a:r>
              <a:rPr lang="bn-IN" sz="1900" dirty="0">
                <a:latin typeface="Nikosh"/>
                <a:cs typeface="NikoshBAN" pitchFamily="2" charset="0"/>
              </a:rPr>
              <a:t>সহকারি শিক্ষক,</a:t>
            </a:r>
            <a:r>
              <a:rPr lang="en-US" sz="1900" dirty="0">
                <a:latin typeface="Nikosh"/>
                <a:cs typeface="NikoshBAN" pitchFamily="2" charset="0"/>
              </a:rPr>
              <a:t> </a:t>
            </a:r>
            <a:r>
              <a:rPr lang="bn-IN" sz="1900" dirty="0">
                <a:latin typeface="Nikosh"/>
                <a:cs typeface="NikoshBAN" pitchFamily="2" charset="0"/>
              </a:rPr>
              <a:t>হিসাববিজ্ঞান</a:t>
            </a:r>
            <a:r>
              <a:rPr lang="en-US" sz="1900" dirty="0">
                <a:latin typeface="Nikosh"/>
                <a:cs typeface="NikoshBAN" pitchFamily="2" charset="0"/>
              </a:rPr>
              <a:t> </a:t>
            </a:r>
            <a:endParaRPr lang="bn-IN" sz="1900" dirty="0">
              <a:latin typeface="Nikosh"/>
              <a:cs typeface="NikoshBAN" pitchFamily="2" charset="0"/>
            </a:endParaRPr>
          </a:p>
          <a:p>
            <a:pPr marL="342900" lvl="0" indent="-342900">
              <a:spcBef>
                <a:spcPct val="20000"/>
              </a:spcBef>
              <a:buClrTx/>
              <a:buSzTx/>
              <a:buNone/>
              <a:defRPr/>
            </a:pPr>
            <a:r>
              <a:rPr lang="bn-IN" sz="1900" dirty="0">
                <a:latin typeface="Nikosh"/>
                <a:cs typeface="NikoshBAN" pitchFamily="2" charset="0"/>
              </a:rPr>
              <a:t>ডগাইর মডেল হাই স্কুল</a:t>
            </a:r>
            <a:r>
              <a:rPr lang="en-US" sz="1900" dirty="0">
                <a:latin typeface="Nikosh"/>
                <a:cs typeface="NikoshBAN" pitchFamily="2" charset="0"/>
              </a:rPr>
              <a:t> ,</a:t>
            </a:r>
            <a:endParaRPr lang="bn-IN" sz="1900" dirty="0">
              <a:latin typeface="Nikosh"/>
              <a:cs typeface="NikoshBAN" pitchFamily="2" charset="0"/>
            </a:endParaRPr>
          </a:p>
          <a:p>
            <a:pPr marL="342900" lvl="0" indent="-342900">
              <a:spcBef>
                <a:spcPct val="20000"/>
              </a:spcBef>
              <a:buClrTx/>
              <a:buSzTx/>
              <a:buNone/>
              <a:defRPr/>
            </a:pPr>
            <a:r>
              <a:rPr lang="bn-IN" sz="1900" dirty="0">
                <a:latin typeface="Nikosh"/>
                <a:cs typeface="NikoshBAN" pitchFamily="2" charset="0"/>
              </a:rPr>
              <a:t>ডেমরা , ঢাকা </a:t>
            </a:r>
            <a:endParaRPr lang="en-US" sz="1900" dirty="0">
              <a:latin typeface="Nikosh"/>
              <a:cs typeface="NikoshBAN" pitchFamily="2" charset="0"/>
            </a:endParaRPr>
          </a:p>
          <a:p>
            <a:pPr marL="342900" lvl="0" indent="-342900">
              <a:spcBef>
                <a:spcPct val="20000"/>
              </a:spcBef>
              <a:buClrTx/>
              <a:buSzTx/>
              <a:buNone/>
              <a:defRPr/>
            </a:pPr>
            <a:r>
              <a:rPr lang="en-US" sz="1900" dirty="0">
                <a:latin typeface="Nikosh"/>
                <a:cs typeface="NikoshBAN" pitchFamily="2" charset="0"/>
              </a:rPr>
              <a:t>01676724375</a:t>
            </a:r>
          </a:p>
          <a:p>
            <a:pPr marL="342900" lvl="0" indent="-342900">
              <a:spcBef>
                <a:spcPct val="20000"/>
              </a:spcBef>
              <a:buClrTx/>
              <a:buSzTx/>
              <a:buNone/>
              <a:defRPr/>
            </a:pPr>
            <a:r>
              <a:rPr lang="en-US" sz="1900" dirty="0">
                <a:latin typeface="Nikosh"/>
                <a:cs typeface="Times New Roman" pitchFamily="18" charset="0"/>
              </a:rPr>
              <a:t>calltoshrubel@gmail.com</a:t>
            </a:r>
            <a:endParaRPr lang="bn-IN" sz="1900" dirty="0">
              <a:latin typeface="Nikosh"/>
              <a:cs typeface="NikoshBAN" pitchFamily="2" charset="0"/>
            </a:endParaRPr>
          </a:p>
          <a:p>
            <a:pPr marL="342900" lvl="0" indent="-342900">
              <a:spcBef>
                <a:spcPct val="20000"/>
              </a:spcBef>
              <a:buClrTx/>
              <a:buSzTx/>
              <a:buNone/>
              <a:defRPr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52800" y="1091625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u="sng" dirty="0"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3200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72492" y="2133600"/>
            <a:ext cx="6933308" cy="24166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bn-IN" sz="24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* দল একুশঃ </a:t>
            </a:r>
            <a:r>
              <a:rPr lang="bn-IN" sz="24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মূলধন  জাতীয় লেনদে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নের</a:t>
            </a:r>
            <a:r>
              <a:rPr lang="bn-IN" sz="24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তালিকা কর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।</a:t>
            </a:r>
            <a:endParaRPr lang="bn-IN" sz="24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200000"/>
              </a:lnSpc>
            </a:pPr>
            <a:r>
              <a:rPr lang="bn-IN" sz="2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* দল বিজয়ঃ</a:t>
            </a:r>
            <a:r>
              <a:rPr lang="bn-IN" sz="2400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 মুনাফা জাতীয় ব্যয়ের  তালিকা কর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।</a:t>
            </a:r>
            <a:endParaRPr lang="bn-IN" sz="2400" dirty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200000"/>
              </a:lnSpc>
            </a:pP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05200" y="850612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2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47800" y="1143000"/>
            <a:ext cx="7162800" cy="2700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sz="3200" dirty="0"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SutonnyMJ" pitchFamily="2" charset="0"/>
                <a:cs typeface="NikoshBAN" pitchFamily="2" charset="0"/>
              </a:rPr>
              <a:t>1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Nikosh"/>
                <a:cs typeface="NikoshBAN" pitchFamily="2" charset="0"/>
              </a:rPr>
              <a:t>.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মূলধন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কি ? </a:t>
            </a:r>
            <a:endParaRPr lang="en-US" sz="2800" dirty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SutonnyMJ" pitchFamily="2" charset="0"/>
                <a:cs typeface="NikoshBAN" pitchFamily="2" charset="0"/>
              </a:rPr>
              <a:t>2.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মুনাফা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জাতীয়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ব্যয়ের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উদাহারন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দাও</a:t>
            </a:r>
            <a:endParaRPr lang="bn-IN" sz="2800" dirty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tx2">
                    <a:lumMod val="50000"/>
                  </a:schemeClr>
                </a:solidFill>
                <a:latin typeface="SutonnyMJ" pitchFamily="2" charset="0"/>
                <a:cs typeface="NikoshBAN" pitchFamily="2" charset="0"/>
              </a:rPr>
              <a:t>3. </a:t>
            </a:r>
            <a:r>
              <a:rPr lang="bn-IN" sz="28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বিজ্ঞাপন কেন  প্রয়োজন?</a:t>
            </a:r>
            <a:endParaRPr lang="en-US" sz="2800" dirty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0400" y="710625"/>
            <a:ext cx="350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u="sng" dirty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বাড়ির কাজ </a:t>
            </a:r>
          </a:p>
        </p:txBody>
      </p:sp>
      <p:sp>
        <p:nvSpPr>
          <p:cNvPr id="4" name="Rectangle 3"/>
          <p:cNvSpPr/>
          <p:nvPr/>
        </p:nvSpPr>
        <p:spPr>
          <a:xfrm>
            <a:off x="152400" y="2286000"/>
            <a:ext cx="8686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NikoshBAN" pitchFamily="2" charset="0"/>
                <a:cs typeface="NikoshBAN" pitchFamily="2" charset="0"/>
              </a:rPr>
              <a:t>* </a:t>
            </a:r>
            <a:r>
              <a:rPr lang="bn-IN" sz="2400" dirty="0">
                <a:latin typeface="NikoshBAN" pitchFamily="2" charset="0"/>
                <a:cs typeface="NikoshBAN" pitchFamily="2" charset="0"/>
              </a:rPr>
              <a:t>একটি ব্যয়কে তুমি মূলধন জাতীয় না ধরে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মুনাফা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জাতীয়</a:t>
            </a:r>
            <a:r>
              <a:rPr lang="bn-IN" sz="2400" dirty="0">
                <a:latin typeface="NikoshBAN" pitchFamily="2" charset="0"/>
                <a:cs typeface="NikoshBAN" pitchFamily="2" charset="0"/>
              </a:rPr>
              <a:t> ধরে হিসাব করলে কী অসুবিধা হবে  ?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7325" y="4239161"/>
            <a:ext cx="17532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ধন্যবাদ </a:t>
            </a:r>
            <a:endParaRPr lang="en-US" sz="700" dirty="0"/>
          </a:p>
        </p:txBody>
      </p:sp>
      <p:pic>
        <p:nvPicPr>
          <p:cNvPr id="8" name="Picture 7" descr="14-pink-rose-png-image-picture-downloa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539" y="3810000"/>
            <a:ext cx="3275061" cy="28194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xresdefault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752600"/>
            <a:ext cx="4495800" cy="32004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95400" y="816114"/>
            <a:ext cx="106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>
                <a:solidFill>
                  <a:schemeClr val="accent4">
                    <a:lumMod val="50000"/>
                  </a:schemeClr>
                </a:solidFill>
                <a:latin typeface="Nikosh" pitchFamily="2" charset="0"/>
                <a:cs typeface="Nikosh" pitchFamily="2" charset="0"/>
              </a:rPr>
              <a:t> </a:t>
            </a:r>
            <a:r>
              <a:rPr lang="bn-IN" sz="2800" b="1" dirty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অর্থ </a:t>
            </a:r>
            <a:endParaRPr lang="en-US" sz="2800" b="1" dirty="0">
              <a:solidFill>
                <a:schemeClr val="accent4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562600" y="833735"/>
            <a:ext cx="1981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400" b="1" dirty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দালানকোঠা </a:t>
            </a:r>
            <a:endParaRPr lang="en-US" sz="2400" b="1" dirty="0">
              <a:solidFill>
                <a:schemeClr val="accent4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152400" y="1752600"/>
            <a:ext cx="4495800" cy="3276600"/>
            <a:chOff x="76200" y="914400"/>
            <a:chExt cx="4103077" cy="3276600"/>
          </a:xfrm>
        </p:grpSpPr>
        <p:pic>
          <p:nvPicPr>
            <p:cNvPr id="18" name="Picture 17" descr="th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200" y="914400"/>
              <a:ext cx="3569677" cy="1676400"/>
            </a:xfrm>
            <a:prstGeom prst="rect">
              <a:avLst/>
            </a:prstGeom>
          </p:spPr>
        </p:pic>
        <p:pic>
          <p:nvPicPr>
            <p:cNvPr id="19" name="Picture 18" descr="th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3077" y="1752600"/>
              <a:ext cx="3569677" cy="1600200"/>
            </a:xfrm>
            <a:prstGeom prst="rect">
              <a:avLst/>
            </a:prstGeom>
          </p:spPr>
        </p:pic>
        <p:pic>
          <p:nvPicPr>
            <p:cNvPr id="20" name="Picture 19" descr="th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9600" y="2590800"/>
              <a:ext cx="3569677" cy="1600200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596244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1295400"/>
            <a:ext cx="3886200" cy="4121285"/>
          </a:xfrm>
          <a:prstGeom prst="rect">
            <a:avLst/>
          </a:prstGeom>
        </p:spPr>
      </p:pic>
      <p:pic>
        <p:nvPicPr>
          <p:cNvPr id="10" name="Picture 9" descr="Untitled333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031" y="1606685"/>
            <a:ext cx="4226365" cy="36576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986964" y="762000"/>
            <a:ext cx="17854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ল্যাপটপ </a:t>
            </a:r>
            <a:endParaRPr lang="en-US" sz="28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371600" y="762000"/>
            <a:ext cx="19463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2800" b="1" dirty="0">
                <a:solidFill>
                  <a:schemeClr val="accent4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বিদ্যুৎ বিল </a:t>
            </a:r>
            <a:endParaRPr lang="en-US" sz="2800" b="1" dirty="0">
              <a:solidFill>
                <a:schemeClr val="accent4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477000" y="381000"/>
            <a:ext cx="152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জমি</a:t>
            </a:r>
            <a:r>
              <a:rPr lang="bn-IN" sz="4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0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 descr="maxresdefaul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1" y="1447800"/>
            <a:ext cx="4419599" cy="3810000"/>
          </a:xfrm>
          <a:prstGeom prst="rect">
            <a:avLst/>
          </a:prstGeom>
        </p:spPr>
      </p:pic>
      <p:pic>
        <p:nvPicPr>
          <p:cNvPr id="12" name="Picture 11" descr="021202Land_kalerkantho_pi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447800"/>
            <a:ext cx="4495800" cy="380999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066800" y="511314"/>
            <a:ext cx="293221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0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মেশিন মেরামত</a:t>
            </a:r>
            <a:endParaRPr lang="en-US" sz="30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33800" y="609600"/>
            <a:ext cx="207941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000" b="1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বাড়ি ভাড়া </a:t>
            </a:r>
            <a:endParaRPr lang="en-US" sz="30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1447800"/>
            <a:ext cx="6096000" cy="4136571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6400" y="1828800"/>
            <a:ext cx="6858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 </a:t>
            </a:r>
            <a:r>
              <a:rPr lang="en-US" sz="28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: </a:t>
            </a:r>
            <a:r>
              <a:rPr lang="bn-IN" sz="2800" b="1" dirty="0">
                <a:latin typeface="NikoshBAN" pitchFamily="2" charset="0"/>
                <a:cs typeface="NikoshBAN" pitchFamily="2" charset="0"/>
              </a:rPr>
              <a:t>মূলধন ও মুনাফা  জাতীয় লেনদেন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6200" y="1447800"/>
            <a:ext cx="9144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srgbClr val="002060"/>
              </a:solidFill>
              <a:latin typeface="Nikosh" pitchFamily="2" charset="0"/>
              <a:cs typeface="Nikosh" pitchFamily="2" charset="0"/>
            </a:endParaRPr>
          </a:p>
          <a:p>
            <a:pPr lvl="1"/>
            <a:endParaRPr lang="en-US" sz="2400" dirty="0">
              <a:latin typeface="Nikosh" pitchFamily="2" charset="0"/>
              <a:cs typeface="Nikosh" pitchFamily="2" charset="0"/>
            </a:endParaRPr>
          </a:p>
          <a:p>
            <a:pPr lvl="1"/>
            <a:endParaRPr lang="bn-IN" sz="2400" dirty="0">
              <a:latin typeface="Nikosh" pitchFamily="2" charset="0"/>
              <a:cs typeface="Nikosh" pitchFamily="2" charset="0"/>
            </a:endParaRPr>
          </a:p>
          <a:p>
            <a:endParaRPr lang="bn-IN" sz="2400" dirty="0">
              <a:latin typeface="Nikosh" pitchFamily="2" charset="0"/>
              <a:cs typeface="Nikosh" pitchFamily="2" charset="0"/>
            </a:endParaRPr>
          </a:p>
          <a:p>
            <a:endParaRPr lang="bn-IN" sz="3200" dirty="0">
              <a:latin typeface="Nikosh" pitchFamily="2" charset="0"/>
              <a:cs typeface="Nikosh" pitchFamily="2" charset="0"/>
            </a:endParaRPr>
          </a:p>
          <a:p>
            <a:endParaRPr lang="en-US" sz="3200" dirty="0">
              <a:latin typeface="Nikosh" pitchFamily="2" charset="0"/>
              <a:cs typeface="Nikosh" pitchFamily="2" charset="0"/>
            </a:endParaRPr>
          </a:p>
          <a:p>
            <a:endParaRPr lang="en-US" sz="3200" dirty="0">
              <a:latin typeface="Nikosh" pitchFamily="2" charset="0"/>
              <a:cs typeface="Nikosh" pitchFamily="2" charset="0"/>
            </a:endParaRPr>
          </a:p>
          <a:p>
            <a:endParaRPr lang="en-US" sz="3200" dirty="0">
              <a:latin typeface="Nikosh" pitchFamily="2" charset="0"/>
              <a:cs typeface="Nikosh" pitchFamily="2" charset="0"/>
            </a:endParaRPr>
          </a:p>
          <a:p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-304800" y="1517318"/>
            <a:ext cx="9296400" cy="334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bn-IN" sz="2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971550" lvl="1" indent="-514350">
              <a:lnSpc>
                <a:spcPct val="150000"/>
              </a:lnSpc>
              <a:buFont typeface="Wingdings" pitchFamily="2" charset="2"/>
              <a:buChar char="v"/>
            </a:pPr>
            <a:r>
              <a:rPr lang="bn-IN" sz="25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লেনদেনের কত প্রকার তা বলতে পার</a:t>
            </a:r>
            <a:r>
              <a:rPr lang="en-US" sz="25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বে</a:t>
            </a:r>
            <a:r>
              <a:rPr lang="en-US" sz="25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5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v"/>
            </a:pPr>
            <a:r>
              <a:rPr lang="bn-IN" sz="25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মূলধন ও মুনাফা জাতীয় লেনদেনের ৩ টি প্রধান পার্থক্য নির্ণয় করতে পারবে</a:t>
            </a:r>
            <a:r>
              <a:rPr lang="en-US" sz="25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5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v"/>
            </a:pPr>
            <a:r>
              <a:rPr lang="bn-IN" sz="25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লাভ-ক্ষতি পরিমাপ এবং আর্থিক বিবরণী প্রস্ততকালে মূলধন ও মুনাফা জাতীয় লেনদেন সমূহ যথাযথভাবে প্রয়োগ করতে পারবে ।</a:t>
            </a:r>
            <a:endParaRPr lang="en-US" sz="25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62200" y="990600"/>
            <a:ext cx="5562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  শেষে  শিক্ষার্থীরা-</a:t>
            </a:r>
            <a:endParaRPr lang="en-US" sz="28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38200" y="541052"/>
            <a:ext cx="7086600" cy="83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bn-IN" sz="2800" b="1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লেনদেনে টাকার পরিমান অপেক্ষাকৃত বড়</a:t>
            </a:r>
            <a:endParaRPr lang="bn-IN" b="1" dirty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front_driver_side_view_64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1978111"/>
            <a:ext cx="4953000" cy="327968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581401" y="4964668"/>
            <a:ext cx="12192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000" b="1" dirty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গাড়ি</a:t>
            </a:r>
            <a:endParaRPr lang="en-US" sz="3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334 0.00555 L -0.50417 0.005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325</Words>
  <Application>Microsoft Office PowerPoint</Application>
  <PresentationFormat>On-screen Show (4:3)</PresentationFormat>
  <Paragraphs>83</Paragraphs>
  <Slides>22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  <vt:variant>
        <vt:lpstr>Custom Shows</vt:lpstr>
      </vt:variant>
      <vt:variant>
        <vt:i4>1</vt:i4>
      </vt:variant>
    </vt:vector>
  </HeadingPairs>
  <TitlesOfParts>
    <vt:vector size="32" baseType="lpstr">
      <vt:lpstr>Calibri</vt:lpstr>
      <vt:lpstr>Franklin Gothic Book</vt:lpstr>
      <vt:lpstr>Nikosh</vt:lpstr>
      <vt:lpstr>NikoshBAN</vt:lpstr>
      <vt:lpstr>Perpetua</vt:lpstr>
      <vt:lpstr>SutonnyMJ</vt:lpstr>
      <vt:lpstr>Wingdings</vt:lpstr>
      <vt:lpstr>Wingdings 2</vt:lpstr>
      <vt:lpstr>Equity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Custom Show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Zephyr IT</dc:creator>
  <cp:lastModifiedBy>Sahadat Hossain</cp:lastModifiedBy>
  <cp:revision>34</cp:revision>
  <dcterms:modified xsi:type="dcterms:W3CDTF">2025-06-30T07:10:35Z</dcterms:modified>
</cp:coreProperties>
</file>