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302" r:id="rId2"/>
    <p:sldId id="256" r:id="rId3"/>
    <p:sldId id="289" r:id="rId4"/>
    <p:sldId id="258" r:id="rId5"/>
    <p:sldId id="295" r:id="rId6"/>
    <p:sldId id="296" r:id="rId7"/>
    <p:sldId id="297" r:id="rId8"/>
    <p:sldId id="260" r:id="rId9"/>
    <p:sldId id="298" r:id="rId10"/>
    <p:sldId id="300" r:id="rId11"/>
    <p:sldId id="301" r:id="rId12"/>
    <p:sldId id="29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95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8063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563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9732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853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384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10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1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88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30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732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66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08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52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1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3A700-CF73-49AD-B8B1-6111D799D51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C376AA-E12E-4AB1-95CE-4B2BCD8202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073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oek_op_langedij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ute-pictures.blogspot.com/2010/10/beautiful-flowers-in-sky-background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CEBC41-9477-40E9-89EE-8EE224FBE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-1" y="0"/>
            <a:ext cx="12218177" cy="685799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BF11764-901F-4B0D-8806-76B9485A632C}"/>
              </a:ext>
            </a:extLst>
          </p:cNvPr>
          <p:cNvSpPr txBox="1">
            <a:spLocks/>
          </p:cNvSpPr>
          <p:nvPr/>
        </p:nvSpPr>
        <p:spPr>
          <a:xfrm>
            <a:off x="-1" y="542025"/>
            <a:ext cx="11818374" cy="959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আজকের</a:t>
            </a:r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ক্লাসে</a:t>
            </a:r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সবাইকে</a:t>
            </a:r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জানাই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F18A209-5121-4D24-AF95-2DB511C94D8A}"/>
              </a:ext>
            </a:extLst>
          </p:cNvPr>
          <p:cNvSpPr txBox="1">
            <a:spLocks/>
          </p:cNvSpPr>
          <p:nvPr/>
        </p:nvSpPr>
        <p:spPr>
          <a:xfrm>
            <a:off x="353961" y="975967"/>
            <a:ext cx="10722315" cy="47465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7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227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42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C43FE1-DEB3-4513-0E92-4CB10F8FAFD5}"/>
              </a:ext>
            </a:extLst>
          </p:cNvPr>
          <p:cNvSpPr/>
          <p:nvPr/>
        </p:nvSpPr>
        <p:spPr>
          <a:xfrm>
            <a:off x="919088" y="320823"/>
            <a:ext cx="10250660" cy="8749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৭।পূর্ণস্বরধ্বনি ও অর্ধস্বরধ্বনি একত্রে মিলে হয় 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?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B1080-F0E4-75E3-CDAF-65DF82E15D70}"/>
              </a:ext>
            </a:extLst>
          </p:cNvPr>
          <p:cNvSpPr/>
          <p:nvPr/>
        </p:nvSpPr>
        <p:spPr>
          <a:xfrm>
            <a:off x="829994" y="1942160"/>
            <a:ext cx="4234376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ক)স্বরধ্বনি </a:t>
            </a:r>
            <a:r>
              <a:rPr lang="en-US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941C4C-0069-E42A-32F8-C7145B3BF914}"/>
              </a:ext>
            </a:extLst>
          </p:cNvPr>
          <p:cNvSpPr/>
          <p:nvPr/>
        </p:nvSpPr>
        <p:spPr>
          <a:xfrm>
            <a:off x="6231987" y="3548855"/>
            <a:ext cx="4759569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ঘ)দ্বিস্বরধ্বনি </a:t>
            </a:r>
            <a:r>
              <a:rPr lang="en-US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0BFC03-E2B2-9C7A-8C24-A300B4329368}"/>
              </a:ext>
            </a:extLst>
          </p:cNvPr>
          <p:cNvSpPr/>
          <p:nvPr/>
        </p:nvSpPr>
        <p:spPr>
          <a:xfrm>
            <a:off x="6231987" y="2006306"/>
            <a:ext cx="4520418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খ) মোলিক স্বরধ্বনি </a:t>
            </a:r>
            <a:r>
              <a:rPr lang="en-US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AB683A-D451-5123-77CA-6FAAA7CE6613}"/>
              </a:ext>
            </a:extLst>
          </p:cNvPr>
          <p:cNvSpPr/>
          <p:nvPr/>
        </p:nvSpPr>
        <p:spPr>
          <a:xfrm>
            <a:off x="769033" y="3548855"/>
            <a:ext cx="4295337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গ)স্বল্প স্বরধ্বনি </a:t>
            </a:r>
            <a:r>
              <a:rPr lang="en-US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92B9E9-ABC5-7EAD-1492-8E97BBE2FE79}"/>
              </a:ext>
            </a:extLst>
          </p:cNvPr>
          <p:cNvSpPr/>
          <p:nvPr/>
        </p:nvSpPr>
        <p:spPr>
          <a:xfrm>
            <a:off x="919088" y="5649839"/>
            <a:ext cx="10424162" cy="101824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উঃ ঘ) দ্বিস্বরধ্বনি </a:t>
            </a:r>
            <a:endParaRPr lang="en-GB" sz="54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3943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C43FE1-DEB3-4513-0E92-4CB10F8FAFD5}"/>
              </a:ext>
            </a:extLst>
          </p:cNvPr>
          <p:cNvSpPr/>
          <p:nvPr/>
        </p:nvSpPr>
        <p:spPr>
          <a:xfrm>
            <a:off x="919088" y="320823"/>
            <a:ext cx="11052518" cy="14657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৮। লাউ শব্দের মধ্যে কোন কোন স্বরধ্বনি আছে 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?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B1080-F0E4-75E3-CDAF-65DF82E15D70}"/>
              </a:ext>
            </a:extLst>
          </p:cNvPr>
          <p:cNvSpPr/>
          <p:nvPr/>
        </p:nvSpPr>
        <p:spPr>
          <a:xfrm>
            <a:off x="829994" y="1942160"/>
            <a:ext cx="4234376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ক)অ+ই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941C4C-0069-E42A-32F8-C7145B3BF914}"/>
              </a:ext>
            </a:extLst>
          </p:cNvPr>
          <p:cNvSpPr/>
          <p:nvPr/>
        </p:nvSpPr>
        <p:spPr>
          <a:xfrm>
            <a:off x="6231987" y="3548855"/>
            <a:ext cx="4759569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ঘ) আ+উ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0BFC03-E2B2-9C7A-8C24-A300B4329368}"/>
              </a:ext>
            </a:extLst>
          </p:cNvPr>
          <p:cNvSpPr/>
          <p:nvPr/>
        </p:nvSpPr>
        <p:spPr>
          <a:xfrm>
            <a:off x="6231987" y="2006306"/>
            <a:ext cx="4520418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খ)  আ+ই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AB683A-D451-5123-77CA-6FAAA7CE6613}"/>
              </a:ext>
            </a:extLst>
          </p:cNvPr>
          <p:cNvSpPr/>
          <p:nvPr/>
        </p:nvSpPr>
        <p:spPr>
          <a:xfrm>
            <a:off x="769033" y="3548855"/>
            <a:ext cx="4295337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গ)আ+ এ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92B9E9-ABC5-7EAD-1492-8E97BBE2FE79}"/>
              </a:ext>
            </a:extLst>
          </p:cNvPr>
          <p:cNvSpPr/>
          <p:nvPr/>
        </p:nvSpPr>
        <p:spPr>
          <a:xfrm>
            <a:off x="919088" y="5649839"/>
            <a:ext cx="10424162" cy="101824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উঃ ঘ) আ + উ </a:t>
            </a:r>
            <a:endParaRPr lang="en-GB" sz="54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00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6FEDED-39D9-45C8-B925-391B68F229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4A22B69-0857-4591-88AB-CFC0B70EE66D}"/>
              </a:ext>
            </a:extLst>
          </p:cNvPr>
          <p:cNvSpPr txBox="1">
            <a:spLocks/>
          </p:cNvSpPr>
          <p:nvPr/>
        </p:nvSpPr>
        <p:spPr>
          <a:xfrm>
            <a:off x="365023" y="273845"/>
            <a:ext cx="11208773" cy="57522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28000" b="1" dirty="0" err="1" smtClean="0">
                <a:ln w="123825" cmpd="sng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28000" b="1" dirty="0">
              <a:ln w="123825" cmpd="sng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960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0865D50-0BBC-4621-A396-A773C8EFD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769" y="444701"/>
            <a:ext cx="6571060" cy="1017433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8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38C8948-0FAF-49D4-A018-8F8CD4351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9353" y="1919441"/>
            <a:ext cx="5651343" cy="4938559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100" b="1" u="sng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en-US" sz="4100" b="1" u="sng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100" b="1" u="sng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4100" b="1" u="sng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NikoshBAN" pitchFamily="2" charset="0"/>
              <a:cs typeface="NikoshBAN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48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কামরুল</a:t>
            </a:r>
            <a:r>
              <a:rPr lang="en-GB" sz="48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GB" sz="48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হাসান</a:t>
            </a:r>
            <a:endParaRPr lang="en-US" sz="4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8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সহকারি</a:t>
            </a:r>
            <a:r>
              <a:rPr lang="en-US" sz="48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শিক্ষক</a:t>
            </a:r>
            <a:endParaRPr lang="en-US" sz="48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3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ধোবাউড়া</a:t>
            </a:r>
            <a:r>
              <a:rPr lang="en-GB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GB" sz="3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মোহাম্মদীয়া</a:t>
            </a:r>
            <a:r>
              <a:rPr lang="en-GB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GB" sz="3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দাখিল</a:t>
            </a:r>
            <a:r>
              <a:rPr lang="en-GB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GB" sz="3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মাদ্রাসা</a:t>
            </a:r>
            <a:endParaRPr lang="en-US" sz="36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3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ধোবাউড়া</a:t>
            </a:r>
            <a:r>
              <a:rPr lang="en-GB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, </a:t>
            </a:r>
            <a:r>
              <a:rPr lang="en-GB" sz="3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ময়মনসিংহ</a:t>
            </a:r>
            <a:r>
              <a:rPr lang="en-GB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।</a:t>
            </a:r>
            <a:endParaRPr lang="en-US" sz="36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মোবাইল</a:t>
            </a:r>
            <a:r>
              <a:rPr lang="en-US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নংঃ</a:t>
            </a:r>
            <a:r>
              <a:rPr lang="en-US" sz="3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- ০১৯১৪১৬৯৪০৫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" pitchFamily="2" charset="0"/>
                <a:cs typeface="Nikosh" pitchFamily="2" charset="0"/>
              </a:rPr>
              <a:t>Email</a:t>
            </a:r>
            <a:r>
              <a:rPr lang="en-US" sz="2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" pitchFamily="2" charset="0"/>
                <a:cs typeface="Nikosh" pitchFamily="2" charset="0"/>
              </a:rPr>
              <a:t>:- </a:t>
            </a:r>
            <a:r>
              <a:rPr lang="en-US" sz="2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" pitchFamily="2" charset="0"/>
                <a:cs typeface="Nikosh" pitchFamily="2" charset="0"/>
              </a:rPr>
              <a:t>khasan10436@gmail.com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F5CD7BA2-E659-4D89-BB09-C905CA05D27F}"/>
              </a:ext>
            </a:extLst>
          </p:cNvPr>
          <p:cNvSpPr txBox="1">
            <a:spLocks/>
          </p:cNvSpPr>
          <p:nvPr/>
        </p:nvSpPr>
        <p:spPr>
          <a:xfrm>
            <a:off x="6007510" y="1941564"/>
            <a:ext cx="6184490" cy="4916436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26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89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1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14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77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03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b="1" u="sng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5400" b="1" u="sng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u="sng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5400" b="1" u="sng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NikoshBAN" pitchFamily="2" charset="0"/>
              <a:cs typeface="NikoshBAN" pitchFamily="2" charset="0"/>
            </a:endParaRPr>
          </a:p>
          <a:p>
            <a:r>
              <a:rPr lang="en-US" sz="4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বিষয়ঃ</a:t>
            </a:r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- </a:t>
            </a:r>
            <a:r>
              <a:rPr lang="en-US" sz="4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বাংলা</a:t>
            </a:r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২য়</a:t>
            </a:r>
          </a:p>
          <a:p>
            <a:r>
              <a:rPr lang="en-US" sz="4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শ্রেণিঃ</a:t>
            </a:r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- </a:t>
            </a:r>
            <a:r>
              <a:rPr lang="en-US" sz="4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নবম-দশম</a:t>
            </a:r>
            <a:endParaRPr lang="en-US" sz="4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r>
              <a:rPr lang="en-US" sz="4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পরিচিতিঃ</a:t>
            </a:r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ikoshBAN" pitchFamily="2" charset="0"/>
                <a:cs typeface="NikoshBAN" pitchFamily="2" charset="0"/>
              </a:rPr>
              <a:t>- </a:t>
            </a:r>
            <a:r>
              <a:rPr lang="en-US" sz="44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ধ্বনি</a:t>
            </a:r>
            <a:r>
              <a:rPr lang="en-US" sz="44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4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বর্ণ</a:t>
            </a:r>
            <a:r>
              <a:rPr lang="en-US" sz="44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4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E04FA7C-1B77-4167-934D-6B62414727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503" y="2099035"/>
            <a:ext cx="2041684" cy="2371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961" y="2032092"/>
            <a:ext cx="1685233" cy="200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361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C43FE1-DEB3-4513-0E92-4CB10F8FAFD5}"/>
              </a:ext>
            </a:extLst>
          </p:cNvPr>
          <p:cNvSpPr/>
          <p:nvPr/>
        </p:nvSpPr>
        <p:spPr>
          <a:xfrm>
            <a:off x="328246" y="281355"/>
            <a:ext cx="11535507" cy="33199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বিষয়ঃ</a:t>
            </a:r>
            <a:r>
              <a:rPr lang="en-US" sz="5400" dirty="0" err="1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বাংলা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ভাষার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ব্যাকরণ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5400" dirty="0" err="1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নির্মিত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5400" dirty="0" err="1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শ্রেণিঃ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নবম-দশম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algn="ctr"/>
            <a:r>
              <a:rPr lang="en-US" sz="5400" dirty="0" err="1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পাঠের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অংশঃ</a:t>
            </a:r>
            <a:r>
              <a:rPr lang="bn-IN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ধ্বনি</a:t>
            </a:r>
            <a:r>
              <a:rPr lang="en-US" sz="54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54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বর্ণ</a:t>
            </a:r>
            <a:r>
              <a:rPr lang="en-US" sz="54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B1080-F0E4-75E3-CDAF-65DF82E15D70}"/>
              </a:ext>
            </a:extLst>
          </p:cNvPr>
          <p:cNvSpPr/>
          <p:nvPr/>
        </p:nvSpPr>
        <p:spPr>
          <a:xfrm>
            <a:off x="1087902" y="3860799"/>
            <a:ext cx="9706706" cy="244777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অনুশীলন নিয়ে আজ , ঝটপট নিজেকে যাচাই করি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59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E6F6-F98B-BB52-BA92-8DA715CBB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235" y="253218"/>
            <a:ext cx="11141612" cy="2106637"/>
          </a:xfrm>
        </p:spPr>
        <p:txBody>
          <a:bodyPr>
            <a:normAutofit fontScale="90000"/>
          </a:bodyPr>
          <a:lstStyle/>
          <a:p>
            <a:r>
              <a:rPr lang="en-US" sz="7200" dirty="0">
                <a:latin typeface="NikoshBAN" panose="02000000000000000000" pitchFamily="2" charset="0"/>
                <a:cs typeface="NikoshBAN" panose="02000000000000000000" pitchFamily="2" charset="0"/>
              </a:rPr>
              <a:t>১।</a:t>
            </a:r>
            <a:r>
              <a:rPr lang="bn-IN" sz="7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7200" dirty="0" err="1">
                <a:latin typeface="NikoshBAN" panose="02000000000000000000" pitchFamily="2" charset="0"/>
                <a:cs typeface="NikoshBAN" panose="02000000000000000000" pitchFamily="2" charset="0"/>
              </a:rPr>
              <a:t>উচ্চারণের</a:t>
            </a:r>
            <a:r>
              <a:rPr lang="en-US" sz="7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7200" dirty="0" err="1">
                <a:latin typeface="NikoshBAN" panose="02000000000000000000" pitchFamily="2" charset="0"/>
                <a:cs typeface="NikoshBAN" panose="02000000000000000000" pitchFamily="2" charset="0"/>
              </a:rPr>
              <a:t>সময়ে</a:t>
            </a:r>
            <a:r>
              <a:rPr lang="en-US" sz="7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7200" dirty="0" err="1">
                <a:latin typeface="NikoshBAN" panose="02000000000000000000" pitchFamily="2" charset="0"/>
                <a:cs typeface="NikoshBAN" panose="02000000000000000000" pitchFamily="2" charset="0"/>
              </a:rPr>
              <a:t>জিভের</a:t>
            </a:r>
            <a:r>
              <a:rPr lang="en-US" sz="7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7200" dirty="0" err="1">
                <a:latin typeface="NikoshBAN" panose="02000000000000000000" pitchFamily="2" charset="0"/>
                <a:cs typeface="NikoshBAN" panose="02000000000000000000" pitchFamily="2" charset="0"/>
              </a:rPr>
              <a:t>কোন</a:t>
            </a:r>
            <a:r>
              <a:rPr lang="en-US" sz="7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7200" dirty="0" err="1">
                <a:latin typeface="NikoshBAN" panose="02000000000000000000" pitchFamily="2" charset="0"/>
                <a:cs typeface="NikoshBAN" panose="02000000000000000000" pitchFamily="2" charset="0"/>
              </a:rPr>
              <a:t>অবস্থানের</a:t>
            </a:r>
            <a:r>
              <a:rPr lang="bn-IN" sz="7200" dirty="0">
                <a:latin typeface="NikoshBAN" panose="02000000000000000000" pitchFamily="2" charset="0"/>
                <a:cs typeface="NikoshBAN" panose="02000000000000000000" pitchFamily="2" charset="0"/>
              </a:rPr>
              <a:t> কারণে স্বরধ্বনি ভাগ করা হয় ? </a:t>
            </a:r>
            <a:r>
              <a:rPr lang="en-US" sz="7200" dirty="0"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  <a:endParaRPr lang="en-GB" sz="7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36576-E911-EC69-D51A-159FE6C23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5611" y="2637983"/>
            <a:ext cx="4754879" cy="965396"/>
          </a:xfrm>
        </p:spPr>
        <p:txBody>
          <a:bodyPr>
            <a:normAutofit lnSpcReduction="10000"/>
          </a:bodyPr>
          <a:lstStyle/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ক) 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উচ্চতা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94F792D-9774-D702-9050-5810CD78C14C}"/>
              </a:ext>
            </a:extLst>
          </p:cNvPr>
          <p:cNvSpPr txBox="1">
            <a:spLocks/>
          </p:cNvSpPr>
          <p:nvPr/>
        </p:nvSpPr>
        <p:spPr>
          <a:xfrm>
            <a:off x="5428462" y="2519996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খ) সম্মুখ 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72C1353-1874-9EA0-81FF-A98B06CC489B}"/>
              </a:ext>
            </a:extLst>
          </p:cNvPr>
          <p:cNvSpPr txBox="1">
            <a:spLocks/>
          </p:cNvSpPr>
          <p:nvPr/>
        </p:nvSpPr>
        <p:spPr>
          <a:xfrm>
            <a:off x="886267" y="4015448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গ) পশ্বাৎ 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99638F1-D14A-A842-F16D-A83C3250875F}"/>
              </a:ext>
            </a:extLst>
          </p:cNvPr>
          <p:cNvSpPr txBox="1">
            <a:spLocks/>
          </p:cNvSpPr>
          <p:nvPr/>
        </p:nvSpPr>
        <p:spPr>
          <a:xfrm>
            <a:off x="6550854" y="3978811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ঘ) সবগুলো সঠিক 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8ABD54D-C8DA-023C-3844-4470972A29ED}"/>
              </a:ext>
            </a:extLst>
          </p:cNvPr>
          <p:cNvSpPr txBox="1">
            <a:spLocks/>
          </p:cNvSpPr>
          <p:nvPr/>
        </p:nvSpPr>
        <p:spPr>
          <a:xfrm>
            <a:off x="3519268" y="5319639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উঃ ঘ) সবগুলো সঠিক </a:t>
            </a:r>
          </a:p>
        </p:txBody>
      </p:sp>
    </p:spTree>
    <p:extLst>
      <p:ext uri="{BB962C8B-B14F-4D97-AF65-F5344CB8AC3E}">
        <p14:creationId xmlns:p14="http://schemas.microsoft.com/office/powerpoint/2010/main" val="1180348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E6F6-F98B-BB52-BA92-8DA715CBB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194" y="241203"/>
            <a:ext cx="11141612" cy="2106637"/>
          </a:xfrm>
        </p:spPr>
        <p:txBody>
          <a:bodyPr>
            <a:normAutofit/>
          </a:bodyPr>
          <a:lstStyle/>
          <a:p>
            <a:r>
              <a:rPr lang="bn-IN" sz="7200" dirty="0">
                <a:latin typeface="NikoshBAN" panose="02000000000000000000" pitchFamily="2" charset="0"/>
                <a:cs typeface="NikoshBAN" panose="02000000000000000000" pitchFamily="2" charset="0"/>
              </a:rPr>
              <a:t>২। উ উচ্চারণের সময়ে জিভের অবস্থান- </a:t>
            </a:r>
            <a:endParaRPr lang="en-GB" sz="7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36576-E911-EC69-D51A-159FE6C23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999" y="2686635"/>
            <a:ext cx="4754879" cy="965396"/>
          </a:xfrm>
        </p:spPr>
        <p:txBody>
          <a:bodyPr>
            <a:normAutofit lnSpcReduction="10000"/>
          </a:bodyPr>
          <a:lstStyle/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ক)  উচ্চ-সম্মুখ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94F792D-9774-D702-9050-5810CD78C14C}"/>
              </a:ext>
            </a:extLst>
          </p:cNvPr>
          <p:cNvSpPr txBox="1">
            <a:spLocks/>
          </p:cNvSpPr>
          <p:nvPr/>
        </p:nvSpPr>
        <p:spPr>
          <a:xfrm>
            <a:off x="5819639" y="2541505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খ)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নিম্ন- সম্মুখ 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72C1353-1874-9EA0-81FF-A98B06CC489B}"/>
              </a:ext>
            </a:extLst>
          </p:cNvPr>
          <p:cNvSpPr txBox="1">
            <a:spLocks/>
          </p:cNvSpPr>
          <p:nvPr/>
        </p:nvSpPr>
        <p:spPr>
          <a:xfrm>
            <a:off x="956608" y="3990826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গ)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উচ্চ-পশ্চাৎ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bn-IN" sz="6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861D1CF-65DD-E7AA-D28E-D6A72C742057}"/>
              </a:ext>
            </a:extLst>
          </p:cNvPr>
          <p:cNvSpPr txBox="1">
            <a:spLocks/>
          </p:cNvSpPr>
          <p:nvPr/>
        </p:nvSpPr>
        <p:spPr>
          <a:xfrm>
            <a:off x="5711487" y="3893522"/>
            <a:ext cx="5176907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ঘ) নিম্ন-পশ্চাৎ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bn-IN" sz="6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A86CBF2-EDBF-72BE-1EB6-C53F7B0AE0D5}"/>
              </a:ext>
            </a:extLst>
          </p:cNvPr>
          <p:cNvSpPr txBox="1">
            <a:spLocks/>
          </p:cNvSpPr>
          <p:nvPr/>
        </p:nvSpPr>
        <p:spPr>
          <a:xfrm>
            <a:off x="3507546" y="5604799"/>
            <a:ext cx="5176907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উঃ গ) উচ্চ-পশ্চাৎ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E45F32-9BD5-683D-CA4F-BDC9816C8D73}"/>
              </a:ext>
            </a:extLst>
          </p:cNvPr>
          <p:cNvSpPr txBox="1"/>
          <p:nvPr/>
        </p:nvSpPr>
        <p:spPr>
          <a:xfrm>
            <a:off x="3070274" y="3297088"/>
            <a:ext cx="6140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স্ব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0330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8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E6F6-F98B-BB52-BA92-8DA715CBB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194" y="241203"/>
            <a:ext cx="11141612" cy="2106637"/>
          </a:xfrm>
        </p:spPr>
        <p:txBody>
          <a:bodyPr>
            <a:normAutofit fontScale="90000"/>
          </a:bodyPr>
          <a:lstStyle/>
          <a:p>
            <a:r>
              <a:rPr lang="bn-IN" sz="7200" dirty="0">
                <a:latin typeface="NikoshBAN" panose="02000000000000000000" pitchFamily="2" charset="0"/>
                <a:cs typeface="NikoshBAN" panose="02000000000000000000" pitchFamily="2" charset="0"/>
              </a:rPr>
              <a:t>৩। আ উচ্চারণের সময়ে ঠোঁটের উন্মূক্তি কেমন?</a:t>
            </a:r>
            <a:endParaRPr lang="en-GB" sz="7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36576-E911-EC69-D51A-159FE6C23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516682"/>
            <a:ext cx="4754879" cy="965396"/>
          </a:xfrm>
        </p:spPr>
        <p:txBody>
          <a:bodyPr>
            <a:normAutofit lnSpcReduction="10000"/>
          </a:bodyPr>
          <a:lstStyle/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ক)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সংবৃত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94F792D-9774-D702-9050-5810CD78C14C}"/>
              </a:ext>
            </a:extLst>
          </p:cNvPr>
          <p:cNvSpPr txBox="1">
            <a:spLocks/>
          </p:cNvSpPr>
          <p:nvPr/>
        </p:nvSpPr>
        <p:spPr>
          <a:xfrm>
            <a:off x="5792255" y="2637983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খ)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অর্ধ-সংবৃত 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72C1353-1874-9EA0-81FF-A98B06CC489B}"/>
              </a:ext>
            </a:extLst>
          </p:cNvPr>
          <p:cNvSpPr txBox="1">
            <a:spLocks/>
          </p:cNvSpPr>
          <p:nvPr/>
        </p:nvSpPr>
        <p:spPr>
          <a:xfrm>
            <a:off x="956608" y="3990826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গ)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বিবৃত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861D1CF-65DD-E7AA-D28E-D6A72C742057}"/>
              </a:ext>
            </a:extLst>
          </p:cNvPr>
          <p:cNvSpPr txBox="1">
            <a:spLocks/>
          </p:cNvSpPr>
          <p:nvPr/>
        </p:nvSpPr>
        <p:spPr>
          <a:xfrm>
            <a:off x="5711487" y="3893522"/>
            <a:ext cx="5176907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ঘ) অর্ধ-বিবৃত </a:t>
            </a:r>
            <a:r>
              <a:rPr lang="en-US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A86CBF2-EDBF-72BE-1EB6-C53F7B0AE0D5}"/>
              </a:ext>
            </a:extLst>
          </p:cNvPr>
          <p:cNvSpPr txBox="1">
            <a:spLocks/>
          </p:cNvSpPr>
          <p:nvPr/>
        </p:nvSpPr>
        <p:spPr>
          <a:xfrm>
            <a:off x="3507546" y="5604799"/>
            <a:ext cx="5176907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উঃ </a:t>
            </a:r>
            <a:r>
              <a:rPr lang="en-US" sz="60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</a:t>
            </a:r>
            <a:r>
              <a:rPr lang="bn-IN" sz="60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r>
              <a:rPr lang="en-US" sz="60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বিবৃত </a:t>
            </a:r>
            <a:r>
              <a:rPr lang="en-US" sz="60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60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6052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8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BE6F6-F98B-BB52-BA92-8DA715CBB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432" y="226977"/>
            <a:ext cx="11873133" cy="2331432"/>
          </a:xfrm>
        </p:spPr>
        <p:txBody>
          <a:bodyPr>
            <a:normAutofit/>
          </a:bodyPr>
          <a:lstStyle/>
          <a:p>
            <a:r>
              <a:rPr lang="bn-IN" sz="7200" dirty="0">
                <a:latin typeface="NikoshBAN" panose="02000000000000000000" pitchFamily="2" charset="0"/>
                <a:cs typeface="NikoshBAN" panose="02000000000000000000" pitchFamily="2" charset="0"/>
              </a:rPr>
              <a:t>৪।</a:t>
            </a:r>
            <a:r>
              <a:rPr lang="en-US" sz="7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7200" dirty="0">
                <a:latin typeface="NikoshBAN" panose="02000000000000000000" pitchFamily="2" charset="0"/>
                <a:cs typeface="NikoshBAN" panose="02000000000000000000" pitchFamily="2" charset="0"/>
              </a:rPr>
              <a:t>জিভের সম্মুখ বা পশ্চাৎ অবস্থান অনুযায়ী স্বরধ্বনি কত প্রকার ? </a:t>
            </a:r>
            <a:r>
              <a:rPr lang="en-US" sz="7200" dirty="0"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  <a:endParaRPr lang="en-GB" sz="7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36576-E911-EC69-D51A-159FE6C23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03366" y="2701142"/>
            <a:ext cx="4754879" cy="965396"/>
          </a:xfrm>
        </p:spPr>
        <p:txBody>
          <a:bodyPr>
            <a:normAutofit lnSpcReduction="10000"/>
          </a:bodyPr>
          <a:lstStyle/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ক)দুই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94F792D-9774-D702-9050-5810CD78C14C}"/>
              </a:ext>
            </a:extLst>
          </p:cNvPr>
          <p:cNvSpPr txBox="1">
            <a:spLocks/>
          </p:cNvSpPr>
          <p:nvPr/>
        </p:nvSpPr>
        <p:spPr>
          <a:xfrm>
            <a:off x="5851249" y="2701142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খ)তিন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72C1353-1874-9EA0-81FF-A98B06CC489B}"/>
              </a:ext>
            </a:extLst>
          </p:cNvPr>
          <p:cNvSpPr txBox="1">
            <a:spLocks/>
          </p:cNvSpPr>
          <p:nvPr/>
        </p:nvSpPr>
        <p:spPr>
          <a:xfrm>
            <a:off x="956608" y="3990826"/>
            <a:ext cx="4754879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গ)চার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7861D1CF-65DD-E7AA-D28E-D6A72C742057}"/>
              </a:ext>
            </a:extLst>
          </p:cNvPr>
          <p:cNvSpPr txBox="1">
            <a:spLocks/>
          </p:cNvSpPr>
          <p:nvPr/>
        </p:nvSpPr>
        <p:spPr>
          <a:xfrm>
            <a:off x="5711487" y="3893522"/>
            <a:ext cx="5176907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ঘ)পাঁচ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A86CBF2-EDBF-72BE-1EB6-C53F7B0AE0D5}"/>
              </a:ext>
            </a:extLst>
          </p:cNvPr>
          <p:cNvSpPr txBox="1">
            <a:spLocks/>
          </p:cNvSpPr>
          <p:nvPr/>
        </p:nvSpPr>
        <p:spPr>
          <a:xfrm>
            <a:off x="3507546" y="5604799"/>
            <a:ext cx="5176907" cy="965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60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উঃ গ) চার </a:t>
            </a:r>
          </a:p>
        </p:txBody>
      </p:sp>
    </p:spTree>
    <p:extLst>
      <p:ext uri="{BB962C8B-B14F-4D97-AF65-F5344CB8AC3E}">
        <p14:creationId xmlns:p14="http://schemas.microsoft.com/office/powerpoint/2010/main" val="117044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8" grpId="0" build="p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C43FE1-DEB3-4513-0E92-4CB10F8FAFD5}"/>
              </a:ext>
            </a:extLst>
          </p:cNvPr>
          <p:cNvSpPr/>
          <p:nvPr/>
        </p:nvSpPr>
        <p:spPr>
          <a:xfrm>
            <a:off x="919088" y="320823"/>
            <a:ext cx="10250660" cy="18682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৫</a:t>
            </a:r>
            <a:r>
              <a:rPr lang="bn-IN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।বাংলা স্বরবর্ণের উপরে চন্দ্রবিন্দু ব্যবহার করা হয় কী বোঝাতে 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?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B1080-F0E4-75E3-CDAF-65DF82E15D70}"/>
              </a:ext>
            </a:extLst>
          </p:cNvPr>
          <p:cNvSpPr/>
          <p:nvPr/>
        </p:nvSpPr>
        <p:spPr>
          <a:xfrm>
            <a:off x="722141" y="2566378"/>
            <a:ext cx="4665786" cy="116488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ক) হ্রস্বস্বর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941C4C-0069-E42A-32F8-C7145B3BF914}"/>
              </a:ext>
            </a:extLst>
          </p:cNvPr>
          <p:cNvSpPr/>
          <p:nvPr/>
        </p:nvSpPr>
        <p:spPr>
          <a:xfrm>
            <a:off x="6044418" y="4086468"/>
            <a:ext cx="5556740" cy="116488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ঘ)  ব্যঞ্জনা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0BFC03-E2B2-9C7A-8C24-A300B4329368}"/>
              </a:ext>
            </a:extLst>
          </p:cNvPr>
          <p:cNvSpPr/>
          <p:nvPr/>
        </p:nvSpPr>
        <p:spPr>
          <a:xfrm>
            <a:off x="5894362" y="2566377"/>
            <a:ext cx="5416063" cy="116488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খ) </a:t>
            </a:r>
            <a:r>
              <a:rPr lang="en-US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দীর্ঘস্বর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AB683A-D451-5123-77CA-6FAAA7CE6613}"/>
              </a:ext>
            </a:extLst>
          </p:cNvPr>
          <p:cNvSpPr/>
          <p:nvPr/>
        </p:nvSpPr>
        <p:spPr>
          <a:xfrm>
            <a:off x="722142" y="4010661"/>
            <a:ext cx="4665785" cy="116488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গ) অনুনাসিকতা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92B9E9-ABC5-7EAD-1492-8E97BBE2FE79}"/>
              </a:ext>
            </a:extLst>
          </p:cNvPr>
          <p:cNvSpPr/>
          <p:nvPr/>
        </p:nvSpPr>
        <p:spPr>
          <a:xfrm>
            <a:off x="3153508" y="5365844"/>
            <a:ext cx="4665785" cy="116488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উঃ গ) অনুনাসিকতা </a:t>
            </a:r>
            <a:endParaRPr lang="en-GB" sz="5400" dirty="0">
              <a:solidFill>
                <a:srgbClr val="00B0F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2659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C43FE1-DEB3-4513-0E92-4CB10F8FAFD5}"/>
              </a:ext>
            </a:extLst>
          </p:cNvPr>
          <p:cNvSpPr/>
          <p:nvPr/>
        </p:nvSpPr>
        <p:spPr>
          <a:xfrm>
            <a:off x="919088" y="320822"/>
            <a:ext cx="10250660" cy="16213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৬। যে সকল স্বরধ্বনি পুরোপুরি উচ্চারিত হয় না তাদেরবলে</a:t>
            </a:r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? </a:t>
            </a:r>
            <a:r>
              <a:rPr lang="bn-IN" sz="5400" dirty="0">
                <a:solidFill>
                  <a:schemeClr val="accent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B1080-F0E4-75E3-CDAF-65DF82E15D70}"/>
              </a:ext>
            </a:extLst>
          </p:cNvPr>
          <p:cNvSpPr/>
          <p:nvPr/>
        </p:nvSpPr>
        <p:spPr>
          <a:xfrm>
            <a:off x="799513" y="2423200"/>
            <a:ext cx="4234376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ক)হ্রস্বস্বর </a:t>
            </a:r>
            <a:r>
              <a:rPr lang="en-US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941C4C-0069-E42A-32F8-C7145B3BF914}"/>
              </a:ext>
            </a:extLst>
          </p:cNvPr>
          <p:cNvSpPr/>
          <p:nvPr/>
        </p:nvSpPr>
        <p:spPr>
          <a:xfrm>
            <a:off x="6231987" y="3548855"/>
            <a:ext cx="4759569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ঘ)পূর্ণস্বর </a:t>
            </a:r>
            <a:r>
              <a:rPr lang="en-US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0BFC03-E2B2-9C7A-8C24-A300B4329368}"/>
              </a:ext>
            </a:extLst>
          </p:cNvPr>
          <p:cNvSpPr/>
          <p:nvPr/>
        </p:nvSpPr>
        <p:spPr>
          <a:xfrm>
            <a:off x="6231987" y="2431894"/>
            <a:ext cx="4520418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খ) অর্ধস্বর </a:t>
            </a:r>
            <a:r>
              <a:rPr lang="en-US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AB683A-D451-5123-77CA-6FAAA7CE6613}"/>
              </a:ext>
            </a:extLst>
          </p:cNvPr>
          <p:cNvSpPr/>
          <p:nvPr/>
        </p:nvSpPr>
        <p:spPr>
          <a:xfrm>
            <a:off x="769033" y="3548855"/>
            <a:ext cx="4295337" cy="8602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গ)দীর্ঘস্বর </a:t>
            </a:r>
            <a:r>
              <a:rPr lang="en-US" sz="5400" dirty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5400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92B9E9-ABC5-7EAD-1492-8E97BBE2FE79}"/>
              </a:ext>
            </a:extLst>
          </p:cNvPr>
          <p:cNvSpPr/>
          <p:nvPr/>
        </p:nvSpPr>
        <p:spPr>
          <a:xfrm>
            <a:off x="919088" y="5649839"/>
            <a:ext cx="10424162" cy="101824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54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উঃ খ) অর্ধস্বর </a:t>
            </a:r>
            <a:r>
              <a:rPr lang="en-US" sz="5400" dirty="0">
                <a:solidFill>
                  <a:srgbClr val="C0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5400" dirty="0">
              <a:solidFill>
                <a:srgbClr val="C0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0848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733</TotalTime>
  <Words>259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Nikosh</vt:lpstr>
      <vt:lpstr>NikoshBAN</vt:lpstr>
      <vt:lpstr>Trebuchet MS</vt:lpstr>
      <vt:lpstr>Wingdings 3</vt:lpstr>
      <vt:lpstr>Facet</vt:lpstr>
      <vt:lpstr>PowerPoint Presentation</vt:lpstr>
      <vt:lpstr>পরিচিতি</vt:lpstr>
      <vt:lpstr>PowerPoint Presentation</vt:lpstr>
      <vt:lpstr>১। উচ্চারণের সময়ে জিভের কোন অবস্থানের কারণে স্বরধ্বনি ভাগ করা হয় ? -</vt:lpstr>
      <vt:lpstr>২। উ উচ্চারণের সময়ে জিভের অবস্থান- </vt:lpstr>
      <vt:lpstr>৩। আ উচ্চারণের সময়ে ঠোঁটের উন্মূক্তি কেমন?</vt:lpstr>
      <vt:lpstr>৪। জিভের সম্মুখ বা পশ্চাৎ অবস্থান অনুযায়ী স্বরধ্বনি কত প্রকার ? -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সবাইকে শুভেচ্ছা</dc:title>
  <dc:creator>shahin sultan</dc:creator>
  <cp:lastModifiedBy>Lenovo</cp:lastModifiedBy>
  <cp:revision>86</cp:revision>
  <dcterms:created xsi:type="dcterms:W3CDTF">2024-07-08T19:53:26Z</dcterms:created>
  <dcterms:modified xsi:type="dcterms:W3CDTF">2025-05-15T10:03:22Z</dcterms:modified>
</cp:coreProperties>
</file>