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sldIdLst>
    <p:sldId id="261" r:id="rId2"/>
    <p:sldId id="256" r:id="rId3"/>
    <p:sldId id="267" r:id="rId4"/>
    <p:sldId id="283" r:id="rId5"/>
    <p:sldId id="292" r:id="rId6"/>
    <p:sldId id="294" r:id="rId7"/>
    <p:sldId id="295" r:id="rId8"/>
    <p:sldId id="296" r:id="rId9"/>
    <p:sldId id="297" r:id="rId10"/>
    <p:sldId id="298" r:id="rId11"/>
    <p:sldId id="299" r:id="rId12"/>
    <p:sldId id="301" r:id="rId13"/>
    <p:sldId id="293" r:id="rId14"/>
    <p:sldId id="300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316" r:id="rId30"/>
    <p:sldId id="317" r:id="rId31"/>
    <p:sldId id="318" r:id="rId32"/>
    <p:sldId id="319" r:id="rId33"/>
    <p:sldId id="320" r:id="rId34"/>
    <p:sldId id="321" r:id="rId35"/>
    <p:sldId id="322" r:id="rId36"/>
    <p:sldId id="323" r:id="rId37"/>
    <p:sldId id="324" r:id="rId38"/>
    <p:sldId id="325" r:id="rId39"/>
    <p:sldId id="326" r:id="rId40"/>
    <p:sldId id="327" r:id="rId41"/>
    <p:sldId id="328" r:id="rId42"/>
    <p:sldId id="329" r:id="rId43"/>
    <p:sldId id="277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pVuGqTUzRfjC8VqmpSX5ng==" hashData="Z7yDW4YbUrgcrnnSsOkt9NdoHA7j6I6wx4N4IlL+xOqdyHUZ1m0Ft7qiMZuoImGr59wvN/oSnM6JX0dJA3rZQ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DED"/>
    <a:srgbClr val="8368A7"/>
    <a:srgbClr val="765C95"/>
    <a:srgbClr val="5089C1"/>
    <a:srgbClr val="4482C3"/>
    <a:srgbClr val="009D97"/>
    <a:srgbClr val="00A39D"/>
    <a:srgbClr val="FBE5D6"/>
    <a:srgbClr val="000000"/>
    <a:srgbClr val="ED54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6" y="264"/>
      </p:cViewPr>
      <p:guideLst/>
    </p:cSldViewPr>
  </p:slideViewPr>
  <p:notesTextViewPr>
    <p:cViewPr>
      <p:scale>
        <a:sx n="25" d="100"/>
        <a:sy n="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A7F6E-0E2D-85F2-D47E-2405F68CB6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B15E86-6346-B779-68FA-1A48B4524E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55306-0307-8620-4210-423498832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8DC1-D27D-4B8D-9708-CF50AFDBBB77}" type="datetimeFigureOut">
              <a:rPr lang="en-US" smtClean="0"/>
              <a:t>04-Nov-25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B13E4-D656-2D87-A469-32879FAD6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FA6DE-971F-4503-07CF-6E6D5AA18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033-6BC3-4405-905D-8037D5A62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145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08242-30BC-E947-5BEF-D9FE947ED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EF130F-D3A0-2AAA-3E28-94719B569F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7D551-99C4-D43E-F03D-B518C1AE8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8DC1-D27D-4B8D-9708-CF50AFDBBB77}" type="datetimeFigureOut">
              <a:rPr lang="en-US" smtClean="0"/>
              <a:t>04-Nov-25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76A07-5C33-076B-9018-2EA407964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2D1A9-E38F-6BE7-32E5-DF9D75E42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033-6BC3-4405-905D-8037D5A62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422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F6436F-AEA6-53DA-F709-8D36E17E1F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CC4BC7-24A9-309B-0491-599C56BB5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E78C8F-18DD-F51C-3703-BAA05CEF1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8DC1-D27D-4B8D-9708-CF50AFDBBB77}" type="datetimeFigureOut">
              <a:rPr lang="en-US" smtClean="0"/>
              <a:t>04-Nov-25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86E93-E0A1-F816-1CC8-23B260BB2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6E6AD3-A2BB-E7B8-D27A-2E21A857B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033-6BC3-4405-905D-8037D5A62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63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375AD-6579-D0E0-3371-6137E4F80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56E7C-68D4-FE20-7E93-0D5E45567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F5B1A-641A-1F7D-5818-F6DB1ECD4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8DC1-D27D-4B8D-9708-CF50AFDBBB77}" type="datetimeFigureOut">
              <a:rPr lang="en-US" smtClean="0"/>
              <a:t>04-Nov-25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C57EA-84E6-DC26-64E6-9A1C61A99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F97FE-B733-D936-9992-ECCE5A467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033-6BC3-4405-905D-8037D5A62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4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D8737-FBCE-5FF7-EA2D-4EA03EE52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EB70D-BF17-7435-5E27-0518023B4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5D682-C412-AC1C-A268-BE8598870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8DC1-D27D-4B8D-9708-CF50AFDBBB77}" type="datetimeFigureOut">
              <a:rPr lang="en-US" smtClean="0"/>
              <a:t>04-Nov-25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23F8F-0275-1D9A-EAA6-72CC404BD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D0190-8EA7-21A3-17FF-3687768BD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033-6BC3-4405-905D-8037D5A62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06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C0A28-0C6D-7015-78A5-3A6342FBC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E3FA1-9441-7079-53C4-8E301B8EEF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103078-8A27-7D68-A120-BDAFF1ED9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E77AF4-1396-C292-2627-E7E4D90E5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8DC1-D27D-4B8D-9708-CF50AFDBBB77}" type="datetimeFigureOut">
              <a:rPr lang="en-US" smtClean="0"/>
              <a:t>04-Nov-25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37047-208C-974F-D4B4-6A3F3CF40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4E3349-46BC-A178-9CA1-665657C81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033-6BC3-4405-905D-8037D5A62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92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65192-ECBB-B718-F804-D05D49C5D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DF8D77-869A-B65A-911E-4467A8B6D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732161-E92B-18F0-83CA-950DF92FCB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39CA67-27A8-40F2-5DD6-93D7A0A614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C13A3-1CC7-8969-E7D8-57B52A6D24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3A7158-E1CA-1E56-D03D-B75624FD3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8DC1-D27D-4B8D-9708-CF50AFDBBB77}" type="datetimeFigureOut">
              <a:rPr lang="en-US" smtClean="0"/>
              <a:t>04-Nov-25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3D95BD-F853-B960-29C2-418629481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39A564-A175-8DF3-50CD-356811680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033-6BC3-4405-905D-8037D5A62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118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F98EF-FD70-0DA8-1F2E-D216322E9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CCD4C3-9713-C2CD-474E-72CC658BB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8DC1-D27D-4B8D-9708-CF50AFDBBB77}" type="datetimeFigureOut">
              <a:rPr lang="en-US" smtClean="0"/>
              <a:t>04-Nov-25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EB84F7-02A1-2F0C-900F-AE1755DAB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1CFF97-0397-8E54-7AB9-320602D27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033-6BC3-4405-905D-8037D5A62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75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65C5AC-8DD0-A0C2-A5E5-021D10260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8DC1-D27D-4B8D-9708-CF50AFDBBB77}" type="datetimeFigureOut">
              <a:rPr lang="en-US" smtClean="0"/>
              <a:t>04-Nov-25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3514CC-40EA-AACB-1EF4-873FCF010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AE5E16-327F-2283-7B98-D327C5716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033-6BC3-4405-905D-8037D5A62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38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6ACDA-34E0-B476-3AD1-755246F8A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121DB-26E2-2D2E-20B7-E3444E8DC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43A9EF-44DF-2808-9DA5-1810D3C40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550926-2E8D-945F-C4C7-2E040900F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8DC1-D27D-4B8D-9708-CF50AFDBBB77}" type="datetimeFigureOut">
              <a:rPr lang="en-US" smtClean="0"/>
              <a:t>04-Nov-25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61DECC-9536-E84D-BA82-6E9D253EF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8DEF14-EB7E-FF2E-312B-71348E76D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033-6BC3-4405-905D-8037D5A62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19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99965-725C-BCE4-040B-7FC95D07A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64CF29-2AA2-70EF-3D67-73853DB4EE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85EB2C-E559-EDBB-326E-8DBA9DD471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0DFB1C-BE8C-27C5-B3B9-067F95988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8DC1-D27D-4B8D-9708-CF50AFDBBB77}" type="datetimeFigureOut">
              <a:rPr lang="en-US" smtClean="0"/>
              <a:t>04-Nov-25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C87B7-1B79-5535-A08D-54BB81ACE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8A5F1-E4AE-1F3D-75D3-F228DF29A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033-6BC3-4405-905D-8037D5A62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35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947C45-9161-8EFC-2716-013EDA69E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C0CC5B-F953-D34C-0456-2CB51978B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AC948-B6A7-E73D-8E55-894B006C6E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58DC1-D27D-4B8D-9708-CF50AFDBBB77}" type="datetimeFigureOut">
              <a:rPr lang="en-US" smtClean="0"/>
              <a:t>04-Nov-25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FEA55-C163-B2D1-5F8E-A9A31779B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93F61-AB94-02E8-909E-E76D648974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7B033-6BC3-4405-905D-8037D5A62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9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4C27FC60-F489-B594-6606-BDA4642DA7A1}"/>
              </a:ext>
            </a:extLst>
          </p:cNvPr>
          <p:cNvGrpSpPr/>
          <p:nvPr/>
        </p:nvGrpSpPr>
        <p:grpSpPr>
          <a:xfrm>
            <a:off x="3857350" y="2406312"/>
            <a:ext cx="4477296" cy="1437381"/>
            <a:chOff x="3540940" y="-1702243"/>
            <a:chExt cx="5361163" cy="2509332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FEF6C01-A8AC-AD7A-2D6F-C420390F74D1}"/>
                </a:ext>
              </a:extLst>
            </p:cNvPr>
            <p:cNvSpPr/>
            <p:nvPr/>
          </p:nvSpPr>
          <p:spPr>
            <a:xfrm>
              <a:off x="7700643" y="-1702243"/>
              <a:ext cx="1201460" cy="2310416"/>
            </a:xfrm>
            <a:prstGeom prst="rect">
              <a:avLst/>
            </a:prstGeom>
            <a:noFill/>
            <a:ln>
              <a:noFill/>
            </a:ln>
            <a:scene3d>
              <a:camera prst="perspectiveLeft"/>
              <a:lightRig rig="threePt" dir="t"/>
            </a:scene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8000" b="1" dirty="0">
                  <a:ln w="6600">
                    <a:solidFill>
                      <a:srgbClr val="4482C3"/>
                    </a:solidFill>
                    <a:prstDash val="solid"/>
                  </a:ln>
                  <a:noFill/>
                  <a:effectLst>
                    <a:outerShdw blurRad="50800" dist="38100" dir="10800000" algn="r" rotWithShape="0">
                      <a:prstClr val="black">
                        <a:alpha val="40000"/>
                      </a:prst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rPr>
                <a:t>E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D7BD1E2-4A89-2F8B-6F1A-D92191AB6138}"/>
                </a:ext>
              </a:extLst>
            </p:cNvPr>
            <p:cNvSpPr/>
            <p:nvPr/>
          </p:nvSpPr>
          <p:spPr>
            <a:xfrm>
              <a:off x="6985389" y="-1503327"/>
              <a:ext cx="1201461" cy="2310416"/>
            </a:xfrm>
            <a:prstGeom prst="rect">
              <a:avLst/>
            </a:prstGeom>
            <a:noFill/>
            <a:ln>
              <a:noFill/>
            </a:ln>
            <a:scene3d>
              <a:camera prst="perspectiveLeft"/>
              <a:lightRig rig="threePt" dir="t"/>
            </a:scene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8000" b="1" dirty="0">
                  <a:ln w="6600">
                    <a:solidFill>
                      <a:srgbClr val="4482C3"/>
                    </a:solidFill>
                    <a:prstDash val="solid"/>
                  </a:ln>
                  <a:noFill/>
                  <a:effectLst>
                    <a:outerShdw blurRad="50800" dist="38100" dir="10800000" algn="r" rotWithShape="0">
                      <a:prstClr val="black">
                        <a:alpha val="40000"/>
                      </a:prst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rPr>
                <a:t>M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7B03083-8569-F878-A89F-44736209AD7C}"/>
                </a:ext>
              </a:extLst>
            </p:cNvPr>
            <p:cNvSpPr/>
            <p:nvPr/>
          </p:nvSpPr>
          <p:spPr>
            <a:xfrm>
              <a:off x="6152939" y="-1702243"/>
              <a:ext cx="1201461" cy="2310416"/>
            </a:xfrm>
            <a:prstGeom prst="rect">
              <a:avLst/>
            </a:prstGeom>
            <a:noFill/>
            <a:ln>
              <a:noFill/>
            </a:ln>
            <a:scene3d>
              <a:camera prst="perspectiveLeft"/>
              <a:lightRig rig="threePt" dir="t"/>
            </a:scene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8000" b="1" dirty="0">
                  <a:ln w="6600">
                    <a:solidFill>
                      <a:srgbClr val="4482C3"/>
                    </a:solidFill>
                    <a:prstDash val="solid"/>
                  </a:ln>
                  <a:noFill/>
                  <a:effectLst>
                    <a:outerShdw blurRad="50800" dist="38100" dir="10800000" algn="r" rotWithShape="0">
                      <a:prstClr val="black">
                        <a:alpha val="40000"/>
                      </a:prst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rPr>
                <a:t>O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95EC325-2D79-1817-019E-437AB77CFCC2}"/>
                </a:ext>
              </a:extLst>
            </p:cNvPr>
            <p:cNvSpPr/>
            <p:nvPr/>
          </p:nvSpPr>
          <p:spPr>
            <a:xfrm>
              <a:off x="5501667" y="-1503327"/>
              <a:ext cx="1101825" cy="2310416"/>
            </a:xfrm>
            <a:prstGeom prst="rect">
              <a:avLst/>
            </a:prstGeom>
            <a:noFill/>
            <a:ln>
              <a:noFill/>
            </a:ln>
            <a:scene3d>
              <a:camera prst="perspectiveLeft"/>
              <a:lightRig rig="threePt" dir="t"/>
            </a:scene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8000" b="1" dirty="0">
                  <a:ln w="6600">
                    <a:solidFill>
                      <a:srgbClr val="4482C3"/>
                    </a:solidFill>
                    <a:prstDash val="solid"/>
                  </a:ln>
                  <a:noFill/>
                  <a:effectLst>
                    <a:outerShdw blurRad="50800" dist="38100" dir="10800000" algn="r" rotWithShape="0">
                      <a:prstClr val="black">
                        <a:alpha val="40000"/>
                      </a:prst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rPr>
                <a:t>C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CAA1020-D22E-4515-DCB2-B2E053B2DFEE}"/>
                </a:ext>
              </a:extLst>
            </p:cNvPr>
            <p:cNvSpPr/>
            <p:nvPr/>
          </p:nvSpPr>
          <p:spPr>
            <a:xfrm>
              <a:off x="4942879" y="-1702243"/>
              <a:ext cx="1201461" cy="2310416"/>
            </a:xfrm>
            <a:prstGeom prst="rect">
              <a:avLst/>
            </a:prstGeom>
            <a:noFill/>
            <a:ln>
              <a:noFill/>
            </a:ln>
            <a:scene3d>
              <a:camera prst="perspectiveLeft"/>
              <a:lightRig rig="threePt" dir="t"/>
            </a:scene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8000" b="1" dirty="0">
                  <a:ln w="6600">
                    <a:solidFill>
                      <a:srgbClr val="4482C3"/>
                    </a:solidFill>
                    <a:prstDash val="solid"/>
                  </a:ln>
                  <a:noFill/>
                  <a:effectLst>
                    <a:outerShdw blurRad="50800" dist="38100" dir="10800000" algn="r" rotWithShape="0">
                      <a:prstClr val="black">
                        <a:alpha val="40000"/>
                      </a:prst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rPr>
                <a:t>L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892A9AC-155F-FB1B-32C3-862EB471AD8C}"/>
                </a:ext>
              </a:extLst>
            </p:cNvPr>
            <p:cNvSpPr/>
            <p:nvPr/>
          </p:nvSpPr>
          <p:spPr>
            <a:xfrm>
              <a:off x="4404514" y="-1503327"/>
              <a:ext cx="1201461" cy="2310416"/>
            </a:xfrm>
            <a:prstGeom prst="rect">
              <a:avLst/>
            </a:prstGeom>
            <a:noFill/>
            <a:ln>
              <a:noFill/>
            </a:ln>
            <a:scene3d>
              <a:camera prst="perspectiveLeft"/>
              <a:lightRig rig="threePt" dir="t"/>
            </a:scene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8000" b="1" dirty="0">
                  <a:ln w="6600">
                    <a:solidFill>
                      <a:srgbClr val="4482C3"/>
                    </a:solidFill>
                    <a:prstDash val="solid"/>
                  </a:ln>
                  <a:noFill/>
                  <a:effectLst>
                    <a:outerShdw blurRad="50800" dist="38100" dir="10800000" algn="r" rotWithShape="0">
                      <a:prstClr val="black">
                        <a:alpha val="40000"/>
                      </a:prst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rPr>
                <a:t>E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04CC261-A0E6-3977-0A53-2F8523EF8705}"/>
                </a:ext>
              </a:extLst>
            </p:cNvPr>
            <p:cNvSpPr/>
            <p:nvPr/>
          </p:nvSpPr>
          <p:spPr>
            <a:xfrm>
              <a:off x="3540940" y="-1702243"/>
              <a:ext cx="1453031" cy="2310416"/>
            </a:xfrm>
            <a:prstGeom prst="rect">
              <a:avLst/>
            </a:prstGeom>
            <a:noFill/>
            <a:ln>
              <a:noFill/>
            </a:ln>
            <a:scene3d>
              <a:camera prst="perspectiveLeft"/>
              <a:lightRig rig="threePt" dir="t"/>
            </a:scene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8000" b="1" dirty="0">
                  <a:ln w="6600">
                    <a:solidFill>
                      <a:srgbClr val="4482C3"/>
                    </a:solidFill>
                    <a:prstDash val="solid"/>
                  </a:ln>
                  <a:noFill/>
                  <a:effectLst>
                    <a:outerShdw blurRad="50800" dist="38100" dir="10800000" algn="r" rotWithShape="0">
                      <a:prstClr val="black">
                        <a:alpha val="40000"/>
                      </a:prst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rPr>
                <a:t>W</a:t>
              </a:r>
            </a:p>
          </p:txBody>
        </p:sp>
      </p:grpSp>
      <p:sp>
        <p:nvSpPr>
          <p:cNvPr id="5" name="Right Triangle 14">
            <a:extLst>
              <a:ext uri="{FF2B5EF4-FFF2-40B4-BE49-F238E27FC236}">
                <a16:creationId xmlns:a16="http://schemas.microsoft.com/office/drawing/2014/main" id="{46E266E3-905E-9705-3D6E-751B105168A6}"/>
              </a:ext>
            </a:extLst>
          </p:cNvPr>
          <p:cNvSpPr/>
          <p:nvPr/>
        </p:nvSpPr>
        <p:spPr>
          <a:xfrm rot="10800000">
            <a:off x="-4689" y="-3507"/>
            <a:ext cx="12192000" cy="6334127"/>
          </a:xfrm>
          <a:custGeom>
            <a:avLst/>
            <a:gdLst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98743" h="6858000">
                <a:moveTo>
                  <a:pt x="0" y="6858000"/>
                </a:moveTo>
                <a:lnTo>
                  <a:pt x="0" y="0"/>
                </a:lnTo>
                <a:cubicBezTo>
                  <a:pt x="6565294" y="2837542"/>
                  <a:pt x="4494590" y="4354286"/>
                  <a:pt x="989874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rgbClr val="5089C1"/>
          </a:solidFill>
          <a:ln>
            <a:noFill/>
          </a:ln>
          <a:effectLst>
            <a:outerShdw blurRad="279400" dist="342900" dir="8100000" sx="96000" sy="96000" algn="tr" rotWithShape="0">
              <a:prstClr val="black">
                <a:alpha val="28000"/>
              </a:prstClr>
            </a:outerShdw>
          </a:effec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</a:t>
            </a:r>
          </a:p>
        </p:txBody>
      </p:sp>
      <p:sp>
        <p:nvSpPr>
          <p:cNvPr id="17" name="Right Triangle 14">
            <a:extLst>
              <a:ext uri="{FF2B5EF4-FFF2-40B4-BE49-F238E27FC236}">
                <a16:creationId xmlns:a16="http://schemas.microsoft.com/office/drawing/2014/main" id="{CCB5BED4-D0E4-F4F5-995F-5F089B1E9CA0}"/>
              </a:ext>
            </a:extLst>
          </p:cNvPr>
          <p:cNvSpPr/>
          <p:nvPr/>
        </p:nvSpPr>
        <p:spPr>
          <a:xfrm>
            <a:off x="0" y="2"/>
            <a:ext cx="12192000" cy="6334124"/>
          </a:xfrm>
          <a:custGeom>
            <a:avLst/>
            <a:gdLst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98743" h="6858000">
                <a:moveTo>
                  <a:pt x="0" y="6858000"/>
                </a:moveTo>
                <a:lnTo>
                  <a:pt x="0" y="0"/>
                </a:lnTo>
                <a:cubicBezTo>
                  <a:pt x="6565294" y="2837542"/>
                  <a:pt x="4494590" y="4354286"/>
                  <a:pt x="989874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rgbClr val="5089C1"/>
          </a:solidFill>
          <a:ln>
            <a:noFill/>
          </a:ln>
          <a:effectLst>
            <a:outerShdw blurRad="508000" dist="533400" dir="2154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F3902B-9CF7-2DB9-ECDE-0C0E19B89D56}"/>
              </a:ext>
            </a:extLst>
          </p:cNvPr>
          <p:cNvSpPr txBox="1"/>
          <p:nvPr/>
        </p:nvSpPr>
        <p:spPr>
          <a:xfrm>
            <a:off x="426720" y="6257836"/>
            <a:ext cx="1133856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497775-F726-1327-126E-EA23B0C4C444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27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7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14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1400" fill="hold">
                                          <p:stCondLst>
                                            <p:cond delay="2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400" fill="hold">
                                          <p:stCondLst>
                                            <p:cond delay="4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1400" fill="hold">
                                          <p:stCondLst>
                                            <p:cond delay="5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42" presetClass="path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417 L -0.43437 4.44444E-6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19" y="208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0.00486 L 0.40846 -0.01134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17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6D6E1D-4DC3-6F15-6CF3-B13F46B40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AE34134-FDEA-E4D3-0500-6A29284A8EE6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৭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9544B7-306E-83C4-A17E-AB3BC772CD7B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976286-89B2-7981-C115-307A288FEF1F}"/>
              </a:ext>
            </a:extLst>
          </p:cNvPr>
          <p:cNvSpPr txBox="1"/>
          <p:nvPr/>
        </p:nvSpPr>
        <p:spPr>
          <a:xfrm>
            <a:off x="1828800" y="3754619"/>
            <a:ext cx="65894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কিওয়ার্ড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"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কেস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সেনসিটিভ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”-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অ্যালগরিদমটির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প্রবাহচিত্র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অঙ্কন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অ্যালগরিদমটির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C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লেখ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FEF833-5AC4-6E9A-DE75-1C0942E0ABFB}"/>
              </a:ext>
            </a:extLst>
          </p:cNvPr>
          <p:cNvSpPr txBox="1"/>
          <p:nvPr/>
        </p:nvSpPr>
        <p:spPr>
          <a:xfrm>
            <a:off x="1828800" y="1095557"/>
            <a:ext cx="6415314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latin typeface="Kalpurush" panose="02000600000000000000" pitchFamily="2" charset="0"/>
                <a:cs typeface="Kalpurush" panose="02000600000000000000" pitchFamily="2" charset="0"/>
              </a:rPr>
              <a:t>দৃশ্যকল্প-১: </a:t>
            </a:r>
          </a:p>
          <a:p>
            <a:endParaRPr lang="en-US" sz="700" b="1" dirty="0"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ধাপ-১ :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শুরু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ধাপ-২ : Y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গ্রহণ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ধাপ-৩ :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যদি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(Y% 400 = = 0)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তবে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ধাপ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৬ এ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যাও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ধাপ-৪ :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যদি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(Y% 100! = = 0)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(Y%4 = = 0)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তবে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ধাপ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৬ এ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যাও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ধাপ-৫ :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অধিবর্ষ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ছাপ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ধাপ-৬ :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অধিবর্ষ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ছাপ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ধাপ-৭ :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শেষ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endParaRPr lang="en-US" b="1" dirty="0"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51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8AA44C-4DE7-E224-1DF8-6BFD3FD1D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8594A2F-2BB1-E874-5D8E-DB5D847805E2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৮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698C09-3CBB-47AB-A992-BC3A802EC5E3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DAE28A-92D5-8A68-D400-8349436F4480}"/>
              </a:ext>
            </a:extLst>
          </p:cNvPr>
          <p:cNvSpPr txBox="1"/>
          <p:nvPr/>
        </p:nvSpPr>
        <p:spPr>
          <a:xfrm>
            <a:off x="1280212" y="3044856"/>
            <a:ext cx="8447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ফাংশন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'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'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মধ্যম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স্তরের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বলা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কেন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উল্লিখিত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সমস্যাটি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সমাধানের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প্রবাহচিত্র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অঙ্কন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শর্তগুলো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'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'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রচনা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C94633-3600-9271-2401-0B25BEAD218E}"/>
              </a:ext>
            </a:extLst>
          </p:cNvPr>
          <p:cNvSpPr txBox="1"/>
          <p:nvPr/>
        </p:nvSpPr>
        <p:spPr>
          <a:xfrm>
            <a:off x="1280212" y="1284999"/>
            <a:ext cx="94238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একাদশ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শ্রেণির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শিক্ষার্থী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'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'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তৈরি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করলো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প্রোগ্রামটিতে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কোনো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ইনপুট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দিলে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যদি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5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দ্বারা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বিভাজ্য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তাহলে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Flower'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শব্দটি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প্রদর্শিত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সংখ্যাটি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7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দ্বারা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বিভাজ্য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হলে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River'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শব্দটি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প্রদর্শিত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কিন্তু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5 ও 7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উভয়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দ্বারা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বিভাজ্য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হলে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'Good'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শব্দটি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প্রদর্শিত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আর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5 ও 7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কোনোটি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দ্বারাই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বিভাজ্য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হলে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'Try again'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প্রদর্শিত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56280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59CD7E-CBC9-B0CA-4422-C6AF3FB61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62D158D-5210-EADC-FA4D-53D6B971F7D8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৯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8694BA-1430-DC83-B20E-FDB5B3DBA8BB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98D317-7831-BA21-8134-5FEE98AE6631}"/>
              </a:ext>
            </a:extLst>
          </p:cNvPr>
          <p:cNvSpPr txBox="1"/>
          <p:nvPr/>
        </p:nvSpPr>
        <p:spPr>
          <a:xfrm>
            <a:off x="1139849" y="3524365"/>
            <a:ext cx="65672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ফ্লোচার্ট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C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শেষ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লাইনে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'return 0'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লেখার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যৌক্তিকতা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উল্লিখিত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বিভাজনের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অ্যালগরিদম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লেখ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উল্লিখিত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বিভাজনের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সি-প্রোগ্রাম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লেখ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0FA5072-44D7-6DC4-23CE-E76E1F793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826532"/>
              </p:ext>
            </p:extLst>
          </p:nvPr>
        </p:nvGraphicFramePr>
        <p:xfrm>
          <a:off x="1276411" y="1809353"/>
          <a:ext cx="2525934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62967">
                  <a:extLst>
                    <a:ext uri="{9D8B030D-6E8A-4147-A177-3AD203B41FA5}">
                      <a16:colId xmlns:a16="http://schemas.microsoft.com/office/drawing/2014/main" val="3504575403"/>
                    </a:ext>
                  </a:extLst>
                </a:gridCol>
                <a:gridCol w="1262967">
                  <a:extLst>
                    <a:ext uri="{9D8B030D-6E8A-4147-A177-3AD203B41FA5}">
                      <a16:colId xmlns:a16="http://schemas.microsoft.com/office/drawing/2014/main" val="9790195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Roll No.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Group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456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1-50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559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51-100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0829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101-200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72168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DEE3118-C4B5-B929-FC1F-73DC57C14900}"/>
              </a:ext>
            </a:extLst>
          </p:cNvPr>
          <p:cNvSpPr txBox="1"/>
          <p:nvPr/>
        </p:nvSpPr>
        <p:spPr>
          <a:xfrm>
            <a:off x="1139849" y="1116171"/>
            <a:ext cx="9561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'ক'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কলেজে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আইসিটি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ব্যবহারিক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ক্লাসের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শিক্ষার্থীদের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নিম্নোক্ত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ছক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অনুসারে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বিভাজনের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সিদ্ধান্ত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গৃহীত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হয়েছে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63147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5B854E-1A04-3C6B-DEC6-6A6C199B0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30A9F6E-79CA-2991-2FCF-254211FA0305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১০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A25F64-2BCF-A289-6CDA-B34EA0352769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D3DF7E-3D35-75C3-7D68-E96E12F21B27}"/>
              </a:ext>
            </a:extLst>
          </p:cNvPr>
          <p:cNvSpPr txBox="1"/>
          <p:nvPr/>
        </p:nvSpPr>
        <p:spPr>
          <a:xfrm>
            <a:off x="1771674" y="4156318"/>
            <a:ext cx="57031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কম্পাইলার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অ্যালগরিদম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কোডিং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পূর্বশর্ত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সমস্যাটির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'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'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তৈরি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তৈরির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ধাপ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13D1A34-3B61-FEFC-FF60-24BA7276B7C1}"/>
              </a:ext>
            </a:extLst>
          </p:cNvPr>
          <p:cNvGrpSpPr/>
          <p:nvPr/>
        </p:nvGrpSpPr>
        <p:grpSpPr>
          <a:xfrm>
            <a:off x="2303705" y="963397"/>
            <a:ext cx="1457738" cy="2860349"/>
            <a:chOff x="8277971" y="2292476"/>
            <a:chExt cx="1457738" cy="2845907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0AF0BE6-5A32-003F-B938-9E2DB3538CF6}"/>
                </a:ext>
              </a:extLst>
            </p:cNvPr>
            <p:cNvGrpSpPr/>
            <p:nvPr/>
          </p:nvGrpSpPr>
          <p:grpSpPr>
            <a:xfrm>
              <a:off x="8277971" y="2963367"/>
              <a:ext cx="1457738" cy="1523999"/>
              <a:chOff x="8277971" y="2963367"/>
              <a:chExt cx="1457738" cy="1523999"/>
            </a:xfrm>
          </p:grpSpPr>
          <p:sp>
            <p:nvSpPr>
              <p:cNvPr id="15" name="Parallelogram 14">
                <a:extLst>
                  <a:ext uri="{FF2B5EF4-FFF2-40B4-BE49-F238E27FC236}">
                    <a16:creationId xmlns:a16="http://schemas.microsoft.com/office/drawing/2014/main" id="{3A87EFF6-71DF-C42B-A722-B933E78A77D6}"/>
                  </a:ext>
                </a:extLst>
              </p:cNvPr>
              <p:cNvSpPr/>
              <p:nvPr/>
            </p:nvSpPr>
            <p:spPr>
              <a:xfrm>
                <a:off x="8277971" y="2963367"/>
                <a:ext cx="1457738" cy="303143"/>
              </a:xfrm>
              <a:prstGeom prst="parallelogram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  <a:latin typeface="Kalpurush" panose="02000600000000000000" pitchFamily="2" charset="0"/>
                    <a:cs typeface="Kalpurush" panose="02000600000000000000" pitchFamily="2" charset="0"/>
                  </a:rPr>
                  <a:t>Input F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8F588FB-A71F-E1CE-2168-399308E2E818}"/>
                  </a:ext>
                </a:extLst>
              </p:cNvPr>
              <p:cNvSpPr/>
              <p:nvPr/>
            </p:nvSpPr>
            <p:spPr>
              <a:xfrm>
                <a:off x="8277977" y="3566342"/>
                <a:ext cx="1457726" cy="30314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  <a:latin typeface="Kalpurush" panose="02000600000000000000" pitchFamily="2" charset="0"/>
                    <a:cs typeface="Kalpurush" panose="02000600000000000000" pitchFamily="2" charset="0"/>
                  </a:rPr>
                  <a:t>C=5(F-32)/9</a:t>
                </a:r>
              </a:p>
            </p:txBody>
          </p:sp>
          <p:sp>
            <p:nvSpPr>
              <p:cNvPr id="17" name="Parallelogram 16">
                <a:extLst>
                  <a:ext uri="{FF2B5EF4-FFF2-40B4-BE49-F238E27FC236}">
                    <a16:creationId xmlns:a16="http://schemas.microsoft.com/office/drawing/2014/main" id="{76C739EF-376C-53CF-0889-7D2EE86E7914}"/>
                  </a:ext>
                </a:extLst>
              </p:cNvPr>
              <p:cNvSpPr/>
              <p:nvPr/>
            </p:nvSpPr>
            <p:spPr>
              <a:xfrm>
                <a:off x="8277971" y="4184223"/>
                <a:ext cx="1457738" cy="303143"/>
              </a:xfrm>
              <a:prstGeom prst="parallelogram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  <a:latin typeface="Kalpurush" panose="02000600000000000000" pitchFamily="2" charset="0"/>
                    <a:cs typeface="Kalpurush" panose="02000600000000000000" pitchFamily="2" charset="0"/>
                  </a:rPr>
                  <a:t>Print C</a:t>
                </a: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BDB7E63-ED9E-9D8D-076B-6DEC9FD748D7}"/>
                </a:ext>
              </a:extLst>
            </p:cNvPr>
            <p:cNvGrpSpPr/>
            <p:nvPr/>
          </p:nvGrpSpPr>
          <p:grpSpPr>
            <a:xfrm>
              <a:off x="8523136" y="2292476"/>
              <a:ext cx="967409" cy="2845907"/>
              <a:chOff x="8523136" y="2292476"/>
              <a:chExt cx="967409" cy="2845907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506A4DDD-E020-8D39-D443-5F61A26C529C}"/>
                  </a:ext>
                </a:extLst>
              </p:cNvPr>
              <p:cNvSpPr/>
              <p:nvPr/>
            </p:nvSpPr>
            <p:spPr>
              <a:xfrm>
                <a:off x="8523136" y="2292476"/>
                <a:ext cx="967409" cy="367748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  <a:latin typeface="Kalpurush" panose="02000600000000000000" pitchFamily="2" charset="0"/>
                    <a:cs typeface="Kalpurush" panose="02000600000000000000" pitchFamily="2" charset="0"/>
                  </a:rPr>
                  <a:t>Start</a:t>
                </a:r>
              </a:p>
            </p:txBody>
          </p: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B4600F83-7EB3-2A5D-C756-BE6B9E1A14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06840" y="2660224"/>
                <a:ext cx="0" cy="30314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D7DE5BA0-AFEC-385B-A7F6-ACD040A671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06840" y="3263199"/>
                <a:ext cx="0" cy="30314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36B2D038-CB2C-7257-B01A-6786BCD509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06840" y="3881080"/>
                <a:ext cx="0" cy="30314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F9D52AE8-F8FE-402B-F8B5-3F1F3F7F05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06840" y="4484055"/>
                <a:ext cx="0" cy="30314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8D7F692B-BFF4-9D1C-0FEC-8B09388AD627}"/>
                  </a:ext>
                </a:extLst>
              </p:cNvPr>
              <p:cNvSpPr/>
              <p:nvPr/>
            </p:nvSpPr>
            <p:spPr>
              <a:xfrm>
                <a:off x="8523136" y="4770635"/>
                <a:ext cx="967409" cy="367748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  <a:latin typeface="Kalpurush" panose="02000600000000000000" pitchFamily="2" charset="0"/>
                    <a:cs typeface="Kalpurush" panose="02000600000000000000" pitchFamily="2" charset="0"/>
                  </a:rPr>
                  <a:t>End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93612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B5A3E1-9131-B073-3FE2-8B5FF1558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EFA6B01-9D12-33B2-9145-4E8E76F870C6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১১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507C6E-87C0-9413-8035-97E9063D2D33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254736-3BB5-7BB6-1588-B70F2C0009A3}"/>
              </a:ext>
            </a:extLst>
          </p:cNvPr>
          <p:cNvSpPr txBox="1"/>
          <p:nvPr/>
        </p:nvSpPr>
        <p:spPr>
          <a:xfrm>
            <a:off x="1392143" y="2947035"/>
            <a:ext cx="8447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"C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মধ্যমস্তরের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"-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পাপনের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তৈরি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flow chart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লেখ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প্রোগ্রামিং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ভাষাদ্বয়ের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কোনটির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সুবিধাজনক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বিশ্লেষণপূর্বক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মতামত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170616-D584-5BC6-55B1-7C9A76C13C04}"/>
              </a:ext>
            </a:extLst>
          </p:cNvPr>
          <p:cNvSpPr txBox="1"/>
          <p:nvPr/>
        </p:nvSpPr>
        <p:spPr>
          <a:xfrm>
            <a:off x="1392143" y="1324093"/>
            <a:ext cx="94168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পাপন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কম্পিউটারে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ত্রিভুজের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ক্ষেত্রফল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চতুর্থ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প্রজন্মের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তৈরি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পাপনের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বন্ধু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আপন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অন্য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আরেকটি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রচনা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খুব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দ্রুত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নির্বাহ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মেমোরিতে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খুবই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সামান্য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স্থান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দখল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কিন্তু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পাপনের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কম্পিউটারে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আপনের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কোনো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ভাবেই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নির্বাহ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গেল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465382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8B526A-D3F3-D934-32D0-F030B9C61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78023D5-6173-F491-6222-F3E81159C7F7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১২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994917-A369-DF84-9246-43A760368582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9501AF-13C1-055D-218B-A7B643750007}"/>
              </a:ext>
            </a:extLst>
          </p:cNvPr>
          <p:cNvSpPr txBox="1"/>
          <p:nvPr/>
        </p:nvSpPr>
        <p:spPr>
          <a:xfrm>
            <a:off x="1699406" y="4947941"/>
            <a:ext cx="8447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syntax Error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scanf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("%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d%d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", &amp;a, &amp;b);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অ্যালগরিদম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লেখ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ধরনের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অপারেটর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ব্যবহৃত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হয়েছে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তাদের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বর্ণনা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687727-AE58-D840-D554-BE051BA5C2E9}"/>
              </a:ext>
            </a:extLst>
          </p:cNvPr>
          <p:cNvSpPr txBox="1"/>
          <p:nvPr/>
        </p:nvSpPr>
        <p:spPr>
          <a:xfrm>
            <a:off x="1699406" y="977623"/>
            <a:ext cx="43800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উদ্দীপকটি</a:t>
            </a:r>
            <a:r>
              <a:rPr lang="en-US" b="1" u="sng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u="sng" dirty="0" err="1">
                <a:latin typeface="Kalpurush" panose="02000600000000000000" pitchFamily="2" charset="0"/>
                <a:cs typeface="Kalpurush" panose="02000600000000000000" pitchFamily="2" charset="0"/>
              </a:rPr>
              <a:t>পড়ে</a:t>
            </a:r>
            <a:r>
              <a:rPr lang="en-US" b="1" u="sng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u="sng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u="sng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u="sng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প্রশ্নগুলোর</a:t>
            </a:r>
            <a:r>
              <a:rPr lang="en-US" b="1" u="sng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u="sng" dirty="0" err="1">
                <a:latin typeface="Kalpurush" panose="02000600000000000000" pitchFamily="2" charset="0"/>
                <a:cs typeface="Kalpurush" panose="02000600000000000000" pitchFamily="2" charset="0"/>
              </a:rPr>
              <a:t>উত্তর</a:t>
            </a:r>
            <a:r>
              <a:rPr lang="en-US" b="1" u="sng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u="sng" dirty="0" err="1"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b="1" u="sng" dirty="0"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 &lt;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stdio.h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&gt;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#include&lt;conio.h&gt;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main ()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{</a:t>
            </a:r>
          </a:p>
          <a:p>
            <a:pPr lvl="1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clrscr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(); </a:t>
            </a:r>
          </a:p>
          <a:p>
            <a:pPr lvl="1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int a, s = 0; </a:t>
            </a:r>
          </a:p>
          <a:p>
            <a:pPr lvl="1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scanf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"%d", &amp;a); </a:t>
            </a:r>
          </a:p>
          <a:p>
            <a:pPr lvl="1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for(a=2; a &lt;= 100; a + = 2) {</a:t>
            </a:r>
          </a:p>
          <a:p>
            <a:pPr lvl="2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if (a= = 8) continue; </a:t>
            </a:r>
          </a:p>
          <a:p>
            <a:pPr lvl="2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s=a*a; }</a:t>
            </a:r>
          </a:p>
          <a:p>
            <a:pPr lvl="1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printf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("sum of series is = %d", s); </a:t>
            </a:r>
          </a:p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getch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();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2031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C495B8-B175-14D1-6069-3C370C2BA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203E320-3F1F-3FB6-61D7-40A3D79C5BF4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১৩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45AFD9-3EC1-B874-7DA7-9BFC5DDDAA50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7C3749-7181-0FA0-518E-C998FA8BB929}"/>
              </a:ext>
            </a:extLst>
          </p:cNvPr>
          <p:cNvSpPr txBox="1"/>
          <p:nvPr/>
        </p:nvSpPr>
        <p:spPr>
          <a:xfrm>
            <a:off x="1247000" y="2713927"/>
            <a:ext cx="9046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ভোলাটাইল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মেমোরি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'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'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পূর্ব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থেকে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তৈরিকৃত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ফাংশন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প্রদত্ত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সিরিজটির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প্রবাহচিত্র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তৈরি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'Do-while'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লুপ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দ্বারা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সিরিজটির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যোগফল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'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'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2580B8-8CC0-1F48-2E9F-DD1CB0A17BB4}"/>
              </a:ext>
            </a:extLst>
          </p:cNvPr>
          <p:cNvSpPr txBox="1"/>
          <p:nvPr/>
        </p:nvSpPr>
        <p:spPr>
          <a:xfrm>
            <a:off x="1247000" y="1850239"/>
            <a:ext cx="7287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3+6+9+ ……………………. +n</a:t>
            </a:r>
          </a:p>
        </p:txBody>
      </p:sp>
    </p:spTree>
    <p:extLst>
      <p:ext uri="{BB962C8B-B14F-4D97-AF65-F5344CB8AC3E}">
        <p14:creationId xmlns:p14="http://schemas.microsoft.com/office/powerpoint/2010/main" val="1200832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DA6EF0-A906-8211-B015-B063DB76A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F6DEFE6-7CB0-7730-95F5-5057FC49651A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১৪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16FC0C-51FF-1BE4-077F-35D80036669E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799BBF-167F-D5AE-E043-E7F39CE24D65}"/>
              </a:ext>
            </a:extLst>
          </p:cNvPr>
          <p:cNvSpPr txBox="1"/>
          <p:nvPr/>
        </p:nvSpPr>
        <p:spPr>
          <a:xfrm>
            <a:off x="1289167" y="2667663"/>
            <a:ext cx="8447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কাকে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বলে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কম্পাইলারের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চেয়ে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ইন্টারপ্রেটার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বেশি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বন্ধুভাবাপন্ন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শব্দটি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পাঁচবার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প্রদর্শনের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অ্যালগরিদম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শব্দটি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n-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সংখ্যক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প্রদর্শনের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ECFA95-9B05-986A-BEBA-D9E30FF2F647}"/>
              </a:ext>
            </a:extLst>
          </p:cNvPr>
          <p:cNvSpPr txBox="1"/>
          <p:nvPr/>
        </p:nvSpPr>
        <p:spPr>
          <a:xfrm>
            <a:off x="1313670" y="1514702"/>
            <a:ext cx="9561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আইসিটি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স্যার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'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প্রোগ্রামিং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'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অধ্যায়ের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ক্লাস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নিতে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গিয়ে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SMART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শব্দটি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কোনো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সংখ্যক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প্রদর্শনের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প্রোগ্রামিং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বিস্তারিতভাবে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বুঝিয়ে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দিলেন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55630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6BB7A0-DCC2-7B1B-931D-B1E7203F5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DE44CF5-10C7-7AD5-EF7B-E628B13CE98C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১৫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412BEE-3BB1-CF19-ADCD-BAC3B00E9AA8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3DF19A-9B18-D9DB-68BE-EA96ED74EDEE}"/>
              </a:ext>
            </a:extLst>
          </p:cNvPr>
          <p:cNvSpPr txBox="1"/>
          <p:nvPr/>
        </p:nvSpPr>
        <p:spPr>
          <a:xfrm>
            <a:off x="1290517" y="2903669"/>
            <a:ext cx="8447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লুপ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প্রত্যেকটি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তিনটি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অংশ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থাকে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শিক্ষকের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লিখিত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ফ্লোচার্ট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তৈরি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শিক্ষকের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বলা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ধারণাটির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ফলাফল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দেখাও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B6FBBD-6896-864E-C6D4-F6C8988AD593}"/>
              </a:ext>
            </a:extLst>
          </p:cNvPr>
          <p:cNvSpPr txBox="1"/>
          <p:nvPr/>
        </p:nvSpPr>
        <p:spPr>
          <a:xfrm>
            <a:off x="1289167" y="1444897"/>
            <a:ext cx="9561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আইসিটির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শিক্ষক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কোনো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জোড়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বিজোড়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সি-প্রোগ্রাম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লিখলেন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তিনি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বললেন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লজিক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3 (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তিন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)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দ্বারা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বিভাজ্য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সংখ্যাও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যায়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373755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EAD686-60DD-F1B1-DE12-E3483B9F9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C3EF1A3-3E4F-3122-3789-2AA04C45C6E6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১৬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6D18F3-2DAE-00C7-D85B-CCA196641864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A45246-CD24-958C-B505-EC2585609626}"/>
              </a:ext>
            </a:extLst>
          </p:cNvPr>
          <p:cNvSpPr txBox="1"/>
          <p:nvPr/>
        </p:nvSpPr>
        <p:spPr>
          <a:xfrm>
            <a:off x="1446113" y="2728885"/>
            <a:ext cx="90436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ওয়ার্ড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বলতে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বুঝ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ভেরিয়েবল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ঘোষণার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ক্ষেত্রে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অনুসরণীয়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পদক্ষেপ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ধারাটির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যোগফল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ফ্লোচার্ট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তৈরি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ধারাটির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দশটি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পদের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যোগফল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C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রচনা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428CDB-A040-83C9-6A94-B80D47CDD3DF}"/>
              </a:ext>
            </a:extLst>
          </p:cNvPr>
          <p:cNvSpPr txBox="1"/>
          <p:nvPr/>
        </p:nvSpPr>
        <p:spPr>
          <a:xfrm>
            <a:off x="1446113" y="1613603"/>
            <a:ext cx="7842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2</a:t>
            </a:r>
            <a:r>
              <a:rPr lang="en-US" b="1" baseline="30000" dirty="0">
                <a:latin typeface="Kalpurush" panose="02000600000000000000" pitchFamily="2" charset="0"/>
                <a:cs typeface="Kalpurush" panose="02000600000000000000" pitchFamily="2" charset="0"/>
              </a:rPr>
              <a:t>2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+5</a:t>
            </a:r>
            <a:r>
              <a:rPr lang="en-US" b="1" baseline="30000" dirty="0">
                <a:latin typeface="Kalpurush" panose="02000600000000000000" pitchFamily="2" charset="0"/>
                <a:cs typeface="Kalpurush" panose="02000600000000000000" pitchFamily="2" charset="0"/>
              </a:rPr>
              <a:t>2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+8</a:t>
            </a:r>
            <a:r>
              <a:rPr lang="en-US" b="1" baseline="30000" dirty="0">
                <a:latin typeface="Kalpurush" panose="02000600000000000000" pitchFamily="2" charset="0"/>
                <a:cs typeface="Kalpurush" panose="02000600000000000000" pitchFamily="2" charset="0"/>
              </a:rPr>
              <a:t>2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+11</a:t>
            </a:r>
            <a:r>
              <a:rPr lang="en-US" b="1" baseline="30000" dirty="0">
                <a:latin typeface="Kalpurush" panose="02000600000000000000" pitchFamily="2" charset="0"/>
                <a:cs typeface="Kalpurush" panose="02000600000000000000" pitchFamily="2" charset="0"/>
              </a:rPr>
              <a:t>2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+ ……………... + n²</a:t>
            </a:r>
          </a:p>
        </p:txBody>
      </p:sp>
    </p:spTree>
    <p:extLst>
      <p:ext uri="{BB962C8B-B14F-4D97-AF65-F5344CB8AC3E}">
        <p14:creationId xmlns:p14="http://schemas.microsoft.com/office/powerpoint/2010/main" val="1586181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BF0B0161-6081-182E-43D0-6432C32E2070}"/>
              </a:ext>
            </a:extLst>
          </p:cNvPr>
          <p:cNvSpPr txBox="1"/>
          <p:nvPr/>
        </p:nvSpPr>
        <p:spPr>
          <a:xfrm>
            <a:off x="1944915" y="2327954"/>
            <a:ext cx="3379451" cy="25506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err="1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b="1" dirty="0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endParaRPr lang="en-US" b="1" dirty="0">
              <a:solidFill>
                <a:srgbClr val="5089C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b="1" dirty="0" err="1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endParaRPr lang="en-US" b="1" dirty="0">
              <a:solidFill>
                <a:srgbClr val="5089C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b="1" dirty="0" err="1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endParaRPr lang="en-US" b="1" dirty="0">
              <a:solidFill>
                <a:srgbClr val="5089C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b="1" dirty="0" err="1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rgbClr val="5089C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b="1" dirty="0" err="1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মোবাইল</a:t>
            </a:r>
            <a:r>
              <a:rPr lang="en-US" b="1" dirty="0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০১৭২৫-৯৪৫৪৭৬</a:t>
            </a:r>
          </a:p>
          <a:p>
            <a:pPr>
              <a:lnSpc>
                <a:spcPct val="150000"/>
              </a:lnSpc>
            </a:pPr>
            <a:r>
              <a:rPr lang="en-US" b="1" dirty="0" err="1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ইমেইল</a:t>
            </a:r>
            <a:r>
              <a:rPr lang="en-US" b="1" dirty="0">
                <a:solidFill>
                  <a:srgbClr val="5089C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rajibbakchi@gmail.com</a:t>
            </a:r>
          </a:p>
        </p:txBody>
      </p:sp>
      <p:sp>
        <p:nvSpPr>
          <p:cNvPr id="6" name="Rounded Rectangle 4">
            <a:extLst>
              <a:ext uri="{FF2B5EF4-FFF2-40B4-BE49-F238E27FC236}">
                <a16:creationId xmlns:a16="http://schemas.microsoft.com/office/drawing/2014/main" id="{DA37C93F-C525-40DD-4C03-46941B14D1DC}"/>
              </a:ext>
            </a:extLst>
          </p:cNvPr>
          <p:cNvSpPr/>
          <p:nvPr/>
        </p:nvSpPr>
        <p:spPr>
          <a:xfrm>
            <a:off x="4823381" y="770021"/>
            <a:ext cx="2545238" cy="671812"/>
          </a:xfrm>
          <a:prstGeom prst="roundRect">
            <a:avLst>
              <a:gd name="adj" fmla="val 0"/>
            </a:avLst>
          </a:prstGeom>
          <a:solidFill>
            <a:srgbClr val="8368A7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শিক্ষক</a:t>
            </a:r>
            <a:r>
              <a:rPr lang="en-US" sz="28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পরিচিতি</a:t>
            </a:r>
            <a:endParaRPr lang="en-US" sz="2800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B6EBF6-2526-E571-8FD1-70A39DE1423D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368A7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6F4A22D-808E-67ED-8720-C7116C5F25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857" y="2420323"/>
            <a:ext cx="2458329" cy="2458329"/>
          </a:xfrm>
          <a:prstGeom prst="ellipse">
            <a:avLst/>
          </a:prstGeom>
          <a:ln w="63500" cap="rnd">
            <a:solidFill>
              <a:srgbClr val="4482C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3281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8C26B4-0775-72EA-494E-7754DC4E8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B071C04-8919-FDE1-CEDB-CE5BF34CC7A4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১৭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050927-0FF1-280C-38B1-E91E5FA8AE62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964AF1-C43A-C8A8-A41A-45412744B0DB}"/>
              </a:ext>
            </a:extLst>
          </p:cNvPr>
          <p:cNvSpPr txBox="1"/>
          <p:nvPr/>
        </p:nvSpPr>
        <p:spPr>
          <a:xfrm>
            <a:off x="1313670" y="2828835"/>
            <a:ext cx="9043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কী-ওয়ার্ড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Mark [5] [4]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মাছ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মাংস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কেনার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রমিজের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কাছে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টাকা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রইল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ফ্লোচার্ট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আঁক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বাজার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পরবর্তীতে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রমিজের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কাছে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টাকা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রইল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C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লেখ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2DB366-F084-545A-80E3-371D4C3797DF}"/>
              </a:ext>
            </a:extLst>
          </p:cNvPr>
          <p:cNvSpPr txBox="1"/>
          <p:nvPr/>
        </p:nvSpPr>
        <p:spPr>
          <a:xfrm>
            <a:off x="1313670" y="1307435"/>
            <a:ext cx="9561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রমিজের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বাবা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তাকে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১,০০০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টাকার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নোট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দিয়ে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বাজার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করতে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পাঠালেন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রমিজ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২০০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টাকার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১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কেজি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মাছ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মাছের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তিনগুণের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চেয়ে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পঞ্চাশ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টাকা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বেশি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দিয়ে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১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কেজি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মাংস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কিনল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৫০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টাকা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দিয়ে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নিজের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খাতা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কিনল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3627845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66B3BE-A088-A8ED-5040-32EBE216D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CA616B7-269C-23D9-35A0-CA0498DCF52F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১৮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86F039-433E-2056-0E41-B8D422820CF0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7FB18F-7752-A476-E21E-10E4DE5800E6}"/>
              </a:ext>
            </a:extLst>
          </p:cNvPr>
          <p:cNvSpPr txBox="1"/>
          <p:nvPr/>
        </p:nvSpPr>
        <p:spPr>
          <a:xfrm>
            <a:off x="1539271" y="4304326"/>
            <a:ext cx="9043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Assembler (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অ্যাসেম্বলার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)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প্রোগ্রামিং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মানুষের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আজ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কীভাবে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কাছাকাছি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বর্ণনা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দৃশ্যকল্পে-১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কম্পাইল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রান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করলে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'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আউটপুট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হবে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বর্ণনা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দৃশ্যকল্প-২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নির্দেশনা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অনুযায়ী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স্ক্রিনে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লেখাটি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আনতে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প্রয়োজনীয়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রচনা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A2F558-0263-EC23-0FD5-D1ECA8E3E5D7}"/>
              </a:ext>
            </a:extLst>
          </p:cNvPr>
          <p:cNvSpPr txBox="1"/>
          <p:nvPr/>
        </p:nvSpPr>
        <p:spPr>
          <a:xfrm>
            <a:off x="1539271" y="1140836"/>
            <a:ext cx="4283418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latin typeface="Kalpurush" panose="02000600000000000000" pitchFamily="2" charset="0"/>
                <a:cs typeface="Kalpurush" panose="02000600000000000000" pitchFamily="2" charset="0"/>
              </a:rPr>
              <a:t>দৃশ্যকল্প-১: </a:t>
            </a:r>
          </a:p>
          <a:p>
            <a:endParaRPr lang="en-US" sz="1100" b="1" u="sng" dirty="0"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 &lt;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stdio.h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&gt;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int main () {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int n;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n = 1;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while (n &lt;=20) {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Print f (% d\n", n);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n=n+1; }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return 0;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}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694566-BBA1-8C8F-CDEE-B0B1907A83FC}"/>
              </a:ext>
            </a:extLst>
          </p:cNvPr>
          <p:cNvSpPr txBox="1"/>
          <p:nvPr/>
        </p:nvSpPr>
        <p:spPr>
          <a:xfrm>
            <a:off x="5965998" y="1140836"/>
            <a:ext cx="4283418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latin typeface="Kalpurush" panose="02000600000000000000" pitchFamily="2" charset="0"/>
                <a:cs typeface="Kalpurush" panose="02000600000000000000" pitchFamily="2" charset="0"/>
              </a:rPr>
              <a:t>দৃশ্যকল্প-২: </a:t>
            </a:r>
          </a:p>
          <a:p>
            <a:endParaRPr lang="en-US" sz="1100" b="1" u="sng" dirty="0"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Bangladesh is a beautiful country.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বন্ধ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হওয়া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পর্যন্ত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লেখাটি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স্ক্রিনে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বিরামহীন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আসতে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থাকবে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674540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937C2B-7635-851F-DD0E-3BD563BD2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EE83CB9-D3CC-769C-3774-19896D471195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১৯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F744AF-B05F-D190-D51F-FADC164BA5FB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6F1422-4368-C043-31A6-1717F4B7ADB5}"/>
              </a:ext>
            </a:extLst>
          </p:cNvPr>
          <p:cNvSpPr txBox="1"/>
          <p:nvPr/>
        </p:nvSpPr>
        <p:spPr>
          <a:xfrm>
            <a:off x="1313670" y="2901504"/>
            <a:ext cx="9043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চলক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ইন্টারপ্রেটারের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তুলনায়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কম্পাইলার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সুবিধাজনক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কথাটি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আলোকে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আপেল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৩টির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গড়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ওজন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ফ্লোচার্ট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অঙ্কন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গড়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ওজনের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ভিত্তিতে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২০টি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আপেলের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মোট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ওজন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C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AF392D-6044-5D41-CEBB-2D7B0B81BF25}"/>
              </a:ext>
            </a:extLst>
          </p:cNvPr>
          <p:cNvSpPr txBox="1"/>
          <p:nvPr/>
        </p:nvSpPr>
        <p:spPr>
          <a:xfrm>
            <a:off x="1313670" y="1620707"/>
            <a:ext cx="9561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ঝুড়িতে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২০টি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আপেল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আছে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আমরা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৩টি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আপেলের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ওজন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মেপে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পেলাম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যথাক্রমে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১৫০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গ্রাম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, ১৭৫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গ্রাম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, ২১০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গ্রাম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89793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5AB1D6-795B-1751-07BD-473786455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9232306-D9A7-DC9D-AA57-31F85BCC6D3A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২০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0A9E1D-D9A8-7C25-D0E1-05989A9748AD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89259E-B4C8-20C6-EFFE-616FD888D230}"/>
              </a:ext>
            </a:extLst>
          </p:cNvPr>
          <p:cNvSpPr txBox="1"/>
          <p:nvPr/>
        </p:nvSpPr>
        <p:spPr>
          <a:xfrm>
            <a:off x="1321279" y="4657986"/>
            <a:ext cx="99566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4 GL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C-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কেস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সেনসেটিভ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কথাটি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ধারাটির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যোগফল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অ্যালগরিদম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for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লুপের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পরিবর্তে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Do...while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লুপ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করলে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পরিবর্তন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হবে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F183E5-C6DD-C0BF-2D81-CBACFE073FF9}"/>
              </a:ext>
            </a:extLst>
          </p:cNvPr>
          <p:cNvSpPr txBox="1"/>
          <p:nvPr/>
        </p:nvSpPr>
        <p:spPr>
          <a:xfrm>
            <a:off x="1321279" y="999685"/>
            <a:ext cx="55477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লক্ষ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প্রশ্নগুলোর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উত্তর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#include&lt;stdio.h&gt;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#include&lt;conio.h&gt;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main () { </a:t>
            </a:r>
          </a:p>
          <a:p>
            <a:pPr lvl="1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int a, s = 0, n; </a:t>
            </a:r>
          </a:p>
          <a:p>
            <a:pPr lvl="1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printf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("value of n :"); </a:t>
            </a:r>
          </a:p>
          <a:p>
            <a:pPr lvl="1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scanf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("%d", &amp; n); </a:t>
            </a:r>
          </a:p>
          <a:p>
            <a:pPr lvl="1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for(a = 1; a &lt;=n; a++) { </a:t>
            </a:r>
          </a:p>
          <a:p>
            <a:pPr lvl="2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s=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s+a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*a;</a:t>
            </a:r>
          </a:p>
          <a:p>
            <a:pPr lvl="2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} </a:t>
            </a:r>
          </a:p>
          <a:p>
            <a:pPr lvl="1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printf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("sum: %d", s);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48351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B53E67-E34D-9D48-60A7-846C1BEE4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3AFDF7D-0740-2AC7-6973-10D11175EC45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২১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E59B9D-A817-47AF-5258-7B87B5D3588C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741308-EE7D-E696-B075-87B5235B4372}"/>
              </a:ext>
            </a:extLst>
          </p:cNvPr>
          <p:cNvSpPr txBox="1"/>
          <p:nvPr/>
        </p:nvSpPr>
        <p:spPr>
          <a:xfrm>
            <a:off x="1289167" y="4410369"/>
            <a:ext cx="9043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সুডোকোড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Variable ++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++ variable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লুপ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ব্যবহৃত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হয়েছে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গঠন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দেখাও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আউটপুট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দেখাও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9DE927-028E-2863-DE8A-8A9EE3531E72}"/>
              </a:ext>
            </a:extLst>
          </p:cNvPr>
          <p:cNvSpPr txBox="1"/>
          <p:nvPr/>
        </p:nvSpPr>
        <p:spPr>
          <a:xfrm>
            <a:off x="1289167" y="1247302"/>
            <a:ext cx="5547742" cy="2937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লক্ষ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প্রশ্নগুলোর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উত্তর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#include&lt;stdio.h&gt;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void main()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{ </a:t>
            </a:r>
          </a:p>
          <a:p>
            <a:pPr lvl="1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int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; </a:t>
            </a:r>
          </a:p>
          <a:p>
            <a:pPr lvl="1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for(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= 20;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&lt;= 50;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=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+ 5) </a:t>
            </a:r>
          </a:p>
          <a:p>
            <a:pPr lvl="2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{ </a:t>
            </a:r>
          </a:p>
          <a:p>
            <a:pPr lvl="2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printf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("%d",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); </a:t>
            </a:r>
          </a:p>
          <a:p>
            <a:pPr lvl="2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}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1216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9779F4-7B88-6C70-EA55-8BC4ABF47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CA61601C-873E-2E8A-05A7-957EEC61D750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২২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A27F08-7B12-AB53-2B78-B079F664587D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1C34EC-400F-203B-06D6-8972942C0444}"/>
              </a:ext>
            </a:extLst>
          </p:cNvPr>
          <p:cNvSpPr txBox="1"/>
          <p:nvPr/>
        </p:nvSpPr>
        <p:spPr>
          <a:xfrm>
            <a:off x="1250746" y="4595129"/>
            <a:ext cx="9043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হেডার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ফাইল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C ও C++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ভিন্নতা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ডিবাগিং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goto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লুপ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দিয়ে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বাস্তবায়ন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দেখাও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51DFB6-8CF8-DE01-900A-6D912D99A005}"/>
              </a:ext>
            </a:extLst>
          </p:cNvPr>
          <p:cNvSpPr txBox="1"/>
          <p:nvPr/>
        </p:nvSpPr>
        <p:spPr>
          <a:xfrm>
            <a:off x="1250746" y="901810"/>
            <a:ext cx="554774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লক্ষ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প্রশ্নগুলোর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উত্তর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 (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stdio.h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)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void main () </a:t>
            </a:r>
          </a:p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Printf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("Enter last number=") </a:t>
            </a:r>
          </a:p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Scanf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("%d", n)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int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, S = 0;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while (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&lt;= n) {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S=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S+i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</a:p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=i+10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}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I = 10;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Print f("Sum = %d" s)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82840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29E9B4-C5F8-B0D3-5BE5-9DE106286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EF809BF-63D8-C6B9-19E4-14E4A465DECE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২৩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063200-4526-7C6E-2BE5-A1CC130CD484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76943B-53C5-4AFA-1E36-996F3E4987B8}"/>
              </a:ext>
            </a:extLst>
          </p:cNvPr>
          <p:cNvSpPr txBox="1"/>
          <p:nvPr/>
        </p:nvSpPr>
        <p:spPr>
          <a:xfrm>
            <a:off x="1056742" y="4315063"/>
            <a:ext cx="9043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ধ্রুবক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scanf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("%f", &amp;a);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স্টেটমেন্টটি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প্রোগ্রাম-১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প্রবাহচিত্র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অঙ্কন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প্রোগ্রাম-১ ও প্রোগ্রাম-২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কোনটিকে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তুমি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উত্তম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বলে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মনে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বিশ্লেষণপূর্বক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মতামত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5754DF-A077-4B90-0669-2767A6408B92}"/>
              </a:ext>
            </a:extLst>
          </p:cNvPr>
          <p:cNvSpPr txBox="1"/>
          <p:nvPr/>
        </p:nvSpPr>
        <p:spPr>
          <a:xfrm>
            <a:off x="1056742" y="1036709"/>
            <a:ext cx="467750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দুটি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সংখ্যার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যোগফল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লক্ষ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প্রোগ্রাম-১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#include&lt;stdio.h&gt;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main ()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{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int a=10, b=15;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int c = a + b; </a:t>
            </a:r>
          </a:p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printf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("%d", c);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}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541765-B519-C76B-00A2-2114D2C1F4B9}"/>
              </a:ext>
            </a:extLst>
          </p:cNvPr>
          <p:cNvSpPr txBox="1"/>
          <p:nvPr/>
        </p:nvSpPr>
        <p:spPr>
          <a:xfrm>
            <a:off x="6361713" y="1036708"/>
            <a:ext cx="46775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দুটি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সংখ্যার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যোগফল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লক্ষ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প্রোগ্রাম-২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#include&lt;stdio.h&gt;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main()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{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int a, b, c; </a:t>
            </a:r>
          </a:p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scanf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("%d %d", &amp;a, &amp;b);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c=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a+b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; </a:t>
            </a:r>
          </a:p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printf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("%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d",c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);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3743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29FDE3-EC49-33FC-D7E5-8DBCCFF5D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02A2FF3C-3A2E-8789-EAB9-C33A512164A0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২৪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A41920-0059-088B-DE0D-8CA6E0F2DBD9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B37296-BC3D-35CD-1948-0AA6D63F3B52}"/>
              </a:ext>
            </a:extLst>
          </p:cNvPr>
          <p:cNvSpPr txBox="1"/>
          <p:nvPr/>
        </p:nvSpPr>
        <p:spPr>
          <a:xfrm>
            <a:off x="1165499" y="3101497"/>
            <a:ext cx="9043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ডেটা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কমিউনিকেশন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চলকগুলো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শুদ্ধ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কেন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ab-c, main, int, 2abc.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উক্ত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কমিউনিকেশন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মাধ্যমটির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গঠন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বর্ণনা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প্রথম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মাসে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. X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তারিখগুলোতে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অফিস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করবে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প্রদর্শনের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'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'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লেখ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7706A2-C38F-F232-FF09-F4E02D53A03A}"/>
              </a:ext>
            </a:extLst>
          </p:cNvPr>
          <p:cNvSpPr txBox="1"/>
          <p:nvPr/>
        </p:nvSpPr>
        <p:spPr>
          <a:xfrm>
            <a:off x="1165499" y="1387122"/>
            <a:ext cx="98108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. X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পহেলা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ডিসেম্বর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২০১৮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তারিখে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চাকুরিতে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যোগদান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উক্ত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প্রতিষ্ঠানে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এমন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কমিউনিকেশন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মাধ্যম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তৈরি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আলোর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গতিতে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ডেটা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ট্রান্সমিট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করতে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পারে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. X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চাকুরিটি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চুক্তিভিত্তিক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হওয়ায়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প্রতি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4 (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চার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)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দিন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অফিসে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যেতে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50534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09F922-BE7E-CE64-7A9A-FD984DDE3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82B6E8D-8A53-7EB6-1556-98B6DB334820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২৫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0DB134-C731-A978-1EA7-0ACBBA383D62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964F63-2E13-C4E9-760E-D749AE3CD881}"/>
              </a:ext>
            </a:extLst>
          </p:cNvPr>
          <p:cNvSpPr txBox="1"/>
          <p:nvPr/>
        </p:nvSpPr>
        <p:spPr>
          <a:xfrm>
            <a:off x="1900525" y="3117593"/>
            <a:ext cx="9043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ওয়ার্ড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সি-ভাষায়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'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Inumber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'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সঠিক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চলক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সিরিজটির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অ্যালগরিদম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সিরিজটির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if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goto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স্টেটমেন্ট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সি-ভাষায়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E49988-5354-EC16-F466-C7451E96AC88}"/>
              </a:ext>
            </a:extLst>
          </p:cNvPr>
          <p:cNvSpPr txBox="1"/>
          <p:nvPr/>
        </p:nvSpPr>
        <p:spPr>
          <a:xfrm>
            <a:off x="1900525" y="1852238"/>
            <a:ext cx="526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(90)</a:t>
            </a:r>
            <a:r>
              <a:rPr lang="en-US" b="1" baseline="30000" dirty="0">
                <a:latin typeface="Kalpurush" panose="02000600000000000000" pitchFamily="2" charset="0"/>
                <a:cs typeface="Kalpurush" panose="02000600000000000000" pitchFamily="2" charset="0"/>
              </a:rPr>
              <a:t>2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+ (80)² + (70)² + ………………… + (20)² </a:t>
            </a:r>
          </a:p>
        </p:txBody>
      </p:sp>
    </p:spTree>
    <p:extLst>
      <p:ext uri="{BB962C8B-B14F-4D97-AF65-F5344CB8AC3E}">
        <p14:creationId xmlns:p14="http://schemas.microsoft.com/office/powerpoint/2010/main" val="225821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8952C2-DB66-B38E-EB05-0097078F4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F39DB10-377C-2515-5373-87D20A82C881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২৬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B7F409-593A-2C81-ED3B-3AF01ED5835F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A8715C-FF89-3F59-C6F3-96D257051DD8}"/>
              </a:ext>
            </a:extLst>
          </p:cNvPr>
          <p:cNvSpPr txBox="1"/>
          <p:nvPr/>
        </p:nvSpPr>
        <p:spPr>
          <a:xfrm>
            <a:off x="2145349" y="4953071"/>
            <a:ext cx="9043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রান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টাইম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চলকের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নামে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আন্ডারস্কোর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যাবে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বুঝিয়ে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লেখ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উল্লিখিত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অ্যালগরিদম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লেখ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n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5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হলে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ফলাফল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1ECAD1-A456-C88B-00A0-B2B2680EF28E}"/>
              </a:ext>
            </a:extLst>
          </p:cNvPr>
          <p:cNvSpPr txBox="1"/>
          <p:nvPr/>
        </p:nvSpPr>
        <p:spPr>
          <a:xfrm>
            <a:off x="2145349" y="817888"/>
            <a:ext cx="395065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#include&lt;stdio.h&gt;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#include&lt;conio.h&gt;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#include&lt;math.h&gt;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void main()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{ </a:t>
            </a:r>
          </a:p>
          <a:p>
            <a:pPr lvl="1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int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, n, sum=0; </a:t>
            </a:r>
          </a:p>
          <a:p>
            <a:pPr lvl="1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printf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("Enter the value of n:"); </a:t>
            </a:r>
          </a:p>
          <a:p>
            <a:pPr lvl="1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scanf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("%d", &amp;n); </a:t>
            </a:r>
          </a:p>
          <a:p>
            <a:pPr lvl="1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for(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=1;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&lt;=n;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++) {</a:t>
            </a:r>
          </a:p>
          <a:p>
            <a:pPr lvl="2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if(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= =3) continue; </a:t>
            </a:r>
          </a:p>
          <a:p>
            <a:pPr lvl="2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sum=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sum+pow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(i,2); </a:t>
            </a:r>
          </a:p>
          <a:p>
            <a:pPr lvl="2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} </a:t>
            </a:r>
          </a:p>
          <a:p>
            <a:pPr lvl="1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printf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("\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nResult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=%d", sum); </a:t>
            </a:r>
          </a:p>
          <a:p>
            <a:pPr lvl="1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getch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();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1908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2D04C5-988A-05AB-A4A0-A0B0E8EE4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F4232936-ABBD-7F1D-77F4-7540497E5D34}"/>
              </a:ext>
            </a:extLst>
          </p:cNvPr>
          <p:cNvSpPr txBox="1"/>
          <p:nvPr/>
        </p:nvSpPr>
        <p:spPr>
          <a:xfrm>
            <a:off x="4574597" y="2601176"/>
            <a:ext cx="3042821" cy="213520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 err="1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বিষয়</a:t>
            </a:r>
            <a:r>
              <a:rPr lang="en-US" b="1" dirty="0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  <a:r>
              <a:rPr lang="en-US" b="1" dirty="0" err="1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endParaRPr lang="en-US" b="1" dirty="0">
              <a:solidFill>
                <a:srgbClr val="8368A7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en-US" b="1" dirty="0" err="1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শ্রেণি</a:t>
            </a:r>
            <a:r>
              <a:rPr lang="en-US" b="1" dirty="0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  <a:r>
              <a:rPr lang="en-US" b="1" dirty="0" err="1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একাদশ-দ্বাদশ</a:t>
            </a:r>
            <a:endParaRPr lang="en-US" b="1" dirty="0">
              <a:solidFill>
                <a:srgbClr val="8368A7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en-US" b="1" dirty="0" err="1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অধ্যায়</a:t>
            </a:r>
            <a:r>
              <a:rPr lang="en-US" b="1" dirty="0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  <a:r>
              <a:rPr lang="en-US" b="1" dirty="0" err="1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পঞ্চম</a:t>
            </a:r>
            <a:r>
              <a:rPr lang="en-US" b="1" dirty="0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</a:t>
            </a:r>
            <a:r>
              <a:rPr lang="en-US" b="1" dirty="0" err="1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প্রোগ্রামিং</a:t>
            </a:r>
            <a:r>
              <a:rPr lang="en-US" b="1" dirty="0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b="1" dirty="0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b="1" dirty="0" err="1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আলোচনার</a:t>
            </a:r>
            <a:r>
              <a:rPr lang="en-US" b="1" dirty="0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বিষয়বস্তু</a:t>
            </a:r>
            <a:r>
              <a:rPr lang="en-US" b="1" dirty="0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  <a:r>
              <a:rPr lang="en-US" b="1" dirty="0" err="1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সৃজনশীল</a:t>
            </a:r>
            <a:r>
              <a:rPr lang="en-US" b="1" dirty="0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endParaRPr lang="en-US" b="1" dirty="0">
              <a:solidFill>
                <a:srgbClr val="8368A7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en-US" b="1" dirty="0" err="1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সময়</a:t>
            </a:r>
            <a:r>
              <a:rPr lang="en-US" b="1" dirty="0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৪০ </a:t>
            </a:r>
            <a:r>
              <a:rPr lang="en-US" b="1" dirty="0" err="1">
                <a:solidFill>
                  <a:srgbClr val="8368A7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মিনিট</a:t>
            </a:r>
            <a:endParaRPr lang="en-US" b="1" dirty="0">
              <a:solidFill>
                <a:srgbClr val="8368A7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Rounded Rectangle 4">
            <a:extLst>
              <a:ext uri="{FF2B5EF4-FFF2-40B4-BE49-F238E27FC236}">
                <a16:creationId xmlns:a16="http://schemas.microsoft.com/office/drawing/2014/main" id="{0C174A33-69D1-8490-A341-F65CA6C4CE48}"/>
              </a:ext>
            </a:extLst>
          </p:cNvPr>
          <p:cNvSpPr/>
          <p:nvPr/>
        </p:nvSpPr>
        <p:spPr>
          <a:xfrm>
            <a:off x="4958648" y="962342"/>
            <a:ext cx="2274704" cy="681256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পাঠ</a:t>
            </a:r>
            <a:r>
              <a:rPr lang="en-US" sz="28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পরিচিতি</a:t>
            </a:r>
            <a:endParaRPr lang="en-US" sz="2800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F14164-49C3-20E9-DFEC-68E8845F20BD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46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C42F6F-B584-4A19-A34A-9079FD277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68E6583-D9EE-9303-8D3B-46B1384CA675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২৭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10FD4B-76F7-F384-BDBD-4B7F203CCF49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E4EF61-63FC-4162-AF4C-05D0D738AC10}"/>
              </a:ext>
            </a:extLst>
          </p:cNvPr>
          <p:cNvSpPr txBox="1"/>
          <p:nvPr/>
        </p:nvSpPr>
        <p:spPr>
          <a:xfrm>
            <a:off x="986125" y="4128699"/>
            <a:ext cx="105527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অনুবাদক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সুডোকোড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প্রোগ্রামিং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নির্ভর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ফ্লোচার্ট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অঙ্কন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Do..... while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লুপ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দিয়ে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এমনভাবে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রচনা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যাতে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।-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সর্বোচ্চ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তুলনীয়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ব্যবহারকারী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ইচ্ছামতো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দিতে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পারবে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1983A7-5D98-2330-FAAB-CBA7C47AB23E}"/>
              </a:ext>
            </a:extLst>
          </p:cNvPr>
          <p:cNvSpPr txBox="1"/>
          <p:nvPr/>
        </p:nvSpPr>
        <p:spPr>
          <a:xfrm>
            <a:off x="986125" y="1179379"/>
            <a:ext cx="3950651" cy="2949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#include&lt;stdio.h&gt;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void main()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{ </a:t>
            </a:r>
          </a:p>
          <a:p>
            <a:pPr lvl="1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int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, s = 0; </a:t>
            </a:r>
          </a:p>
          <a:p>
            <a:pPr lvl="1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for (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= 7;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&lt;= 70;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=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+ 7) </a:t>
            </a:r>
          </a:p>
          <a:p>
            <a:pPr lvl="2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{ </a:t>
            </a:r>
          </a:p>
          <a:p>
            <a:pPr lvl="3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s = s +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; </a:t>
            </a:r>
          </a:p>
          <a:p>
            <a:pPr lvl="2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} </a:t>
            </a:r>
          </a:p>
          <a:p>
            <a:pPr lvl="1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printf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("%d", s);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40531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334415-253C-FB2D-20EB-ED47A81EB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88F1F6E-B993-B772-1B5D-E2EEF7A307CB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২৮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0FD0FE-4792-0A93-2566-42A8EBDC8393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4663D0-BB2F-4E72-EFB4-7B5119546461}"/>
              </a:ext>
            </a:extLst>
          </p:cNvPr>
          <p:cNvSpPr txBox="1"/>
          <p:nvPr/>
        </p:nvSpPr>
        <p:spPr>
          <a:xfrm>
            <a:off x="997832" y="3085509"/>
            <a:ext cx="105527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অ্যালগরিদম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কম্পাইলার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সুবিধাজনক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কেন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গণিত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শিক্ষকের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শিখানো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বিষয়টির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ক্ষেত্রফল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প্রবাহচিত্র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অঙ্কন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আইসিটি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শিক্ষকের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শিখানো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বিষয়টি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'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'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9FC5C0-631E-880C-5D68-B0C56DF6F3F6}"/>
              </a:ext>
            </a:extLst>
          </p:cNvPr>
          <p:cNvSpPr txBox="1"/>
          <p:nvPr/>
        </p:nvSpPr>
        <p:spPr>
          <a:xfrm>
            <a:off x="997832" y="1542717"/>
            <a:ext cx="10161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গণিত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শিক্ষক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ক্লাসে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গিয়ে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বৃত্তের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ক্ষেত্রফল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পদ্ধতি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শিখালেন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পরবর্তীতে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আইসিটি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শিক্ষক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3+6+9+ ……+ N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সিরিজটির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যোগফল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প্রোগ্রামিং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শিখালেন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শিক্ষার্থীরা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বিষয়গুলো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ভালোভাবে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বুঝে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ক্লাস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শেষে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বাড়ি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চলে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গেল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240715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04E161-ABC8-5B30-0943-6E94B473C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7C90A5D-3FFA-97DD-B5EC-A83358464B4C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২৯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DB7BFC-9211-D761-70B9-7C771E3A2E1A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6CD06C-74BD-27E9-6D7E-527284B9D3B7}"/>
              </a:ext>
            </a:extLst>
          </p:cNvPr>
          <p:cNvSpPr txBox="1"/>
          <p:nvPr/>
        </p:nvSpPr>
        <p:spPr>
          <a:xfrm>
            <a:off x="984775" y="2827981"/>
            <a:ext cx="6667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প্রোগ্রামিং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Token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কম্পাইলার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ইন্টারপ্রেটার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ফাহিমের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বয়স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অ্যালগরিদম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জেবিনের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বয়স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রচনা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1A507D-4E2E-6095-E06F-37F9682E4578}"/>
              </a:ext>
            </a:extLst>
          </p:cNvPr>
          <p:cNvSpPr txBox="1"/>
          <p:nvPr/>
        </p:nvSpPr>
        <p:spPr>
          <a:xfrm>
            <a:off x="984775" y="1527363"/>
            <a:ext cx="10161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জেবিনের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বয়স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নাদিমের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বয়সের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তিনগুণ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ফাহিমের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বয়স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নাদিমের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বয়সের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চেয়ে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পাঁচ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বছর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বেশি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নাদিমের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বয়স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X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বছর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59485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D2EF71-8AF4-A4DD-52C8-3C73ADD959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8317EEA-5580-816C-0863-8A2847A1BD52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৩০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0CA7FF-B1DD-EB0F-D7D5-C9FE87BE13F5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4E0785-C0F3-1347-8981-364FC6388BDE}"/>
              </a:ext>
            </a:extLst>
          </p:cNvPr>
          <p:cNvSpPr txBox="1"/>
          <p:nvPr/>
        </p:nvSpPr>
        <p:spPr>
          <a:xfrm>
            <a:off x="1162746" y="4900027"/>
            <a:ext cx="76353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চলক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ডকুমেন্টেশন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কেন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অ্যালগরিদম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কোডে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ব্যবহৃত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লুপের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পরিবর্তে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do while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লুপ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6708CF-1431-BEE2-ABB0-CA6EB6AE5228}"/>
              </a:ext>
            </a:extLst>
          </p:cNvPr>
          <p:cNvSpPr txBox="1"/>
          <p:nvPr/>
        </p:nvSpPr>
        <p:spPr>
          <a:xfrm>
            <a:off x="1162745" y="931853"/>
            <a:ext cx="78047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 &lt;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stdio.h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&gt;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 &lt;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conio.h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&gt;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int main ()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{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int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, Sum, n; </a:t>
            </a:r>
          </a:p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Clrser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();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Print f ("Enter the value of n = ");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Scan f ("%d", &amp; n);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Sum = 0;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	for (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= 1;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&lt;= n;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++)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	Sum=Sum +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	Print f ("\n\sum of all numbers from 1 to % d is = %d", n, Sum); </a:t>
            </a:r>
          </a:p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getch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();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return 0;</a:t>
            </a:r>
          </a:p>
        </p:txBody>
      </p:sp>
    </p:spTree>
    <p:extLst>
      <p:ext uri="{BB962C8B-B14F-4D97-AF65-F5344CB8AC3E}">
        <p14:creationId xmlns:p14="http://schemas.microsoft.com/office/powerpoint/2010/main" val="639724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AB9B39-A638-3C76-2C7F-D4D48AA43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0E28E8F-7FA8-E411-91C8-F6088FE7685E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৩১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340C79-08B0-E849-328D-EB8048DE7EC2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8D66C0-EE32-388D-E879-650DECA32406}"/>
              </a:ext>
            </a:extLst>
          </p:cNvPr>
          <p:cNvSpPr txBox="1"/>
          <p:nvPr/>
        </p:nvSpPr>
        <p:spPr>
          <a:xfrm>
            <a:off x="1162008" y="3126043"/>
            <a:ext cx="77896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যান্ত্রিক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ফ্লোচার্ট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কেন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যেকোনো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বর্ণনা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দুটির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কোনটিতে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অনুবাদক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প্রয়োজন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FC0265-EB4D-4B32-B922-4BDB926D929A}"/>
              </a:ext>
            </a:extLst>
          </p:cNvPr>
          <p:cNvSpPr txBox="1"/>
          <p:nvPr/>
        </p:nvSpPr>
        <p:spPr>
          <a:xfrm>
            <a:off x="1162008" y="1354205"/>
            <a:ext cx="98652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হাবিব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একজন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জানে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বর্তমানে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বেশির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ভাগ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উচ্চস্তরের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এটাও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জানে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কম্পিউটার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নিম্নস্তরের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ছাড়া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কিছুই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বোঝে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তাই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কম্পিউটারে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অনুবাদক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উচ্চস্তরের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ভাষাকে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নিম্নস্তরের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রূপান্তর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নেয়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1244996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D0DD3C-EC4C-2E7F-EDFA-D8E238014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72B63A5-1DD6-FEF1-73CE-4B40258872B2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৩২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C3CBE7-A226-18FD-DBDA-94F109A682DC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EF26C7-2E69-9908-F1B2-35BBD861A25D}"/>
              </a:ext>
            </a:extLst>
          </p:cNvPr>
          <p:cNvSpPr txBox="1"/>
          <p:nvPr/>
        </p:nvSpPr>
        <p:spPr>
          <a:xfrm>
            <a:off x="1434540" y="2885479"/>
            <a:ext cx="7597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স্ট্রাকচার্ড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প্রোগ্রামিং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ডকুমেন্টেশন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লিখিত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দলিল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বর্ণিত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পদ্ধতিতে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ত্রিভুজের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ক্ষেত্রফল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অ্যালগরিদম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বর্ণিত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পদ্ধতিতে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ত্রিভুজের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ক্ষেত্রফল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ফ্লোচার্ট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তৈরি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502A6E-4393-DF25-8044-20C9E48AE169}"/>
              </a:ext>
            </a:extLst>
          </p:cNvPr>
          <p:cNvSpPr txBox="1"/>
          <p:nvPr/>
        </p:nvSpPr>
        <p:spPr>
          <a:xfrm>
            <a:off x="1434540" y="1540880"/>
            <a:ext cx="6293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পড়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প্রশ্নগুলোর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উত্তর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1 / 2 × (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ভূমি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) × (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উচ্চতা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2645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C01C8A-6937-40F4-F8C0-30D0CF062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DEECE06-7B75-52F3-2FEF-D36009A9718C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৩৩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547197-19A1-0544-F6C6-7342AB32A412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0EB98C-FC71-1D08-43B5-81F410A426C6}"/>
              </a:ext>
            </a:extLst>
          </p:cNvPr>
          <p:cNvSpPr txBox="1"/>
          <p:nvPr/>
        </p:nvSpPr>
        <p:spPr>
          <a:xfrm>
            <a:off x="2208596" y="4880291"/>
            <a:ext cx="60600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ডিজাইন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মডেল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কেন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C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প্রচলন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উল্লেখিত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চিত্রটি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নির্দেশ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উল্লেখিত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ফ্লোচার্টটির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অ্যালগরিদম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বর্ণনা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55BED46-88BF-D59A-6E37-119089E107CF}"/>
              </a:ext>
            </a:extLst>
          </p:cNvPr>
          <p:cNvGrpSpPr/>
          <p:nvPr/>
        </p:nvGrpSpPr>
        <p:grpSpPr>
          <a:xfrm>
            <a:off x="2345013" y="1050704"/>
            <a:ext cx="3848925" cy="3316918"/>
            <a:chOff x="2035557" y="910591"/>
            <a:chExt cx="3848925" cy="3316918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3CBDB97-59F3-D6B7-B121-C2AEAB27A58A}"/>
                </a:ext>
              </a:extLst>
            </p:cNvPr>
            <p:cNvSpPr txBox="1"/>
            <p:nvPr/>
          </p:nvSpPr>
          <p:spPr>
            <a:xfrm>
              <a:off x="2035557" y="910591"/>
              <a:ext cx="3848925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latin typeface="Kalpurush" panose="02000600000000000000" pitchFamily="2" charset="0"/>
                  <a:cs typeface="Kalpurush" panose="02000600000000000000" pitchFamily="2" charset="0"/>
                </a:rPr>
                <a:t>নিচের</a:t>
              </a:r>
              <a:r>
                <a:rPr lang="en-US" b="1" dirty="0">
                  <a:latin typeface="Kalpurush" panose="02000600000000000000" pitchFamily="2" charset="0"/>
                  <a:cs typeface="Kalpurush" panose="02000600000000000000" pitchFamily="2" charset="0"/>
                </a:rPr>
                <a:t> </a:t>
              </a:r>
              <a:r>
                <a:rPr lang="en-US" b="1" dirty="0" err="1">
                  <a:latin typeface="Kalpurush" panose="02000600000000000000" pitchFamily="2" charset="0"/>
                  <a:cs typeface="Kalpurush" panose="02000600000000000000" pitchFamily="2" charset="0"/>
                </a:rPr>
                <a:t>ফ্লোচার্টটি</a:t>
              </a:r>
              <a:r>
                <a:rPr lang="en-US" b="1" dirty="0">
                  <a:latin typeface="Kalpurush" panose="02000600000000000000" pitchFamily="2" charset="0"/>
                  <a:cs typeface="Kalpurush" panose="02000600000000000000" pitchFamily="2" charset="0"/>
                </a:rPr>
                <a:t> </a:t>
              </a:r>
              <a:r>
                <a:rPr lang="en-US" b="1" dirty="0" err="1">
                  <a:latin typeface="Kalpurush" panose="02000600000000000000" pitchFamily="2" charset="0"/>
                  <a:cs typeface="Kalpurush" panose="02000600000000000000" pitchFamily="2" charset="0"/>
                </a:rPr>
                <a:t>লক্ষ</a:t>
              </a:r>
              <a:r>
                <a:rPr lang="en-US" b="1" dirty="0">
                  <a:latin typeface="Kalpurush" panose="02000600000000000000" pitchFamily="2" charset="0"/>
                  <a:cs typeface="Kalpurush" panose="02000600000000000000" pitchFamily="2" charset="0"/>
                </a:rPr>
                <a:t> </a:t>
              </a:r>
              <a:r>
                <a:rPr lang="en-US" b="1" dirty="0" err="1">
                  <a:latin typeface="Kalpurush" panose="02000600000000000000" pitchFamily="2" charset="0"/>
                  <a:cs typeface="Kalpurush" panose="02000600000000000000" pitchFamily="2" charset="0"/>
                </a:rPr>
                <a:t>কর</a:t>
              </a:r>
              <a:r>
                <a:rPr lang="en-US" b="1" dirty="0">
                  <a:latin typeface="Kalpurush" panose="02000600000000000000" pitchFamily="2" charset="0"/>
                  <a:cs typeface="Kalpurush" panose="02000600000000000000" pitchFamily="2" charset="0"/>
                </a:rPr>
                <a:t>- </a:t>
              </a:r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AB17E41D-2AB7-64CB-CBCB-6601E14572D0}"/>
                </a:ext>
              </a:extLst>
            </p:cNvPr>
            <p:cNvGrpSpPr/>
            <p:nvPr/>
          </p:nvGrpSpPr>
          <p:grpSpPr>
            <a:xfrm>
              <a:off x="2222707" y="1381602"/>
              <a:ext cx="2153816" cy="2845907"/>
              <a:chOff x="7507829" y="2269944"/>
              <a:chExt cx="2153816" cy="2845907"/>
            </a:xfrm>
            <a:noFill/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A5BEBDE5-4372-511D-C7B4-42F88BA1F810}"/>
                  </a:ext>
                </a:extLst>
              </p:cNvPr>
              <p:cNvSpPr/>
              <p:nvPr/>
            </p:nvSpPr>
            <p:spPr>
              <a:xfrm>
                <a:off x="8106149" y="2269944"/>
                <a:ext cx="967409" cy="367748"/>
              </a:xfrm>
              <a:prstGeom prst="ellips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Start</a:t>
                </a:r>
              </a:p>
            </p:txBody>
          </p: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EFA7DA29-F611-865E-0596-37134A5C31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89853" y="2637692"/>
                <a:ext cx="0" cy="303143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" name="Parallelogram 10">
                <a:extLst>
                  <a:ext uri="{FF2B5EF4-FFF2-40B4-BE49-F238E27FC236}">
                    <a16:creationId xmlns:a16="http://schemas.microsoft.com/office/drawing/2014/main" id="{59B8DA50-7695-FB25-F95C-F3C66682479A}"/>
                  </a:ext>
                </a:extLst>
              </p:cNvPr>
              <p:cNvSpPr/>
              <p:nvPr/>
            </p:nvSpPr>
            <p:spPr>
              <a:xfrm>
                <a:off x="7718835" y="2940835"/>
                <a:ext cx="1758455" cy="299832"/>
              </a:xfrm>
              <a:prstGeom prst="parallelogram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Input 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a,b,c,d</a:t>
                </a:r>
                <a:endPara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1ED7DD47-C408-6D50-344D-5D068BE7A8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89853" y="3240667"/>
                <a:ext cx="0" cy="303143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34948F8-AFAC-959E-AF49-581F6DA1B1DF}"/>
                  </a:ext>
                </a:extLst>
              </p:cNvPr>
              <p:cNvSpPr/>
              <p:nvPr/>
            </p:nvSpPr>
            <p:spPr>
              <a:xfrm>
                <a:off x="7507829" y="3543811"/>
                <a:ext cx="2153816" cy="314738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 = a + b +c + d</a:t>
                </a:r>
              </a:p>
            </p:txBody>
          </p: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7D35BF2D-697F-B5EA-F0A0-13551CDE74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89853" y="3858548"/>
                <a:ext cx="0" cy="303143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" name="Parallelogram 14">
                <a:extLst>
                  <a:ext uri="{FF2B5EF4-FFF2-40B4-BE49-F238E27FC236}">
                    <a16:creationId xmlns:a16="http://schemas.microsoft.com/office/drawing/2014/main" id="{61CBE34A-B3CD-9BDA-3B0C-A4294D16838B}"/>
                  </a:ext>
                </a:extLst>
              </p:cNvPr>
              <p:cNvSpPr/>
              <p:nvPr/>
            </p:nvSpPr>
            <p:spPr>
              <a:xfrm>
                <a:off x="7860984" y="4161691"/>
                <a:ext cx="1457738" cy="303143"/>
              </a:xfrm>
              <a:prstGeom prst="parallelogram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Print S</a:t>
                </a:r>
              </a:p>
            </p:txBody>
          </p: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E3029473-F1F4-1B0E-9FE7-2D33357CD9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89853" y="4461523"/>
                <a:ext cx="0" cy="303143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06B46FFA-DDA9-ECCF-0C9F-8509D2362304}"/>
                  </a:ext>
                </a:extLst>
              </p:cNvPr>
              <p:cNvSpPr/>
              <p:nvPr/>
            </p:nvSpPr>
            <p:spPr>
              <a:xfrm>
                <a:off x="8106149" y="4748103"/>
                <a:ext cx="967409" cy="367748"/>
              </a:xfrm>
              <a:prstGeom prst="ellips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End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3417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D39D17-D547-7306-F2AE-3431EF6C1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2C6FFBB-7EF3-3152-FAF5-F397AA184F8F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৩৪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89DC8B-A28F-B813-1908-B6FC00738802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97C522-6ACA-DBB8-5920-AC99B62CBB11}"/>
              </a:ext>
            </a:extLst>
          </p:cNvPr>
          <p:cNvSpPr txBox="1"/>
          <p:nvPr/>
        </p:nvSpPr>
        <p:spPr>
          <a:xfrm>
            <a:off x="1230349" y="4756247"/>
            <a:ext cx="95499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OOP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অনুবাদক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প্রয়োজনীয়তা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প্রবাহচিত্রটি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থেকে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ব্যবহৃত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ইনপুটে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আরও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ইনপুট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C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হলে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তাদের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ছোটটি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প্রবাহচিত্রে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ধরনের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পরিবর্তন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আনতে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হবে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1F38646-BE48-E940-D590-444D6008CE2D}"/>
              </a:ext>
            </a:extLst>
          </p:cNvPr>
          <p:cNvGrpSpPr/>
          <p:nvPr/>
        </p:nvGrpSpPr>
        <p:grpSpPr>
          <a:xfrm>
            <a:off x="1230349" y="823855"/>
            <a:ext cx="4864301" cy="3850457"/>
            <a:chOff x="1230349" y="823855"/>
            <a:chExt cx="4864301" cy="3850457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9AA73E0-3FFA-3A71-D3A1-47034C068A4C}"/>
                </a:ext>
              </a:extLst>
            </p:cNvPr>
            <p:cNvSpPr txBox="1"/>
            <p:nvPr/>
          </p:nvSpPr>
          <p:spPr>
            <a:xfrm>
              <a:off x="1230349" y="823855"/>
              <a:ext cx="486430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latin typeface="Kalpurush" panose="02000600000000000000" pitchFamily="2" charset="0"/>
                  <a:cs typeface="Kalpurush" panose="02000600000000000000" pitchFamily="2" charset="0"/>
                </a:rPr>
                <a:t>নিচের</a:t>
              </a:r>
              <a:r>
                <a:rPr lang="en-US" b="1" dirty="0">
                  <a:latin typeface="Kalpurush" panose="02000600000000000000" pitchFamily="2" charset="0"/>
                  <a:cs typeface="Kalpurush" panose="02000600000000000000" pitchFamily="2" charset="0"/>
                </a:rPr>
                <a:t> </a:t>
              </a:r>
              <a:r>
                <a:rPr lang="en-US" b="1" dirty="0" err="1">
                  <a:latin typeface="Kalpurush" panose="02000600000000000000" pitchFamily="2" charset="0"/>
                  <a:cs typeface="Kalpurush" panose="02000600000000000000" pitchFamily="2" charset="0"/>
                </a:rPr>
                <a:t>ফ্লোচার্টটি</a:t>
              </a:r>
              <a:r>
                <a:rPr lang="en-US" b="1" dirty="0">
                  <a:latin typeface="Kalpurush" panose="02000600000000000000" pitchFamily="2" charset="0"/>
                  <a:cs typeface="Kalpurush" panose="02000600000000000000" pitchFamily="2" charset="0"/>
                </a:rPr>
                <a:t> </a:t>
              </a:r>
              <a:r>
                <a:rPr lang="en-US" b="1" dirty="0" err="1">
                  <a:latin typeface="Kalpurush" panose="02000600000000000000" pitchFamily="2" charset="0"/>
                  <a:cs typeface="Kalpurush" panose="02000600000000000000" pitchFamily="2" charset="0"/>
                </a:rPr>
                <a:t>লক্ষ</a:t>
              </a:r>
              <a:r>
                <a:rPr lang="en-US" b="1" dirty="0">
                  <a:latin typeface="Kalpurush" panose="02000600000000000000" pitchFamily="2" charset="0"/>
                  <a:cs typeface="Kalpurush" panose="02000600000000000000" pitchFamily="2" charset="0"/>
                </a:rPr>
                <a:t> </a:t>
              </a:r>
              <a:r>
                <a:rPr lang="en-US" b="1" dirty="0" err="1">
                  <a:latin typeface="Kalpurush" panose="02000600000000000000" pitchFamily="2" charset="0"/>
                  <a:cs typeface="Kalpurush" panose="02000600000000000000" pitchFamily="2" charset="0"/>
                </a:rPr>
                <a:t>কর</a:t>
              </a:r>
              <a:r>
                <a:rPr lang="en-US" b="1" dirty="0">
                  <a:latin typeface="Kalpurush" panose="02000600000000000000" pitchFamily="2" charset="0"/>
                  <a:cs typeface="Kalpurush" panose="02000600000000000000" pitchFamily="2" charset="0"/>
                </a:rPr>
                <a:t>- </a:t>
              </a:r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06C64646-41C4-6ED2-E220-54E9E55A266D}"/>
                </a:ext>
              </a:extLst>
            </p:cNvPr>
            <p:cNvGrpSpPr/>
            <p:nvPr/>
          </p:nvGrpSpPr>
          <p:grpSpPr>
            <a:xfrm>
              <a:off x="1837996" y="1342869"/>
              <a:ext cx="3621146" cy="3331443"/>
              <a:chOff x="7043215" y="1646119"/>
              <a:chExt cx="4198979" cy="3863048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81ACC6E2-293F-9E4F-DE6D-96EAA6BDA70F}"/>
                  </a:ext>
                </a:extLst>
              </p:cNvPr>
              <p:cNvSpPr/>
              <p:nvPr/>
            </p:nvSpPr>
            <p:spPr>
              <a:xfrm>
                <a:off x="8641522" y="1646119"/>
                <a:ext cx="1008305" cy="367748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Start</a:t>
                </a:r>
              </a:p>
            </p:txBody>
          </p: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69AF1941-AD21-97B1-7F28-0FF390BC9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5674" y="2013867"/>
                <a:ext cx="0" cy="30314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" name="Parallelogram 10">
                <a:extLst>
                  <a:ext uri="{FF2B5EF4-FFF2-40B4-BE49-F238E27FC236}">
                    <a16:creationId xmlns:a16="http://schemas.microsoft.com/office/drawing/2014/main" id="{623A2452-87C8-EA65-F5DD-FDCDECB2D7F5}"/>
                  </a:ext>
                </a:extLst>
              </p:cNvPr>
              <p:cNvSpPr/>
              <p:nvPr/>
            </p:nvSpPr>
            <p:spPr>
              <a:xfrm>
                <a:off x="8385993" y="2317010"/>
                <a:ext cx="1519362" cy="303143"/>
              </a:xfrm>
              <a:prstGeom prst="parallelogram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Input </a:t>
                </a:r>
                <a:r>
                  <a:rPr lang="en-US" sz="14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a,b</a:t>
                </a:r>
                <a:endPara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C15994E8-163A-B90B-D88C-D134164F69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5674" y="2630094"/>
                <a:ext cx="0" cy="30314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3" name="Parallelogram 12">
                <a:extLst>
                  <a:ext uri="{FF2B5EF4-FFF2-40B4-BE49-F238E27FC236}">
                    <a16:creationId xmlns:a16="http://schemas.microsoft.com/office/drawing/2014/main" id="{092F8FBC-DB30-52C0-9A74-452252002BE7}"/>
                  </a:ext>
                </a:extLst>
              </p:cNvPr>
              <p:cNvSpPr/>
              <p:nvPr/>
            </p:nvSpPr>
            <p:spPr>
              <a:xfrm>
                <a:off x="9722832" y="4054178"/>
                <a:ext cx="1519362" cy="303143"/>
              </a:xfrm>
              <a:prstGeom prst="parallelogram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Print a</a:t>
                </a:r>
              </a:p>
            </p:txBody>
          </p: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FD7A2DDF-84E4-C042-7607-21FD267CE4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0235" y="4825024"/>
                <a:ext cx="0" cy="30314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EEC956D8-1004-519A-FE5C-AAC96936BCA6}"/>
                  </a:ext>
                </a:extLst>
              </p:cNvPr>
              <p:cNvSpPr/>
              <p:nvPr/>
            </p:nvSpPr>
            <p:spPr>
              <a:xfrm>
                <a:off x="8638413" y="5141419"/>
                <a:ext cx="1008305" cy="367748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End</a:t>
                </a:r>
              </a:p>
            </p:txBody>
          </p:sp>
          <p:sp>
            <p:nvSpPr>
              <p:cNvPr id="16" name="Parallelogram 15">
                <a:extLst>
                  <a:ext uri="{FF2B5EF4-FFF2-40B4-BE49-F238E27FC236}">
                    <a16:creationId xmlns:a16="http://schemas.microsoft.com/office/drawing/2014/main" id="{AB8059A5-9C90-288A-B939-0EB5F2C16BEB}"/>
                  </a:ext>
                </a:extLst>
              </p:cNvPr>
              <p:cNvSpPr/>
              <p:nvPr/>
            </p:nvSpPr>
            <p:spPr>
              <a:xfrm>
                <a:off x="7043215" y="4037481"/>
                <a:ext cx="1519362" cy="303143"/>
              </a:xfrm>
              <a:prstGeom prst="parallelogram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Print b</a:t>
                </a:r>
              </a:p>
            </p:txBody>
          </p:sp>
          <p:sp>
            <p:nvSpPr>
              <p:cNvPr id="17" name="Diamond 16">
                <a:extLst>
                  <a:ext uri="{FF2B5EF4-FFF2-40B4-BE49-F238E27FC236}">
                    <a16:creationId xmlns:a16="http://schemas.microsoft.com/office/drawing/2014/main" id="{340413AF-8925-9272-1C8B-4344B12B96D2}"/>
                  </a:ext>
                </a:extLst>
              </p:cNvPr>
              <p:cNvSpPr/>
              <p:nvPr/>
            </p:nvSpPr>
            <p:spPr>
              <a:xfrm>
                <a:off x="8525304" y="2933237"/>
                <a:ext cx="1240738" cy="1212660"/>
              </a:xfrm>
              <a:prstGeom prst="diamond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If</a:t>
                </a:r>
              </a:p>
              <a:p>
                <a:pPr algn="ctr"/>
                <a:r>
                  <a:rPr lang="en-US" sz="14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a&gt;b</a:t>
                </a:r>
              </a:p>
            </p:txBody>
          </p: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81AB3BA0-2DB7-6CBF-815F-1202D574A980}"/>
                  </a:ext>
                </a:extLst>
              </p:cNvPr>
              <p:cNvGrpSpPr/>
              <p:nvPr/>
            </p:nvGrpSpPr>
            <p:grpSpPr>
              <a:xfrm>
                <a:off x="7802897" y="3539568"/>
                <a:ext cx="722407" cy="514609"/>
                <a:chOff x="7779026" y="3844482"/>
                <a:chExt cx="722407" cy="903241"/>
              </a:xfrm>
            </p:grpSpPr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9A21B892-E554-F6DE-84CB-AE358C66DE95}"/>
                    </a:ext>
                  </a:extLst>
                </p:cNvPr>
                <p:cNvCxnSpPr>
                  <a:stCxn id="17" idx="1"/>
                </p:cNvCxnSpPr>
                <p:nvPr/>
              </p:nvCxnSpPr>
              <p:spPr>
                <a:xfrm flipH="1">
                  <a:off x="7779026" y="3844482"/>
                  <a:ext cx="722407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Arrow Connector 31">
                  <a:extLst>
                    <a:ext uri="{FF2B5EF4-FFF2-40B4-BE49-F238E27FC236}">
                      <a16:creationId xmlns:a16="http://schemas.microsoft.com/office/drawing/2014/main" id="{81750BF4-B61C-D039-3394-3FACF8F45A4A}"/>
                    </a:ext>
                  </a:extLst>
                </p:cNvPr>
                <p:cNvCxnSpPr/>
                <p:nvPr/>
              </p:nvCxnSpPr>
              <p:spPr>
                <a:xfrm>
                  <a:off x="7779026" y="3844482"/>
                  <a:ext cx="0" cy="903241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BC25CEC-A734-A456-00FA-2BABA2CD4711}"/>
                  </a:ext>
                </a:extLst>
              </p:cNvPr>
              <p:cNvGrpSpPr/>
              <p:nvPr/>
            </p:nvGrpSpPr>
            <p:grpSpPr>
              <a:xfrm flipH="1">
                <a:off x="9760106" y="3527189"/>
                <a:ext cx="722407" cy="514609"/>
                <a:chOff x="7779026" y="3844482"/>
                <a:chExt cx="722407" cy="903241"/>
              </a:xfrm>
            </p:grpSpPr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448751C5-C65A-682E-E2D1-D0C153FA2D6F}"/>
                    </a:ext>
                  </a:extLst>
                </p:cNvPr>
                <p:cNvCxnSpPr/>
                <p:nvPr/>
              </p:nvCxnSpPr>
              <p:spPr>
                <a:xfrm flipH="1">
                  <a:off x="7779026" y="3844482"/>
                  <a:ext cx="722407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Arrow Connector 29">
                  <a:extLst>
                    <a:ext uri="{FF2B5EF4-FFF2-40B4-BE49-F238E27FC236}">
                      <a16:creationId xmlns:a16="http://schemas.microsoft.com/office/drawing/2014/main" id="{0AC52131-496B-0EDB-FF18-07D70FA3D864}"/>
                    </a:ext>
                  </a:extLst>
                </p:cNvPr>
                <p:cNvCxnSpPr/>
                <p:nvPr/>
              </p:nvCxnSpPr>
              <p:spPr>
                <a:xfrm>
                  <a:off x="7779026" y="3844482"/>
                  <a:ext cx="0" cy="903241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85129FA4-9972-D917-BCE0-8F44AEFF80ED}"/>
                  </a:ext>
                </a:extLst>
              </p:cNvPr>
              <p:cNvGrpSpPr/>
              <p:nvPr/>
            </p:nvGrpSpPr>
            <p:grpSpPr>
              <a:xfrm rot="16200000">
                <a:off x="8245736" y="3910609"/>
                <a:ext cx="303144" cy="1196569"/>
                <a:chOff x="7779026" y="3844481"/>
                <a:chExt cx="722407" cy="1642993"/>
              </a:xfrm>
            </p:grpSpPr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24F082A5-C6A3-0426-BBDE-3BED44E94A8D}"/>
                    </a:ext>
                  </a:extLst>
                </p:cNvPr>
                <p:cNvCxnSpPr/>
                <p:nvPr/>
              </p:nvCxnSpPr>
              <p:spPr>
                <a:xfrm flipH="1">
                  <a:off x="7779026" y="3844482"/>
                  <a:ext cx="722407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Arrow Connector 27">
                  <a:extLst>
                    <a:ext uri="{FF2B5EF4-FFF2-40B4-BE49-F238E27FC236}">
                      <a16:creationId xmlns:a16="http://schemas.microsoft.com/office/drawing/2014/main" id="{49A316F7-05E8-E486-78D2-32110EB684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6957530" y="4665978"/>
                  <a:ext cx="1642993" cy="0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7C558F09-1BA1-FD8D-86D0-D54FC54CECE7}"/>
                  </a:ext>
                </a:extLst>
              </p:cNvPr>
              <p:cNvSpPr/>
              <p:nvPr/>
            </p:nvSpPr>
            <p:spPr>
              <a:xfrm>
                <a:off x="8996792" y="4523585"/>
                <a:ext cx="291548" cy="291548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F28D9A99-0935-40D6-8DF7-08E35F69836B}"/>
                  </a:ext>
                </a:extLst>
              </p:cNvPr>
              <p:cNvGrpSpPr/>
              <p:nvPr/>
            </p:nvGrpSpPr>
            <p:grpSpPr>
              <a:xfrm rot="5400000" flipH="1">
                <a:off x="9732656" y="3915553"/>
                <a:ext cx="303144" cy="1196569"/>
                <a:chOff x="7779026" y="3844481"/>
                <a:chExt cx="722407" cy="1642993"/>
              </a:xfrm>
            </p:grpSpPr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A3A8708C-C61D-7AF6-F6FE-3D683E23A446}"/>
                    </a:ext>
                  </a:extLst>
                </p:cNvPr>
                <p:cNvCxnSpPr/>
                <p:nvPr/>
              </p:nvCxnSpPr>
              <p:spPr>
                <a:xfrm flipH="1">
                  <a:off x="7779026" y="3844482"/>
                  <a:ext cx="722407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Arrow Connector 25">
                  <a:extLst>
                    <a:ext uri="{FF2B5EF4-FFF2-40B4-BE49-F238E27FC236}">
                      <a16:creationId xmlns:a16="http://schemas.microsoft.com/office/drawing/2014/main" id="{194B3D1D-179C-151B-2B5A-1AA1D1EA49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6957530" y="4665978"/>
                  <a:ext cx="1642993" cy="0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C4638C6-81B7-F18B-43A6-D5044FBEEBDE}"/>
                  </a:ext>
                </a:extLst>
              </p:cNvPr>
              <p:cNvSpPr txBox="1"/>
              <p:nvPr/>
            </p:nvSpPr>
            <p:spPr>
              <a:xfrm>
                <a:off x="9874703" y="3158420"/>
                <a:ext cx="493028" cy="35689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Yes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8E4F696-C42F-75FA-BE7E-59E6328FA64A}"/>
                  </a:ext>
                </a:extLst>
              </p:cNvPr>
              <p:cNvSpPr txBox="1"/>
              <p:nvPr/>
            </p:nvSpPr>
            <p:spPr>
              <a:xfrm>
                <a:off x="7808833" y="3158420"/>
                <a:ext cx="463212" cy="35689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No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5717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8A437E-6688-044A-133D-DAD8445AA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7258786-C150-31B6-2164-99BC822A13F5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৩৫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013091-BC49-03B6-082C-8554EB0AA003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A42352-8272-0A40-446E-B10078DDA0C2}"/>
              </a:ext>
            </a:extLst>
          </p:cNvPr>
          <p:cNvSpPr txBox="1"/>
          <p:nvPr/>
        </p:nvSpPr>
        <p:spPr>
          <a:xfrm>
            <a:off x="1135872" y="2926064"/>
            <a:ext cx="83694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হেডার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ফাইল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'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গ্লোবাল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ভেরিয়েবলকে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সকল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অংশ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জুড়ে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'-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সংখ্যাগুলোর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বড়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সংখ্যাটি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ফ্লোচার্ট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অঙ্কন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সংখ্যাগুলোর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বড়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সংখ্যাটি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'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'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1992E1-7531-6D0D-A3DA-D7102D915E77}"/>
              </a:ext>
            </a:extLst>
          </p:cNvPr>
          <p:cNvSpPr txBox="1"/>
          <p:nvPr/>
        </p:nvSpPr>
        <p:spPr>
          <a:xfrm>
            <a:off x="1135872" y="1371447"/>
            <a:ext cx="99175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মিজান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জয়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দুই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বন্ধু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জয়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বন্ধুকে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বলল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বলত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10, 5, 23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কোন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সংখ্যাটি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বড়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এটাতো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খুবই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সহজ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মিজান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বলল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23।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জয়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বলল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কম্পিউটারে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প্রোগ্রামিং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দেখাতে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পারবি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আজকে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আমি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প্রোগ্রামিং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করেছি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156598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C792A9-148C-BB20-263E-CA59117A3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E71F241-5165-6B5D-4B1D-5E94CB7BBFB6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৩৬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D9DCC8-49E0-9E14-3487-85DD0E5887B2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28A2BF-FF3B-7F48-706D-5C2014B3FF0E}"/>
              </a:ext>
            </a:extLst>
          </p:cNvPr>
          <p:cNvSpPr txBox="1"/>
          <p:nvPr/>
        </p:nvSpPr>
        <p:spPr>
          <a:xfrm>
            <a:off x="1289167" y="2828835"/>
            <a:ext cx="56102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ইন্টারপ্রেটার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"C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কেস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সেনসেটিভ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"-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সিরিজটির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ফ্লোচার্ট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অঙ্কন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উল্লেখিত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সিরিজটির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'C'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839468-DF7C-512C-922B-91F3C38313DE}"/>
              </a:ext>
            </a:extLst>
          </p:cNvPr>
          <p:cNvSpPr txBox="1"/>
          <p:nvPr/>
        </p:nvSpPr>
        <p:spPr>
          <a:xfrm>
            <a:off x="1289167" y="1448390"/>
            <a:ext cx="6676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সিরিজটি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পড়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প্রশ্নগুলোর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উত্তর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: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10+15+20+ ………………....+ 50 </a:t>
            </a:r>
          </a:p>
        </p:txBody>
      </p:sp>
    </p:spTree>
    <p:extLst>
      <p:ext uri="{BB962C8B-B14F-4D97-AF65-F5344CB8AC3E}">
        <p14:creationId xmlns:p14="http://schemas.microsoft.com/office/powerpoint/2010/main" val="3309568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১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BDDBBD-CE01-9DAA-EA1E-E683D32C0555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E92572-4144-D123-2C1A-5FF5E093CF45}"/>
              </a:ext>
            </a:extLst>
          </p:cNvPr>
          <p:cNvSpPr txBox="1"/>
          <p:nvPr/>
        </p:nvSpPr>
        <p:spPr>
          <a:xfrm>
            <a:off x="1672468" y="1008247"/>
            <a:ext cx="3165232" cy="3577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u="sng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u="sng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প্রোগ্রামটির</a:t>
            </a:r>
            <a:r>
              <a:rPr lang="en-US" b="1" u="sng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u="sng" dirty="0" err="1">
                <a:latin typeface="Kalpurush" panose="02000600000000000000" pitchFamily="2" charset="0"/>
                <a:cs typeface="Kalpurush" panose="02000600000000000000" pitchFamily="2" charset="0"/>
              </a:rPr>
              <a:t>লক্ষ্য</a:t>
            </a:r>
            <a:r>
              <a:rPr lang="en-US" b="1" u="sng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u="sng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b="1" u="sng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</a:p>
          <a:p>
            <a:endParaRPr lang="en-US" sz="1050" b="1" dirty="0"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 &lt;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stdio.h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&gt;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#include &lt;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conio.h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&gt;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main()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{ 	int a, s=0;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	for (a=1; a&lt;=30; a+=2) </a:t>
            </a:r>
          </a:p>
          <a:p>
            <a:pPr lvl="1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	{	</a:t>
            </a:r>
          </a:p>
          <a:p>
            <a:pPr lvl="1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	s=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s+a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;		</a:t>
            </a:r>
          </a:p>
          <a:p>
            <a:pPr lvl="1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	}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	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printf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("sum=%d, s); </a:t>
            </a:r>
          </a:p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getch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();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C476D1-EC02-4B72-B595-1613B7B7053C}"/>
              </a:ext>
            </a:extLst>
          </p:cNvPr>
          <p:cNvSpPr txBox="1"/>
          <p:nvPr/>
        </p:nvSpPr>
        <p:spPr>
          <a:xfrm>
            <a:off x="1473712" y="4843129"/>
            <a:ext cx="83106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সংরক্ষিত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শব্দ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K++ ও ++ K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মধ্যকার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প্রবাহচিত্র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অঙ্কন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while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লুপ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তৈরি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উত্তরের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সপক্ষে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যুক্তি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97989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E74323-FF52-7C1A-CC9C-13A2CC978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CB0C8B2B-499A-8CA3-4B9A-B0BA74ECB09A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৩৭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51F765-AEC7-27CE-9A4D-970CDB5F860D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A9950B-EFF7-93C7-DEDA-32C2862BE60A}"/>
              </a:ext>
            </a:extLst>
          </p:cNvPr>
          <p:cNvSpPr txBox="1"/>
          <p:nvPr/>
        </p:nvSpPr>
        <p:spPr>
          <a:xfrm>
            <a:off x="1135872" y="3128833"/>
            <a:ext cx="60433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অ্যাসেম্বলার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দ্বারা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প্রোগ্রামিং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সুবিধা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আলোকে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ধারাটির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প্রবাহচিত্র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অঙ্কন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স্যারের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শিখানো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গাণিতিক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ধারাটির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রচনা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A57883-D9BD-FA7A-71A4-55066E5ADB7A}"/>
              </a:ext>
            </a:extLst>
          </p:cNvPr>
          <p:cNvSpPr txBox="1"/>
          <p:nvPr/>
        </p:nvSpPr>
        <p:spPr>
          <a:xfrm>
            <a:off x="1135872" y="1636784"/>
            <a:ext cx="9917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বরুন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স্যার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ক্লাসে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শিক্ষার্থীদের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প্রোগ্রামিং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C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দিয়ে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বিভিন্ন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গাণিতিক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সমস্যা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সমাধানের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পদ্ধতি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শিখাচ্ছেন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ক্লাসে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20+30+40 …………..+ N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ধারাটির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'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'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রচনা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দেখালেন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3148927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EE4177-0E62-E759-D3FA-203BE37D5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35EB9AA-C72F-B0BA-6F23-5D448C62E6E9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৩৮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162FB9-AEA3-BF63-18AD-30266ED477DC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81A927-8FF3-ABD4-0A32-96CB6B0BBB7A}"/>
              </a:ext>
            </a:extLst>
          </p:cNvPr>
          <p:cNvSpPr txBox="1"/>
          <p:nvPr/>
        </p:nvSpPr>
        <p:spPr>
          <a:xfrm>
            <a:off x="1128745" y="3158255"/>
            <a:ext cx="102609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SDLC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'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চলকের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নামকরণের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সময়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কিছু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নিয়ম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মেনে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চলতে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'-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ধারাটির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যোগফল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অ্যালগরিদম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লেখ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ধারাটির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প্রথম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15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পদের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যোগফল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নির্ণয়ের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do While loop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C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লেখ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C081CF-E063-7849-C54A-C9DADA641ACA}"/>
              </a:ext>
            </a:extLst>
          </p:cNvPr>
          <p:cNvSpPr txBox="1"/>
          <p:nvPr/>
        </p:nvSpPr>
        <p:spPr>
          <a:xfrm>
            <a:off x="1128745" y="1695628"/>
            <a:ext cx="6790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সিরিজটি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পড়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প্রশ্নগুলোর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উত্তর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: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3²+5</a:t>
            </a:r>
            <a:r>
              <a:rPr lang="en-US" b="1" baseline="30000" dirty="0">
                <a:latin typeface="Kalpurush" panose="02000600000000000000" pitchFamily="2" charset="0"/>
                <a:cs typeface="Kalpurush" panose="02000600000000000000" pitchFamily="2" charset="0"/>
              </a:rPr>
              <a:t>2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+7²+…………... + n² </a:t>
            </a:r>
          </a:p>
        </p:txBody>
      </p:sp>
    </p:spTree>
    <p:extLst>
      <p:ext uri="{BB962C8B-B14F-4D97-AF65-F5344CB8AC3E}">
        <p14:creationId xmlns:p14="http://schemas.microsoft.com/office/powerpoint/2010/main" val="2066016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066DC0-CBE2-52B0-9F13-0A3D3844A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35697B0-8358-6A20-CE5A-33D2338D7809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৩৯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A70365-652B-700B-E9B0-7D69FB443D28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631CAC-6929-13C0-5533-E9812CB94344}"/>
              </a:ext>
            </a:extLst>
          </p:cNvPr>
          <p:cNvSpPr txBox="1"/>
          <p:nvPr/>
        </p:nvSpPr>
        <p:spPr>
          <a:xfrm>
            <a:off x="1289167" y="3429000"/>
            <a:ext cx="105527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কম্পিউটার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কোন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ধরনের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পদ্ধতি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কম্পাইলার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ইন্টারপ্রেটার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দুটি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তুলনামূলক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পার্থক্য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যান্ত্রিক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ক্ষেত্রে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পদ্ধতি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দেখান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হয়েছে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বর্ণনা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রূপান্তরের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ক্ষেত্রে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অনুবাদক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হিসেবে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কোনটি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সুবিধাজনক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BFA1867-AB62-BBE7-E4D5-1B8D0974DAE6}"/>
              </a:ext>
            </a:extLst>
          </p:cNvPr>
          <p:cNvGrpSpPr/>
          <p:nvPr/>
        </p:nvGrpSpPr>
        <p:grpSpPr>
          <a:xfrm>
            <a:off x="1213123" y="1481879"/>
            <a:ext cx="4971792" cy="1231350"/>
            <a:chOff x="1213123" y="1481879"/>
            <a:chExt cx="4971792" cy="1231350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B9CEEC5-EA75-5777-AE66-E354684F941B}"/>
                </a:ext>
              </a:extLst>
            </p:cNvPr>
            <p:cNvSpPr txBox="1"/>
            <p:nvPr/>
          </p:nvSpPr>
          <p:spPr>
            <a:xfrm>
              <a:off x="1213123" y="1481879"/>
              <a:ext cx="49717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u="sng" dirty="0" err="1">
                  <a:latin typeface="Kalpurush" panose="02000600000000000000" pitchFamily="2" charset="0"/>
                  <a:cs typeface="Kalpurush" panose="02000600000000000000" pitchFamily="2" charset="0"/>
                </a:rPr>
                <a:t>উচ্চস্তরের</a:t>
              </a:r>
              <a:r>
                <a:rPr lang="en-US" b="1" u="sng" dirty="0">
                  <a:latin typeface="Kalpurush" panose="02000600000000000000" pitchFamily="2" charset="0"/>
                  <a:cs typeface="Kalpurush" panose="02000600000000000000" pitchFamily="2" charset="0"/>
                </a:rPr>
                <a:t> </a:t>
              </a:r>
              <a:r>
                <a:rPr lang="en-US" b="1" u="sng" dirty="0" err="1">
                  <a:latin typeface="Kalpurush" panose="02000600000000000000" pitchFamily="2" charset="0"/>
                  <a:cs typeface="Kalpurush" panose="02000600000000000000" pitchFamily="2" charset="0"/>
                </a:rPr>
                <a:t>ভাষা</a:t>
              </a:r>
              <a:r>
                <a:rPr lang="en-US" b="1" u="sng" dirty="0">
                  <a:latin typeface="Kalpurush" panose="02000600000000000000" pitchFamily="2" charset="0"/>
                  <a:cs typeface="Kalpurush" panose="02000600000000000000" pitchFamily="2" charset="0"/>
                </a:rPr>
                <a:t> </a:t>
              </a:r>
              <a:r>
                <a:rPr lang="en-US" b="1" dirty="0">
                  <a:latin typeface="Kalpurush" panose="02000600000000000000" pitchFamily="2" charset="0"/>
                  <a:cs typeface="Kalpurush" panose="02000600000000000000" pitchFamily="2" charset="0"/>
                </a:rPr>
                <a:t>			 </a:t>
              </a:r>
              <a:r>
                <a:rPr lang="en-US" b="1" u="sng" dirty="0" err="1">
                  <a:latin typeface="Kalpurush" panose="02000600000000000000" pitchFamily="2" charset="0"/>
                  <a:cs typeface="Kalpurush" panose="02000600000000000000" pitchFamily="2" charset="0"/>
                </a:rPr>
                <a:t>যান্ত্রিক</a:t>
              </a:r>
              <a:r>
                <a:rPr lang="en-US" b="1" u="sng" dirty="0">
                  <a:latin typeface="Kalpurush" panose="02000600000000000000" pitchFamily="2" charset="0"/>
                  <a:cs typeface="Kalpurush" panose="02000600000000000000" pitchFamily="2" charset="0"/>
                </a:rPr>
                <a:t> </a:t>
              </a:r>
              <a:r>
                <a:rPr lang="en-US" b="1" u="sng" dirty="0" err="1">
                  <a:latin typeface="Kalpurush" panose="02000600000000000000" pitchFamily="2" charset="0"/>
                  <a:cs typeface="Kalpurush" panose="02000600000000000000" pitchFamily="2" charset="0"/>
                </a:rPr>
                <a:t>ভাষা</a:t>
              </a:r>
              <a:endParaRPr lang="en-US" b="1" u="sng" dirty="0">
                <a:latin typeface="Kalpurush" panose="02000600000000000000" pitchFamily="2" charset="0"/>
                <a:cs typeface="Kalpurush" panose="02000600000000000000" pitchFamily="2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A25A820-5811-54C0-E651-BFDD4336615D}"/>
                </a:ext>
              </a:extLst>
            </p:cNvPr>
            <p:cNvSpPr txBox="1"/>
            <p:nvPr/>
          </p:nvSpPr>
          <p:spPr>
            <a:xfrm>
              <a:off x="1487793" y="1789899"/>
              <a:ext cx="822661" cy="923330"/>
            </a:xfrm>
            <a:prstGeom prst="rect">
              <a:avLst/>
            </a:prstGeom>
            <a:noFill/>
            <a:ln w="12700"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Kalpurush" panose="02000600000000000000" pitchFamily="2" charset="0"/>
                  <a:cs typeface="Kalpurush" panose="02000600000000000000" pitchFamily="2" charset="0"/>
                </a:rPr>
                <a:t>READ</a:t>
              </a:r>
            </a:p>
            <a:p>
              <a:r>
                <a:rPr lang="en-US" b="1" dirty="0">
                  <a:latin typeface="Kalpurush" panose="02000600000000000000" pitchFamily="2" charset="0"/>
                  <a:cs typeface="Kalpurush" panose="02000600000000000000" pitchFamily="2" charset="0"/>
                </a:rPr>
                <a:t>WRITE</a:t>
              </a:r>
            </a:p>
            <a:p>
              <a:r>
                <a:rPr lang="en-US" b="1" dirty="0">
                  <a:latin typeface="Kalpurush" panose="02000600000000000000" pitchFamily="2" charset="0"/>
                  <a:cs typeface="Kalpurush" panose="02000600000000000000" pitchFamily="2" charset="0"/>
                </a:rPr>
                <a:t>GO TO</a:t>
              </a:r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BD6C0E5-1E25-2892-1C7D-6F548880269A}"/>
                </a:ext>
              </a:extLst>
            </p:cNvPr>
            <p:cNvSpPr txBox="1"/>
            <p:nvPr/>
          </p:nvSpPr>
          <p:spPr>
            <a:xfrm>
              <a:off x="5059392" y="1789899"/>
              <a:ext cx="947695" cy="923330"/>
            </a:xfrm>
            <a:prstGeom prst="rect">
              <a:avLst/>
            </a:prstGeom>
            <a:noFill/>
            <a:ln w="12700"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Kalpurush" panose="02000600000000000000" pitchFamily="2" charset="0"/>
                  <a:cs typeface="Kalpurush" panose="02000600000000000000" pitchFamily="2" charset="0"/>
                </a:rPr>
                <a:t>0011100</a:t>
              </a:r>
            </a:p>
            <a:p>
              <a:r>
                <a:rPr lang="en-US" b="1" dirty="0">
                  <a:latin typeface="Kalpurush" panose="02000600000000000000" pitchFamily="2" charset="0"/>
                  <a:cs typeface="Kalpurush" panose="02000600000000000000" pitchFamily="2" charset="0"/>
                </a:rPr>
                <a:t>1010001</a:t>
              </a:r>
            </a:p>
            <a:p>
              <a:r>
                <a:rPr lang="en-US" b="1" dirty="0">
                  <a:latin typeface="Kalpurush" panose="02000600000000000000" pitchFamily="2" charset="0"/>
                  <a:cs typeface="Kalpurush" panose="02000600000000000000" pitchFamily="2" charset="0"/>
                </a:rPr>
                <a:t>0110010</a:t>
              </a:r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511DC23-BD52-188B-C734-CDB29336D924}"/>
                </a:ext>
              </a:extLst>
            </p:cNvPr>
            <p:cNvSpPr txBox="1"/>
            <p:nvPr/>
          </p:nvSpPr>
          <p:spPr>
            <a:xfrm>
              <a:off x="2897122" y="2065457"/>
              <a:ext cx="1580882" cy="369332"/>
            </a:xfrm>
            <a:prstGeom prst="rect">
              <a:avLst/>
            </a:prstGeom>
            <a:noFill/>
            <a:ln w="12700"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err="1">
                  <a:latin typeface="Kalpurush" panose="02000600000000000000" pitchFamily="2" charset="0"/>
                  <a:cs typeface="Kalpurush" panose="02000600000000000000" pitchFamily="2" charset="0"/>
                </a:rPr>
                <a:t>অনুবাদক</a:t>
              </a:r>
              <a:r>
                <a:rPr lang="en-US" b="1" dirty="0">
                  <a:latin typeface="Kalpurush" panose="02000600000000000000" pitchFamily="2" charset="0"/>
                  <a:cs typeface="Kalpurush" panose="02000600000000000000" pitchFamily="2" charset="0"/>
                </a:rPr>
                <a:t> </a:t>
              </a:r>
              <a:r>
                <a:rPr lang="en-US" b="1" dirty="0" err="1">
                  <a:latin typeface="Kalpurush" panose="02000600000000000000" pitchFamily="2" charset="0"/>
                  <a:cs typeface="Kalpurush" panose="02000600000000000000" pitchFamily="2" charset="0"/>
                </a:rPr>
                <a:t>প্রোগ্রাম</a:t>
              </a:r>
              <a:endParaRPr lang="en-US" dirty="0"/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ABC3AEB2-68DD-621A-7AE6-EECCBACE0613}"/>
                </a:ext>
              </a:extLst>
            </p:cNvPr>
            <p:cNvCxnSpPr>
              <a:endCxn id="12" idx="1"/>
            </p:cNvCxnSpPr>
            <p:nvPr/>
          </p:nvCxnSpPr>
          <p:spPr>
            <a:xfrm>
              <a:off x="2310454" y="2250123"/>
              <a:ext cx="586668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DBA2AF82-6366-D62E-32E9-55789D9D9E6D}"/>
                </a:ext>
              </a:extLst>
            </p:cNvPr>
            <p:cNvCxnSpPr/>
            <p:nvPr/>
          </p:nvCxnSpPr>
          <p:spPr>
            <a:xfrm>
              <a:off x="4478004" y="2247071"/>
              <a:ext cx="586668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8890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0384D6F7-BBCD-1D57-DB78-82627C3163F8}"/>
              </a:ext>
            </a:extLst>
          </p:cNvPr>
          <p:cNvSpPr/>
          <p:nvPr/>
        </p:nvSpPr>
        <p:spPr>
          <a:xfrm>
            <a:off x="1866900" y="685800"/>
            <a:ext cx="8477249" cy="447416"/>
          </a:xfrm>
          <a:prstGeom prst="round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BBF2AB2F-8C0B-B75B-B6B3-7A7180275D5F}"/>
              </a:ext>
            </a:extLst>
          </p:cNvPr>
          <p:cNvSpPr/>
          <p:nvPr/>
        </p:nvSpPr>
        <p:spPr>
          <a:xfrm>
            <a:off x="2367824" y="820216"/>
            <a:ext cx="7475400" cy="178584"/>
          </a:xfrm>
          <a:prstGeom prst="round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BEF9C3E-97A5-729C-087B-37956EE1F207}"/>
              </a:ext>
            </a:extLst>
          </p:cNvPr>
          <p:cNvGrpSpPr/>
          <p:nvPr/>
        </p:nvGrpSpPr>
        <p:grpSpPr>
          <a:xfrm>
            <a:off x="2553595" y="788581"/>
            <a:ext cx="1396787" cy="4853978"/>
            <a:chOff x="2783119" y="718457"/>
            <a:chExt cx="1262742" cy="4350657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5910ADFF-4E42-CFE8-8C37-AFB894C818B6}"/>
                </a:ext>
              </a:extLst>
            </p:cNvPr>
            <p:cNvGrpSpPr/>
            <p:nvPr/>
          </p:nvGrpSpPr>
          <p:grpSpPr>
            <a:xfrm>
              <a:off x="2783119" y="718457"/>
              <a:ext cx="1262742" cy="4350657"/>
              <a:chOff x="2510971" y="729343"/>
              <a:chExt cx="1262742" cy="4350657"/>
            </a:xfrm>
          </p:grpSpPr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E644BEBB-AD66-0451-42FD-65513960CD27}"/>
                  </a:ext>
                </a:extLst>
              </p:cNvPr>
              <p:cNvSpPr/>
              <p:nvPr/>
            </p:nvSpPr>
            <p:spPr>
              <a:xfrm>
                <a:off x="3040742" y="729343"/>
                <a:ext cx="203200" cy="174171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rgbClr val="00A39D"/>
                </a:solidFill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8A65808C-1B4C-AD3A-D3E1-C29800F6A6E9}"/>
                  </a:ext>
                </a:extLst>
              </p:cNvPr>
              <p:cNvGrpSpPr/>
              <p:nvPr/>
            </p:nvGrpSpPr>
            <p:grpSpPr>
              <a:xfrm>
                <a:off x="2510971" y="3817258"/>
                <a:ext cx="1262742" cy="1262742"/>
                <a:chOff x="2510971" y="3817258"/>
                <a:chExt cx="1262742" cy="1262742"/>
              </a:xfrm>
            </p:grpSpPr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D33C3908-B363-4369-C8E0-A4EA85A2BDF9}"/>
                    </a:ext>
                  </a:extLst>
                </p:cNvPr>
                <p:cNvSpPr/>
                <p:nvPr/>
              </p:nvSpPr>
              <p:spPr>
                <a:xfrm>
                  <a:off x="2510971" y="3817258"/>
                  <a:ext cx="1262742" cy="1262742"/>
                </a:xfrm>
                <a:prstGeom prst="ellipse">
                  <a:avLst/>
                </a:prstGeom>
                <a:solidFill>
                  <a:srgbClr val="ED5463">
                    <a:alpha val="80000"/>
                  </a:srgb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  <a:reflection blurRad="6350" stA="50000" endA="300" endPos="55500" dist="50800" dir="5400000" sy="-100000" algn="bl" rotWithShape="0"/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0" b="1" dirty="0">
                      <a:solidFill>
                        <a:schemeClr val="bg1"/>
                      </a:solidFill>
                    </a:rPr>
                    <a:t>T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A1DF73E2-8863-ECF1-BBAE-15453EAC7238}"/>
                    </a:ext>
                  </a:extLst>
                </p:cNvPr>
                <p:cNvSpPr/>
                <p:nvPr/>
              </p:nvSpPr>
              <p:spPr>
                <a:xfrm>
                  <a:off x="3091542" y="3849915"/>
                  <a:ext cx="101600" cy="1016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rgbClr val="00A39D"/>
                  </a:solidFill>
                </a:ln>
                <a:effectLst>
                  <a:outerShdw blurRad="190500" dist="228600" dir="2700000" algn="ctr">
                    <a:srgbClr val="000000">
                      <a:alpha val="30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glow" dir="t">
                    <a:rot lat="0" lon="0" rev="4800000"/>
                  </a:lightRig>
                </a:scene3d>
                <a:sp3d prstMaterial="matte">
                  <a:bevelT w="127000" h="63500"/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C93653C-E440-D955-D8C3-536218A5FCEB}"/>
                </a:ext>
              </a:extLst>
            </p:cNvPr>
            <p:cNvCxnSpPr>
              <a:cxnSpLocks/>
              <a:stCxn id="25" idx="4"/>
            </p:cNvCxnSpPr>
            <p:nvPr/>
          </p:nvCxnSpPr>
          <p:spPr>
            <a:xfrm flipH="1">
              <a:off x="3407232" y="892628"/>
              <a:ext cx="7258" cy="2975431"/>
            </a:xfrm>
            <a:prstGeom prst="line">
              <a:avLst/>
            </a:prstGeom>
            <a:ln>
              <a:solidFill>
                <a:srgbClr val="00A39D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D39F6A25-6F05-3837-20B1-80794C1D805A}"/>
              </a:ext>
            </a:extLst>
          </p:cNvPr>
          <p:cNvGrpSpPr/>
          <p:nvPr/>
        </p:nvGrpSpPr>
        <p:grpSpPr>
          <a:xfrm>
            <a:off x="3648326" y="788579"/>
            <a:ext cx="1518838" cy="4625319"/>
            <a:chOff x="3893462" y="718457"/>
            <a:chExt cx="1262742" cy="3962399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E5684059-63C9-3BFC-B1BD-AB41EBE212FC}"/>
                </a:ext>
              </a:extLst>
            </p:cNvPr>
            <p:cNvGrpSpPr/>
            <p:nvPr/>
          </p:nvGrpSpPr>
          <p:grpSpPr>
            <a:xfrm>
              <a:off x="3893462" y="718457"/>
              <a:ext cx="1262742" cy="3962399"/>
              <a:chOff x="3621314" y="729343"/>
              <a:chExt cx="1262742" cy="3962399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EFD821AE-97CB-620E-65E0-7DC7996E4C22}"/>
                  </a:ext>
                </a:extLst>
              </p:cNvPr>
              <p:cNvGrpSpPr/>
              <p:nvPr/>
            </p:nvGrpSpPr>
            <p:grpSpPr>
              <a:xfrm>
                <a:off x="3621314" y="3429000"/>
                <a:ext cx="1262742" cy="1262742"/>
                <a:chOff x="3621314" y="3429000"/>
                <a:chExt cx="1262742" cy="1262742"/>
              </a:xfrm>
            </p:grpSpPr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29845820-4E41-1E9C-4814-24329B4EA2F6}"/>
                    </a:ext>
                  </a:extLst>
                </p:cNvPr>
                <p:cNvSpPr/>
                <p:nvPr/>
              </p:nvSpPr>
              <p:spPr>
                <a:xfrm>
                  <a:off x="3621314" y="3429000"/>
                  <a:ext cx="1262742" cy="1262742"/>
                </a:xfrm>
                <a:prstGeom prst="ellipse">
                  <a:avLst/>
                </a:prstGeom>
                <a:solidFill>
                  <a:srgbClr val="02A9A2">
                    <a:alpha val="80000"/>
                  </a:srgb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  <a:reflection blurRad="6350" stA="50000" endA="300" endPos="38500" dist="50800" dir="5400000" sy="-100000" algn="bl" rotWithShape="0"/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0" b="1" dirty="0">
                      <a:solidFill>
                        <a:schemeClr val="bg1"/>
                      </a:solidFill>
                    </a:rPr>
                    <a:t>H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164C7832-C037-8A12-F3C8-E3C7CD1623B2}"/>
                    </a:ext>
                  </a:extLst>
                </p:cNvPr>
                <p:cNvSpPr/>
                <p:nvPr/>
              </p:nvSpPr>
              <p:spPr>
                <a:xfrm>
                  <a:off x="4201885" y="3458028"/>
                  <a:ext cx="101600" cy="1016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rgbClr val="00A39D"/>
                  </a:solidFill>
                </a:ln>
                <a:effectLst>
                  <a:outerShdw blurRad="190500" dist="228600" dir="2700000" algn="ctr">
                    <a:srgbClr val="000000">
                      <a:alpha val="30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glow" dir="t">
                    <a:rot lat="0" lon="0" rev="4800000"/>
                  </a:lightRig>
                </a:scene3d>
                <a:sp3d prstMaterial="matte">
                  <a:bevelT w="127000" h="63500"/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A7BBAA52-44FB-D063-5D4A-DA7B8A358060}"/>
                  </a:ext>
                </a:extLst>
              </p:cNvPr>
              <p:cNvSpPr/>
              <p:nvPr/>
            </p:nvSpPr>
            <p:spPr>
              <a:xfrm>
                <a:off x="4154715" y="729343"/>
                <a:ext cx="203200" cy="174171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00A39D"/>
                </a:solidFill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023BA0FC-4D0E-A49B-1F10-71D5BE0C2B50}"/>
                </a:ext>
              </a:extLst>
            </p:cNvPr>
            <p:cNvCxnSpPr>
              <a:cxnSpLocks/>
              <a:endCxn id="28" idx="0"/>
            </p:cNvCxnSpPr>
            <p:nvPr/>
          </p:nvCxnSpPr>
          <p:spPr>
            <a:xfrm>
              <a:off x="4524832" y="863598"/>
              <a:ext cx="1" cy="2583544"/>
            </a:xfrm>
            <a:prstGeom prst="line">
              <a:avLst/>
            </a:prstGeom>
            <a:ln>
              <a:solidFill>
                <a:srgbClr val="00A39D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3B5D24CB-5EA5-67FC-6D3E-4655B0C8213D}"/>
              </a:ext>
            </a:extLst>
          </p:cNvPr>
          <p:cNvGrpSpPr/>
          <p:nvPr/>
        </p:nvGrpSpPr>
        <p:grpSpPr>
          <a:xfrm>
            <a:off x="4872592" y="788580"/>
            <a:ext cx="1495626" cy="4853979"/>
            <a:chOff x="4988729" y="718457"/>
            <a:chExt cx="1262742" cy="4350657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7F03D8C7-4B72-C917-961E-555B9D03F005}"/>
                </a:ext>
              </a:extLst>
            </p:cNvPr>
            <p:cNvGrpSpPr/>
            <p:nvPr/>
          </p:nvGrpSpPr>
          <p:grpSpPr>
            <a:xfrm>
              <a:off x="4988729" y="718457"/>
              <a:ext cx="1262742" cy="4350657"/>
              <a:chOff x="4716581" y="729343"/>
              <a:chExt cx="1262742" cy="4350657"/>
            </a:xfrm>
          </p:grpSpPr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870D9132-9DAE-46BC-7337-2F8CF453E541}"/>
                  </a:ext>
                </a:extLst>
              </p:cNvPr>
              <p:cNvSpPr/>
              <p:nvPr/>
            </p:nvSpPr>
            <p:spPr>
              <a:xfrm>
                <a:off x="5261428" y="729343"/>
                <a:ext cx="203200" cy="174171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rgbClr val="00A39D"/>
                </a:solidFill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9B93F591-7796-D54F-3D6A-F345C2330CCE}"/>
                  </a:ext>
                </a:extLst>
              </p:cNvPr>
              <p:cNvGrpSpPr/>
              <p:nvPr/>
            </p:nvGrpSpPr>
            <p:grpSpPr>
              <a:xfrm>
                <a:off x="4716581" y="3817258"/>
                <a:ext cx="1262742" cy="1262742"/>
                <a:chOff x="4716581" y="3817258"/>
                <a:chExt cx="1262742" cy="1262742"/>
              </a:xfrm>
            </p:grpSpPr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B9A57E80-0C0C-01A4-B9EA-2A8AC53A1899}"/>
                    </a:ext>
                  </a:extLst>
                </p:cNvPr>
                <p:cNvSpPr/>
                <p:nvPr/>
              </p:nvSpPr>
              <p:spPr>
                <a:xfrm>
                  <a:off x="4716581" y="3817258"/>
                  <a:ext cx="1262742" cy="1262742"/>
                </a:xfrm>
                <a:prstGeom prst="ellipse">
                  <a:avLst/>
                </a:prstGeom>
                <a:solidFill>
                  <a:srgbClr val="4482C3">
                    <a:alpha val="80000"/>
                  </a:srgb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  <a:reflection blurRad="6350" stA="50000" endA="300" endPos="38500" dist="50800" dir="5400000" sy="-100000" algn="bl" rotWithShape="0"/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0" b="1" dirty="0">
                      <a:solidFill>
                        <a:schemeClr val="bg1"/>
                      </a:solidFill>
                    </a:rPr>
                    <a:t>A</a:t>
                  </a:r>
                </a:p>
              </p:txBody>
            </p:sp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8DB135BF-1515-BD96-4F22-30640282B6A6}"/>
                    </a:ext>
                  </a:extLst>
                </p:cNvPr>
                <p:cNvSpPr/>
                <p:nvPr/>
              </p:nvSpPr>
              <p:spPr>
                <a:xfrm>
                  <a:off x="5312228" y="3849915"/>
                  <a:ext cx="101600" cy="1016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rgbClr val="00A39D"/>
                  </a:solidFill>
                </a:ln>
                <a:effectLst>
                  <a:outerShdw blurRad="190500" dist="228600" dir="2700000" algn="ctr">
                    <a:srgbClr val="000000">
                      <a:alpha val="30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glow" dir="t">
                    <a:rot lat="0" lon="0" rev="4800000"/>
                  </a:lightRig>
                </a:scene3d>
                <a:sp3d prstMaterial="matte">
                  <a:bevelT w="127000" h="63500"/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D5D16A3B-9D9E-0F22-5152-BD88CB6D20F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634292" y="892628"/>
              <a:ext cx="7258" cy="2946401"/>
            </a:xfrm>
            <a:prstGeom prst="line">
              <a:avLst/>
            </a:prstGeom>
            <a:ln>
              <a:solidFill>
                <a:srgbClr val="00A39D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64E377B9-6A2B-308F-E024-7E44AD5263DB}"/>
              </a:ext>
            </a:extLst>
          </p:cNvPr>
          <p:cNvGrpSpPr/>
          <p:nvPr/>
        </p:nvGrpSpPr>
        <p:grpSpPr>
          <a:xfrm>
            <a:off x="6075601" y="788579"/>
            <a:ext cx="1433272" cy="4625319"/>
            <a:chOff x="6092376" y="718457"/>
            <a:chExt cx="1262742" cy="3962399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C052B3D0-B60B-A05D-5632-0FFE53686CF7}"/>
                </a:ext>
              </a:extLst>
            </p:cNvPr>
            <p:cNvGrpSpPr/>
            <p:nvPr/>
          </p:nvGrpSpPr>
          <p:grpSpPr>
            <a:xfrm>
              <a:off x="6092376" y="718457"/>
              <a:ext cx="1262742" cy="3962399"/>
              <a:chOff x="5820228" y="729343"/>
              <a:chExt cx="1262742" cy="3962399"/>
            </a:xfrm>
          </p:grpSpPr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E8905E6E-4AAD-89B0-CA4E-D11FCD4CEF96}"/>
                  </a:ext>
                </a:extLst>
              </p:cNvPr>
              <p:cNvSpPr/>
              <p:nvPr/>
            </p:nvSpPr>
            <p:spPr>
              <a:xfrm>
                <a:off x="6349999" y="729343"/>
                <a:ext cx="203200" cy="174171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  <a:alpha val="86000"/>
                </a:schemeClr>
              </a:solidFill>
              <a:ln>
                <a:solidFill>
                  <a:srgbClr val="00A39D"/>
                </a:solidFill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E8082AEC-7002-4946-67F1-0A8FD212F1B7}"/>
                  </a:ext>
                </a:extLst>
              </p:cNvPr>
              <p:cNvGrpSpPr/>
              <p:nvPr/>
            </p:nvGrpSpPr>
            <p:grpSpPr>
              <a:xfrm>
                <a:off x="5820228" y="3429000"/>
                <a:ext cx="1262742" cy="1262742"/>
                <a:chOff x="5820228" y="3429000"/>
                <a:chExt cx="1262742" cy="1262742"/>
              </a:xfrm>
            </p:grpSpPr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48D92204-EBE2-EC24-81EB-58A53D717134}"/>
                    </a:ext>
                  </a:extLst>
                </p:cNvPr>
                <p:cNvSpPr/>
                <p:nvPr/>
              </p:nvSpPr>
              <p:spPr>
                <a:xfrm>
                  <a:off x="5820228" y="3429000"/>
                  <a:ext cx="1262742" cy="1262742"/>
                </a:xfrm>
                <a:prstGeom prst="ellipse">
                  <a:avLst/>
                </a:prstGeom>
                <a:solidFill>
                  <a:srgbClr val="7F939E">
                    <a:alpha val="80000"/>
                  </a:srgb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  <a:reflection blurRad="6350" stA="50000" endA="300" endPos="38500" dist="50800" dir="5400000" sy="-100000" algn="bl" rotWithShape="0"/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0" b="1" dirty="0">
                      <a:solidFill>
                        <a:schemeClr val="bg1"/>
                      </a:solidFill>
                    </a:rPr>
                    <a:t>N</a:t>
                  </a:r>
                </a:p>
              </p:txBody>
            </p:sp>
            <p:sp>
              <p:nvSpPr>
                <p:cNvPr id="32" name="Oval 31">
                  <a:extLst>
                    <a:ext uri="{FF2B5EF4-FFF2-40B4-BE49-F238E27FC236}">
                      <a16:creationId xmlns:a16="http://schemas.microsoft.com/office/drawing/2014/main" id="{5C5AF5AD-C692-17B5-46C0-6471991FCE17}"/>
                    </a:ext>
                  </a:extLst>
                </p:cNvPr>
                <p:cNvSpPr/>
                <p:nvPr/>
              </p:nvSpPr>
              <p:spPr>
                <a:xfrm>
                  <a:off x="6400799" y="3458029"/>
                  <a:ext cx="101600" cy="1016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rgbClr val="00A39D"/>
                  </a:solidFill>
                </a:ln>
                <a:effectLst>
                  <a:outerShdw blurRad="190500" dist="228600" dir="2700000" algn="ctr">
                    <a:srgbClr val="000000">
                      <a:alpha val="30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glow" dir="t">
                    <a:rot lat="0" lon="0" rev="4800000"/>
                  </a:lightRig>
                </a:scene3d>
                <a:sp3d prstMaterial="matte">
                  <a:bevelT w="127000" h="63500"/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8C3A6C1E-3CE4-A40F-CB39-376AF0CB5DF7}"/>
                </a:ext>
              </a:extLst>
            </p:cNvPr>
            <p:cNvCxnSpPr>
              <a:cxnSpLocks/>
              <a:endCxn id="32" idx="0"/>
            </p:cNvCxnSpPr>
            <p:nvPr/>
          </p:nvCxnSpPr>
          <p:spPr>
            <a:xfrm flipH="1">
              <a:off x="6723747" y="892628"/>
              <a:ext cx="6" cy="2554515"/>
            </a:xfrm>
            <a:prstGeom prst="line">
              <a:avLst/>
            </a:prstGeom>
            <a:ln>
              <a:solidFill>
                <a:srgbClr val="00A39D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9BB00120-FAB0-DAA2-A4CF-F4ABFC91FA74}"/>
              </a:ext>
            </a:extLst>
          </p:cNvPr>
          <p:cNvGrpSpPr/>
          <p:nvPr/>
        </p:nvGrpSpPr>
        <p:grpSpPr>
          <a:xfrm>
            <a:off x="7279325" y="788579"/>
            <a:ext cx="1397699" cy="4853980"/>
            <a:chOff x="7281516" y="718457"/>
            <a:chExt cx="1262742" cy="4350657"/>
          </a:xfrm>
          <a:solidFill>
            <a:schemeClr val="accent2">
              <a:lumMod val="20000"/>
              <a:lumOff val="80000"/>
            </a:schemeClr>
          </a:solidFill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64E39D54-C70F-11E6-9B40-94920F16AF87}"/>
                </a:ext>
              </a:extLst>
            </p:cNvPr>
            <p:cNvGrpSpPr/>
            <p:nvPr/>
          </p:nvGrpSpPr>
          <p:grpSpPr>
            <a:xfrm>
              <a:off x="7281516" y="718457"/>
              <a:ext cx="1262742" cy="4350657"/>
              <a:chOff x="7009368" y="729343"/>
              <a:chExt cx="1262742" cy="4350657"/>
            </a:xfrm>
            <a:grpFill/>
          </p:grpSpPr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3A355100-7A39-B59E-0BDB-A73DB68D72F7}"/>
                  </a:ext>
                </a:extLst>
              </p:cNvPr>
              <p:cNvSpPr/>
              <p:nvPr/>
            </p:nvSpPr>
            <p:spPr>
              <a:xfrm>
                <a:off x="7456712" y="729343"/>
                <a:ext cx="203200" cy="174171"/>
              </a:xfrm>
              <a:prstGeom prst="ellipse">
                <a:avLst/>
              </a:prstGeom>
              <a:grpFill/>
              <a:ln>
                <a:solidFill>
                  <a:srgbClr val="00A39D"/>
                </a:solidFill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CCE96DBA-9E3D-D0FF-BBA9-C006CE6AC902}"/>
                  </a:ext>
                </a:extLst>
              </p:cNvPr>
              <p:cNvGrpSpPr/>
              <p:nvPr/>
            </p:nvGrpSpPr>
            <p:grpSpPr>
              <a:xfrm>
                <a:off x="7009368" y="3817258"/>
                <a:ext cx="1262742" cy="1262742"/>
                <a:chOff x="7009368" y="3817258"/>
                <a:chExt cx="1262742" cy="1262742"/>
              </a:xfrm>
              <a:grpFill/>
            </p:grpSpPr>
            <p:sp>
              <p:nvSpPr>
                <p:cNvPr id="19" name="Oval 18">
                  <a:extLst>
                    <a:ext uri="{FF2B5EF4-FFF2-40B4-BE49-F238E27FC236}">
                      <a16:creationId xmlns:a16="http://schemas.microsoft.com/office/drawing/2014/main" id="{3CAA4283-2BF5-1CA4-577F-3CBC562B8942}"/>
                    </a:ext>
                  </a:extLst>
                </p:cNvPr>
                <p:cNvSpPr/>
                <p:nvPr/>
              </p:nvSpPr>
              <p:spPr>
                <a:xfrm>
                  <a:off x="7009368" y="3817258"/>
                  <a:ext cx="1262742" cy="1262742"/>
                </a:xfrm>
                <a:prstGeom prst="ellipse">
                  <a:avLst/>
                </a:prstGeom>
                <a:solidFill>
                  <a:srgbClr val="71C285"/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  <a:reflection blurRad="6350" stA="50000" endA="300" endPos="38500" dist="50800" dir="5400000" sy="-100000" algn="bl" rotWithShape="0"/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0" b="1" dirty="0">
                      <a:solidFill>
                        <a:schemeClr val="bg1"/>
                      </a:solidFill>
                    </a:rPr>
                    <a:t>K</a:t>
                  </a:r>
                </a:p>
              </p:txBody>
            </p: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425B45FA-17CF-4DEA-5407-4B8EEFBA21D9}"/>
                    </a:ext>
                  </a:extLst>
                </p:cNvPr>
                <p:cNvSpPr/>
                <p:nvPr/>
              </p:nvSpPr>
              <p:spPr>
                <a:xfrm>
                  <a:off x="7518397" y="3849915"/>
                  <a:ext cx="101600" cy="101600"/>
                </a:xfrm>
                <a:prstGeom prst="ellipse">
                  <a:avLst/>
                </a:prstGeom>
                <a:grpFill/>
                <a:ln>
                  <a:solidFill>
                    <a:srgbClr val="00A39D"/>
                  </a:solidFill>
                </a:ln>
                <a:effectLst>
                  <a:outerShdw blurRad="190500" dist="228600" dir="2700000" algn="ctr">
                    <a:srgbClr val="000000">
                      <a:alpha val="30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glow" dir="t">
                    <a:rot lat="0" lon="0" rev="4800000"/>
                  </a:lightRig>
                </a:scene3d>
                <a:sp3d prstMaterial="matte">
                  <a:bevelT w="127000" h="63500"/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1A8E843C-42E8-6EE0-608A-89DBC338071C}"/>
                </a:ext>
              </a:extLst>
            </p:cNvPr>
            <p:cNvCxnSpPr>
              <a:cxnSpLocks/>
              <a:endCxn id="30" idx="0"/>
            </p:cNvCxnSpPr>
            <p:nvPr/>
          </p:nvCxnSpPr>
          <p:spPr>
            <a:xfrm>
              <a:off x="7826836" y="892628"/>
              <a:ext cx="14509" cy="2946401"/>
            </a:xfrm>
            <a:prstGeom prst="line">
              <a:avLst/>
            </a:prstGeom>
            <a:grpFill/>
            <a:ln>
              <a:solidFill>
                <a:srgbClr val="00A39D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5BCA9208-97DC-F5B8-683D-EF00E71142A2}"/>
              </a:ext>
            </a:extLst>
          </p:cNvPr>
          <p:cNvGrpSpPr/>
          <p:nvPr/>
        </p:nvGrpSpPr>
        <p:grpSpPr>
          <a:xfrm>
            <a:off x="8375794" y="788579"/>
            <a:ext cx="1397699" cy="4625319"/>
            <a:chOff x="8305802" y="718457"/>
            <a:chExt cx="1262742" cy="3962399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5D41413B-CAFD-E323-F579-EE2AD1051455}"/>
                </a:ext>
              </a:extLst>
            </p:cNvPr>
            <p:cNvGrpSpPr/>
            <p:nvPr/>
          </p:nvGrpSpPr>
          <p:grpSpPr>
            <a:xfrm>
              <a:off x="8305802" y="718457"/>
              <a:ext cx="1262742" cy="3962399"/>
              <a:chOff x="8033654" y="729343"/>
              <a:chExt cx="1262742" cy="3962399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FF4BBE46-CA2E-D465-1A7D-02920E02016E}"/>
                  </a:ext>
                </a:extLst>
              </p:cNvPr>
              <p:cNvSpPr/>
              <p:nvPr/>
            </p:nvSpPr>
            <p:spPr>
              <a:xfrm>
                <a:off x="8563425" y="729343"/>
                <a:ext cx="203200" cy="174171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20000"/>
                      <a:lumOff val="8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20000"/>
                      <a:lumOff val="8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20000"/>
                      <a:lumOff val="80000"/>
                      <a:shade val="100000"/>
                      <a:satMod val="115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00A39D"/>
                </a:solidFill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4A365C45-2959-BFEF-461B-2A1AEA71F737}"/>
                  </a:ext>
                </a:extLst>
              </p:cNvPr>
              <p:cNvGrpSpPr/>
              <p:nvPr/>
            </p:nvGrpSpPr>
            <p:grpSpPr>
              <a:xfrm>
                <a:off x="8033654" y="3429000"/>
                <a:ext cx="1262742" cy="1262742"/>
                <a:chOff x="8033654" y="3429000"/>
                <a:chExt cx="1262742" cy="1262742"/>
              </a:xfrm>
            </p:grpSpPr>
            <p:sp>
              <p:nvSpPr>
                <p:cNvPr id="20" name="Oval 19">
                  <a:extLst>
                    <a:ext uri="{FF2B5EF4-FFF2-40B4-BE49-F238E27FC236}">
                      <a16:creationId xmlns:a16="http://schemas.microsoft.com/office/drawing/2014/main" id="{7CBA078F-A6A0-1063-1694-D88783426774}"/>
                    </a:ext>
                  </a:extLst>
                </p:cNvPr>
                <p:cNvSpPr/>
                <p:nvPr/>
              </p:nvSpPr>
              <p:spPr>
                <a:xfrm>
                  <a:off x="8033654" y="3429000"/>
                  <a:ext cx="1262742" cy="1262742"/>
                </a:xfrm>
                <a:prstGeom prst="ellipse">
                  <a:avLst/>
                </a:prstGeom>
                <a:solidFill>
                  <a:srgbClr val="ED5463">
                    <a:alpha val="80000"/>
                  </a:srgb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  <a:reflection blurRad="6350" stA="50000" endA="300" endPos="38500" dist="50800" dir="5400000" sy="-100000" algn="bl" rotWithShape="0"/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0" b="1" dirty="0">
                      <a:solidFill>
                        <a:schemeClr val="bg1"/>
                      </a:solidFill>
                    </a:rPr>
                    <a:t>S</a:t>
                  </a:r>
                </a:p>
              </p:txBody>
            </p:sp>
            <p:sp>
              <p:nvSpPr>
                <p:cNvPr id="31" name="Oval 30">
                  <a:extLst>
                    <a:ext uri="{FF2B5EF4-FFF2-40B4-BE49-F238E27FC236}">
                      <a16:creationId xmlns:a16="http://schemas.microsoft.com/office/drawing/2014/main" id="{237D62C8-4CD5-5D6B-3339-2101FDCF0BDE}"/>
                    </a:ext>
                  </a:extLst>
                </p:cNvPr>
                <p:cNvSpPr/>
                <p:nvPr/>
              </p:nvSpPr>
              <p:spPr>
                <a:xfrm>
                  <a:off x="8614225" y="3458028"/>
                  <a:ext cx="101600" cy="1016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rgbClr val="00A39D"/>
                  </a:solidFill>
                </a:ln>
                <a:effectLst>
                  <a:outerShdw blurRad="190500" dist="228600" dir="2700000" algn="ctr">
                    <a:srgbClr val="000000">
                      <a:alpha val="30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glow" dir="t">
                    <a:rot lat="0" lon="0" rev="4800000"/>
                  </a:lightRig>
                </a:scene3d>
                <a:sp3d prstMaterial="matte">
                  <a:bevelT w="127000" h="63500"/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E2A99828-CFD5-0B06-CB72-C8C6FB99CEBB}"/>
                </a:ext>
              </a:extLst>
            </p:cNvPr>
            <p:cNvCxnSpPr>
              <a:cxnSpLocks/>
              <a:endCxn id="31" idx="0"/>
            </p:cNvCxnSpPr>
            <p:nvPr/>
          </p:nvCxnSpPr>
          <p:spPr>
            <a:xfrm>
              <a:off x="8922674" y="921658"/>
              <a:ext cx="14499" cy="2525484"/>
            </a:xfrm>
            <a:prstGeom prst="line">
              <a:avLst/>
            </a:prstGeom>
            <a:ln>
              <a:solidFill>
                <a:srgbClr val="00A39D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Right Triangle 14">
            <a:extLst>
              <a:ext uri="{FF2B5EF4-FFF2-40B4-BE49-F238E27FC236}">
                <a16:creationId xmlns:a16="http://schemas.microsoft.com/office/drawing/2014/main" id="{8057150D-031C-C743-86E5-585EFA4B0566}"/>
              </a:ext>
            </a:extLst>
          </p:cNvPr>
          <p:cNvSpPr/>
          <p:nvPr/>
        </p:nvSpPr>
        <p:spPr>
          <a:xfrm rot="10800000">
            <a:off x="7703346" y="0"/>
            <a:ext cx="12212289" cy="6350926"/>
          </a:xfrm>
          <a:custGeom>
            <a:avLst/>
            <a:gdLst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98743" h="6858000">
                <a:moveTo>
                  <a:pt x="0" y="6858000"/>
                </a:moveTo>
                <a:lnTo>
                  <a:pt x="0" y="0"/>
                </a:lnTo>
                <a:cubicBezTo>
                  <a:pt x="6565294" y="2837542"/>
                  <a:pt x="4494590" y="4354286"/>
                  <a:pt x="989874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rgbClr val="5089C1"/>
          </a:solidFill>
          <a:ln>
            <a:noFill/>
          </a:ln>
          <a:effectLst>
            <a:outerShdw blurRad="279400" dist="342900" dir="8100000" sx="96000" sy="96000" algn="tr" rotWithShape="0">
              <a:prstClr val="black">
                <a:alpha val="28000"/>
              </a:prstClr>
            </a:outerShdw>
          </a:effec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ight Triangle 14">
            <a:extLst>
              <a:ext uri="{FF2B5EF4-FFF2-40B4-BE49-F238E27FC236}">
                <a16:creationId xmlns:a16="http://schemas.microsoft.com/office/drawing/2014/main" id="{4797D55F-ECBF-1A25-0878-4D087C55F6B6}"/>
              </a:ext>
            </a:extLst>
          </p:cNvPr>
          <p:cNvSpPr/>
          <p:nvPr/>
        </p:nvSpPr>
        <p:spPr>
          <a:xfrm>
            <a:off x="-7075998" y="-29497"/>
            <a:ext cx="12212288" cy="6378142"/>
          </a:xfrm>
          <a:custGeom>
            <a:avLst/>
            <a:gdLst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  <a:gd name="connsiteX0" fmla="*/ 0 w 9898743"/>
              <a:gd name="connsiteY0" fmla="*/ 6858000 h 6858000"/>
              <a:gd name="connsiteX1" fmla="*/ 0 w 9898743"/>
              <a:gd name="connsiteY1" fmla="*/ 0 h 6858000"/>
              <a:gd name="connsiteX2" fmla="*/ 9898743 w 9898743"/>
              <a:gd name="connsiteY2" fmla="*/ 6858000 h 6858000"/>
              <a:gd name="connsiteX3" fmla="*/ 0 w 989874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98743" h="6858000">
                <a:moveTo>
                  <a:pt x="0" y="6858000"/>
                </a:moveTo>
                <a:lnTo>
                  <a:pt x="0" y="0"/>
                </a:lnTo>
                <a:cubicBezTo>
                  <a:pt x="6565294" y="2837542"/>
                  <a:pt x="4494590" y="4354286"/>
                  <a:pt x="989874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rgbClr val="5089C1"/>
          </a:solidFill>
          <a:ln>
            <a:noFill/>
          </a:ln>
          <a:effectLst>
            <a:outerShdw blurRad="508000" dist="533400" dir="2154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312BBE-1D7D-2D78-BCB5-7C1238A6AA54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13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path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802 -0.00695 L 0.5793 -0.00232 " pathEditMode="relative" rAng="0" ptsTypes="AA">
                                      <p:cBhvr>
                                        <p:cTn id="1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57" y="231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42" presetClass="path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95 -2.96296E-6 L -0.63203 -0.00023 " pathEditMode="relative" rAng="0" ptsTypes="AA">
                                      <p:cBhvr>
                                        <p:cTn id="11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849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8C6E93-F54A-BF30-9CE8-F65DB5D4B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6D6509F-23EF-5DF1-FFA7-5F64BDC39453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২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AC8EE7-CEA5-D5A0-19F1-8590289D715E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05A7AB-3563-11E1-A839-7370720D95C9}"/>
              </a:ext>
            </a:extLst>
          </p:cNvPr>
          <p:cNvSpPr txBox="1"/>
          <p:nvPr/>
        </p:nvSpPr>
        <p:spPr>
          <a:xfrm>
            <a:off x="1473711" y="2746980"/>
            <a:ext cx="94161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'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'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কেস-সেনসিটিভ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উল্লিখিত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গঠনের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অ্যালগরিদম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সি-ভাষায়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কন্ডিশনাল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স্টেটমেন্ট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গঠনের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যৌক্তিকতা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914457-D709-677C-8677-ECAD10F040DE}"/>
              </a:ext>
            </a:extLst>
          </p:cNvPr>
          <p:cNvSpPr txBox="1"/>
          <p:nvPr/>
        </p:nvSpPr>
        <p:spPr>
          <a:xfrm>
            <a:off x="1302145" y="1339548"/>
            <a:ext cx="9587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বার্ষিক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ক্রীড়া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প্রতিযোগিতায়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একাদশ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শ্রেণির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শিক্ষার্থীদের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A, B ও C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বিভক্ত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রোল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1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থেকে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30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পর্যন্ত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A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দলে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, 31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থেকে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60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পর্যন্ত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B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দলে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61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থেকে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100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পর্যন্ত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C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দলে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অন্তর্ভুক্ত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হবে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16708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F7CF0D-935F-CA42-BCC9-70B036793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79B777E-7645-4F05-31A5-195C23587B30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৩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B22469-211A-B4FF-CEC0-CA15A19D613F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09D1BE-DA50-2514-4BC7-1195C852E868}"/>
              </a:ext>
            </a:extLst>
          </p:cNvPr>
          <p:cNvSpPr txBox="1"/>
          <p:nvPr/>
        </p:nvSpPr>
        <p:spPr>
          <a:xfrm>
            <a:off x="1183426" y="2408426"/>
            <a:ext cx="89926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ডেটা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টাইপ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কম্পাইলারের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তুলনায়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ইন্টারপ্রিটার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কোন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ক্ষেত্রে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ভালো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উল্লেখিত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থার্মোমিটারের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তাপমাত্রাকে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সেলসিয়াসে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রূপান্তরের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উল্লেখিত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ফারেনহাইট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তাপমাত্রাকে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সেলসিয়াসে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রূপান্তরের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এলগরিদম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ফ্লোচার্টই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উত্তম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649BB1-3775-277A-133A-A27BFC4638E2}"/>
              </a:ext>
            </a:extLst>
          </p:cNvPr>
          <p:cNvSpPr txBox="1"/>
          <p:nvPr/>
        </p:nvSpPr>
        <p:spPr>
          <a:xfrm>
            <a:off x="1183426" y="1471473"/>
            <a:ext cx="9587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মাইশা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দেখল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মামার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প্রচন্ড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জ্বর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থার্মোমিটারে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মেপে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দেখল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103°F,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কিন্তু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রুমের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তাপমাত্রা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30°C।</a:t>
            </a:r>
          </a:p>
        </p:txBody>
      </p:sp>
    </p:spTree>
    <p:extLst>
      <p:ext uri="{BB962C8B-B14F-4D97-AF65-F5344CB8AC3E}">
        <p14:creationId xmlns:p14="http://schemas.microsoft.com/office/powerpoint/2010/main" val="201114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FE5003-4C6B-E92E-BE47-E9D22E886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E48C739-F1FD-99D7-3575-D8E74D3B8A9F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৪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B707A9-3AA1-25DC-B43E-7D92EC917107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4DA2CF-32C2-B2A7-E55B-2166C673F281}"/>
              </a:ext>
            </a:extLst>
          </p:cNvPr>
          <p:cNvSpPr txBox="1"/>
          <p:nvPr/>
        </p:nvSpPr>
        <p:spPr>
          <a:xfrm>
            <a:off x="1289167" y="2767280"/>
            <a:ext cx="89926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কি-ওয়ার্ড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চলক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নয়-ব্যাখ্যা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মিজানের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ব্যবহৃত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কোন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ধরনের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অনুবাদক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মারুফ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মিজানের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ব্যবহৃত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দুইটির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অনুবাদক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কোনটিতে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ডিবাগ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তুলনামূলক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সহজ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বিশ্লেষণপূর্বক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মতামত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EC0F9A-9C0E-DA74-BC07-0EEC925BAA1D}"/>
              </a:ext>
            </a:extLst>
          </p:cNvPr>
          <p:cNvSpPr txBox="1"/>
          <p:nvPr/>
        </p:nvSpPr>
        <p:spPr>
          <a:xfrm>
            <a:off x="1302145" y="1177031"/>
            <a:ext cx="95877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মারুফ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PHP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ওয়েব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অ্যাপ্লিকেশন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তৈরির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কাজ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অনুবাদক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এক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লাইন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পড়ে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অনুবাদের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কাজ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অন্য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দিকে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মিজান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C++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সফটওয়্যার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তৈরির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যার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অনুবাদক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সম্পূর্ণ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প্রোগ্রামটি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এক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সাথে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অনুবাদ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1967668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4494BC-E694-33CA-FF80-974F0792E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AFA7FFE-6BA5-DA7F-C351-C3600A9F4292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৫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A91128-5317-B4CB-E9B8-5D17317495E3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9EF542-CA82-228E-AA52-F38247359CD2}"/>
              </a:ext>
            </a:extLst>
          </p:cNvPr>
          <p:cNvSpPr txBox="1"/>
          <p:nvPr/>
        </p:nvSpPr>
        <p:spPr>
          <a:xfrm>
            <a:off x="1289167" y="2248769"/>
            <a:ext cx="63936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ডিবাগিং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ভোলাটাইল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মেমোরি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নন-ভোলাটাইল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মেমোরি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ধারাটির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ফলাফল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প্রদর্শনের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প্রবাহ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চিত্র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অঙ্কন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ধারাটির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ফলাফল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প্রদর্শনের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লেখ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0395BA-00AF-3CFA-6760-96E8A2018F50}"/>
              </a:ext>
            </a:extLst>
          </p:cNvPr>
          <p:cNvSpPr txBox="1"/>
          <p:nvPr/>
        </p:nvSpPr>
        <p:spPr>
          <a:xfrm>
            <a:off x="1297509" y="1361564"/>
            <a:ext cx="6162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1×2×3× . . . . . . . . . .  × N </a:t>
            </a:r>
          </a:p>
        </p:txBody>
      </p:sp>
    </p:spTree>
    <p:extLst>
      <p:ext uri="{BB962C8B-B14F-4D97-AF65-F5344CB8AC3E}">
        <p14:creationId xmlns:p14="http://schemas.microsoft.com/office/powerpoint/2010/main" val="4122599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0F2BFC-B2CA-5D59-524D-2F184B2E3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03093BFF-683F-214F-3087-EFE8176D0EE8}"/>
              </a:ext>
            </a:extLst>
          </p:cNvPr>
          <p:cNvSpPr/>
          <p:nvPr/>
        </p:nvSpPr>
        <p:spPr>
          <a:xfrm>
            <a:off x="32083" y="32197"/>
            <a:ext cx="2514169" cy="563880"/>
          </a:xfrm>
          <a:prstGeom prst="roundRect">
            <a:avLst>
              <a:gd name="adj" fmla="val 0"/>
            </a:avLst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নং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- ৬</a:t>
            </a:r>
            <a:endParaRPr lang="as-IN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A5C873-7602-B257-0BF1-6DB4D3F3F406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089C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010EB1-1E2E-3464-387E-48B020149B8A}"/>
              </a:ext>
            </a:extLst>
          </p:cNvPr>
          <p:cNvSpPr txBox="1"/>
          <p:nvPr/>
        </p:nvSpPr>
        <p:spPr>
          <a:xfrm>
            <a:off x="2243920" y="4480140"/>
            <a:ext cx="64829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ফাংশন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লজিক্যাল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অপারেটর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বলতে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বুঝ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গ. দৃশ্যকল্প-২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ফ্লোচার্ট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আঁক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ঘ. দৃশ্যকল্প-১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ডাটাগুলো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অ্যারেতে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নিয়ে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তাদের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যোগফল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প্রোগ্রামের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বের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94DD52-C0CD-BBC2-15E6-596AA855853B}"/>
              </a:ext>
            </a:extLst>
          </p:cNvPr>
          <p:cNvSpPr txBox="1"/>
          <p:nvPr/>
        </p:nvSpPr>
        <p:spPr>
          <a:xfrm>
            <a:off x="2243920" y="900532"/>
            <a:ext cx="316523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দৃশ্যকল্প-১: </a:t>
            </a:r>
          </a:p>
          <a:p>
            <a:endParaRPr lang="en-US" sz="500" b="1" dirty="0"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7, 10, 45, 20, 51, 23 </a:t>
            </a:r>
          </a:p>
          <a:p>
            <a:endParaRPr lang="en-US" b="1" dirty="0"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দৃশ্যকল্প-২: </a:t>
            </a:r>
          </a:p>
          <a:p>
            <a:endParaRPr lang="en-US" sz="500" b="1" dirty="0"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Step 1: start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Step 2: input a, b, c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Step 3: max = a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Step 4: if (max &lt; b) max = b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Step 5: if(max &lt;c) max = c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Step 6: print max } </a:t>
            </a:r>
          </a:p>
          <a:p>
            <a:r>
              <a:rPr lang="en-US" b="1" dirty="0">
                <a:latin typeface="Kalpurush" panose="02000600000000000000" pitchFamily="2" charset="0"/>
                <a:cs typeface="Kalpurush" panose="02000600000000000000" pitchFamily="2" charset="0"/>
              </a:rPr>
              <a:t>Step 7: End </a:t>
            </a:r>
          </a:p>
        </p:txBody>
      </p:sp>
    </p:spTree>
    <p:extLst>
      <p:ext uri="{BB962C8B-B14F-4D97-AF65-F5344CB8AC3E}">
        <p14:creationId xmlns:p14="http://schemas.microsoft.com/office/powerpoint/2010/main" val="182544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7009</TotalTime>
  <Words>4391</Words>
  <Application>Microsoft Office PowerPoint</Application>
  <PresentationFormat>Widescreen</PresentationFormat>
  <Paragraphs>485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9" baseType="lpstr">
      <vt:lpstr>Aharoni</vt:lpstr>
      <vt:lpstr>Arial</vt:lpstr>
      <vt:lpstr>Calibri</vt:lpstr>
      <vt:lpstr>Calibri Light</vt:lpstr>
      <vt:lpstr>Kalpurush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Rajib Bakchi</dc:creator>
  <cp:lastModifiedBy>Rajib Bakchi</cp:lastModifiedBy>
  <cp:revision>839</cp:revision>
  <dcterms:created xsi:type="dcterms:W3CDTF">2025-05-13T02:54:20Z</dcterms:created>
  <dcterms:modified xsi:type="dcterms:W3CDTF">2025-11-04T13:44:05Z</dcterms:modified>
</cp:coreProperties>
</file>