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8" r:id="rId1"/>
  </p:sldMasterIdLst>
  <p:notesMasterIdLst>
    <p:notesMasterId r:id="rId25"/>
  </p:notesMasterIdLst>
  <p:sldIdLst>
    <p:sldId id="256" r:id="rId2"/>
    <p:sldId id="276" r:id="rId3"/>
    <p:sldId id="257" r:id="rId4"/>
    <p:sldId id="258" r:id="rId5"/>
    <p:sldId id="259" r:id="rId6"/>
    <p:sldId id="260" r:id="rId7"/>
    <p:sldId id="271" r:id="rId8"/>
    <p:sldId id="264" r:id="rId9"/>
    <p:sldId id="268" r:id="rId10"/>
    <p:sldId id="269" r:id="rId11"/>
    <p:sldId id="261" r:id="rId12"/>
    <p:sldId id="272" r:id="rId13"/>
    <p:sldId id="263" r:id="rId14"/>
    <p:sldId id="277" r:id="rId15"/>
    <p:sldId id="278" r:id="rId16"/>
    <p:sldId id="279" r:id="rId17"/>
    <p:sldId id="265" r:id="rId18"/>
    <p:sldId id="273" r:id="rId19"/>
    <p:sldId id="270" r:id="rId20"/>
    <p:sldId id="275" r:id="rId21"/>
    <p:sldId id="274" r:id="rId22"/>
    <p:sldId id="280" r:id="rId23"/>
    <p:sldId id="267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-1476" y="-4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4C6E5C-D793-4FC0-AC21-C022CEAB6CB0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9CE3E1-1644-4526-A0E2-331C354E12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480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9CE3E1-1644-4526-A0E2-331C354E12B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402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371601"/>
            <a:ext cx="104648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505200"/>
            <a:ext cx="85344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67039-0AB0-4802-A760-82A146C55CDA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4AC5E-6A38-451F-BEFB-53622E242BF2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914400" y="3398520"/>
            <a:ext cx="104648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67039-0AB0-4802-A760-82A146C55CDA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4AC5E-6A38-451F-BEFB-53622E242B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609600"/>
            <a:ext cx="27432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609600"/>
            <a:ext cx="80264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67039-0AB0-4802-A760-82A146C55CDA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4AC5E-6A38-451F-BEFB-53622E242B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67039-0AB0-4802-A760-82A146C55CDA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4AC5E-6A38-451F-BEFB-53622E242B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2362201"/>
            <a:ext cx="103632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4626865"/>
            <a:ext cx="103632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67039-0AB0-4802-A760-82A146C55CDA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4AC5E-6A38-451F-BEFB-53622E242BF2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975360" y="4599432"/>
            <a:ext cx="104648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73352"/>
            <a:ext cx="53848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73352"/>
            <a:ext cx="53848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67039-0AB0-4802-A760-82A146C55CDA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4AC5E-6A38-451F-BEFB-53622E242B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76400"/>
            <a:ext cx="524256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38400"/>
            <a:ext cx="52425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39840" y="1676400"/>
            <a:ext cx="524256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9840" y="2438400"/>
            <a:ext cx="52425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67039-0AB0-4802-A760-82A146C55CDA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4AC5E-6A38-451F-BEFB-53622E242BF2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3741949" y="4045691"/>
            <a:ext cx="4709160" cy="1059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67039-0AB0-4802-A760-82A146C55CDA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4AC5E-6A38-451F-BEFB-53622E242B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67039-0AB0-4802-A760-82A146C55CDA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4AC5E-6A38-451F-BEFB-53622E242B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92080"/>
            <a:ext cx="2852928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0" y="792080"/>
            <a:ext cx="7620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2130553"/>
            <a:ext cx="2852928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67039-0AB0-4802-A760-82A146C55CDA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4AC5E-6A38-451F-BEFB-53622E242BF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912152" y="3579942"/>
            <a:ext cx="5577840" cy="211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92480"/>
            <a:ext cx="2856907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1480" y="838201"/>
            <a:ext cx="787252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133600"/>
            <a:ext cx="2852928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67039-0AB0-4802-A760-82A146C55CDA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4AC5E-6A38-451F-BEFB-53622E242B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12192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109728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18288"/>
            <a:ext cx="3860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25A67039-0AB0-4802-A760-82A146C55CDA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18288"/>
            <a:ext cx="54864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60000" y="18288"/>
            <a:ext cx="14224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34F4AC5E-6A38-451F-BEFB-53622E242BF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9" r:id="rId1"/>
    <p:sldLayoutId id="2147483980" r:id="rId2"/>
    <p:sldLayoutId id="2147483981" r:id="rId3"/>
    <p:sldLayoutId id="2147483982" r:id="rId4"/>
    <p:sldLayoutId id="2147483983" r:id="rId5"/>
    <p:sldLayoutId id="2147483984" r:id="rId6"/>
    <p:sldLayoutId id="2147483985" r:id="rId7"/>
    <p:sldLayoutId id="2147483986" r:id="rId8"/>
    <p:sldLayoutId id="2147483987" r:id="rId9"/>
    <p:sldLayoutId id="2147483988" r:id="rId10"/>
    <p:sldLayoutId id="2147483989" r:id="rId11"/>
  </p:sldLayoutIdLst>
  <p:transition spd="slow">
    <p:fade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f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f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f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f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f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hyperlink" Target="mailto:ayeasin564@gmail.com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8DADF18-236F-CD86-ACE8-A3215D21B3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3345" y="389297"/>
            <a:ext cx="10377055" cy="4348958"/>
          </a:xfrm>
        </p:spPr>
        <p:txBody>
          <a:bodyPr>
            <a:noAutofit/>
          </a:bodyPr>
          <a:lstStyle/>
          <a:p>
            <a:r>
              <a:rPr lang="en-US" sz="15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সকল শিক্ষার্থীদের আন্তরিক শুভেচ্ছা </a:t>
            </a:r>
            <a:endParaRPr lang="en-US" sz="150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62462"/>
            <a:ext cx="12192000" cy="2681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2564833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25101" y="887282"/>
                <a:ext cx="9402305" cy="5451529"/>
              </a:xfrm>
            </p:spPr>
            <p:txBody>
              <a:bodyPr numCol="1">
                <a:normAutofit fontScale="55000" lnSpcReduction="20000"/>
              </a:bodyPr>
              <a:lstStyle/>
              <a:p>
                <a:pPr marL="114300" indent="0">
                  <a:buNone/>
                </a:pPr>
                <a:r>
                  <a:rPr lang="en-US" sz="8500" dirty="0" smtClean="0">
                    <a:latin typeface="NikoshBAN" pitchFamily="2" charset="0"/>
                    <a:cs typeface="NikoshBAN" pitchFamily="2" charset="0"/>
                  </a:rPr>
                  <a:t>বা, </a:t>
                </a:r>
                <a:r>
                  <a:rPr lang="en-US" sz="8500" dirty="0" smtClean="0">
                    <a:latin typeface="+mj-lt"/>
                    <a:cs typeface="NikoshBAN" panose="02000000000000000000" pitchFamily="2" charset="0"/>
                  </a:rPr>
                  <a:t>x= </a:t>
                </a:r>
                <a:r>
                  <a:rPr lang="en-US" sz="8500" dirty="0">
                    <a:latin typeface="+mj-lt"/>
                    <a:cs typeface="NikoshBAN" panose="02000000000000000000" pitchFamily="2" charset="0"/>
                  </a:rPr>
                  <a:t>5</a:t>
                </a:r>
                <a:endParaRPr lang="en-US" sz="8500" dirty="0" smtClean="0">
                  <a:latin typeface="+mj-lt"/>
                  <a:cs typeface="NikoshBAN" panose="02000000000000000000" pitchFamily="2" charset="0"/>
                </a:endParaRPr>
              </a:p>
              <a:p>
                <a:pPr marL="114300" indent="0">
                  <a:buNone/>
                </a:pPr>
                <a:r>
                  <a:rPr lang="en-US" sz="8500" dirty="0" smtClean="0">
                    <a:latin typeface="NikoshBAN" pitchFamily="2" charset="0"/>
                    <a:cs typeface="NikoshBAN" pitchFamily="2" charset="0"/>
                  </a:rPr>
                  <a:t>অতএব </a:t>
                </a:r>
                <a:r>
                  <a:rPr lang="en-US" sz="8500" dirty="0" smtClean="0">
                    <a:latin typeface="+mj-lt"/>
                    <a:cs typeface="NikoshBAN" panose="02000000000000000000" pitchFamily="2" charset="0"/>
                  </a:rPr>
                  <a:t> </a:t>
                </a:r>
                <a:r>
                  <a:rPr lang="en-US" sz="8500" dirty="0" smtClean="0">
                    <a:latin typeface="NikoshBAN" pitchFamily="2" charset="0"/>
                    <a:cs typeface="NikoshBAN" pitchFamily="2" charset="0"/>
                  </a:rPr>
                  <a:t>প্রস্থ </a:t>
                </a:r>
                <a:r>
                  <a:rPr lang="en-US" sz="8500" dirty="0" smtClean="0">
                    <a:latin typeface="+mj-lt"/>
                    <a:cs typeface="NikoshBAN" panose="02000000000000000000" pitchFamily="2" charset="0"/>
                  </a:rPr>
                  <a:t> = </a:t>
                </a:r>
                <a:r>
                  <a:rPr lang="en-US" sz="8500" dirty="0">
                    <a:latin typeface="+mj-lt"/>
                    <a:cs typeface="NikoshBAN" panose="02000000000000000000" pitchFamily="2" charset="0"/>
                  </a:rPr>
                  <a:t>5</a:t>
                </a:r>
                <a:r>
                  <a:rPr lang="en-US" sz="8500" dirty="0" smtClean="0">
                    <a:latin typeface="+mj-lt"/>
                    <a:cs typeface="NikoshBAN" panose="02000000000000000000" pitchFamily="2" charset="0"/>
                  </a:rPr>
                  <a:t> </a:t>
                </a:r>
                <a:r>
                  <a:rPr lang="en-US" sz="8500" dirty="0" smtClean="0">
                    <a:latin typeface="+mj-lt"/>
                    <a:cs typeface="NikoshBAN" panose="02000000000000000000" pitchFamily="2" charset="0"/>
                  </a:rPr>
                  <a:t>মি</a:t>
                </a:r>
              </a:p>
              <a:p>
                <a:pPr marL="114300" indent="0">
                  <a:buNone/>
                </a:pPr>
                <a:r>
                  <a:rPr lang="en-US" sz="8500" dirty="0" smtClean="0">
                    <a:latin typeface="+mj-lt"/>
                    <a:cs typeface="NikoshBAN" panose="02000000000000000000" pitchFamily="2" charset="0"/>
                  </a:rPr>
                  <a:t>অপর বাহুর দৈর্ঘ্য= </a:t>
                </a:r>
                <a:r>
                  <a:rPr lang="en-US" sz="8500" dirty="0">
                    <a:latin typeface="+mj-lt"/>
                    <a:cs typeface="NikoshBAN" panose="02000000000000000000" pitchFamily="2" charset="0"/>
                  </a:rPr>
                  <a:t>4</a:t>
                </a:r>
                <a14:m>
                  <m:oMath xmlns:m="http://schemas.openxmlformats.org/officeDocument/2006/math">
                    <m:r>
                      <a:rPr lang="en-US" sz="8500" i="1" smtClean="0">
                        <a:latin typeface="Cambria Math"/>
                        <a:ea typeface="Cambria Math"/>
                        <a:cs typeface="NikoshBAN" panose="02000000000000000000" pitchFamily="2" charset="0"/>
                      </a:rPr>
                      <m:t>×</m:t>
                    </m:r>
                    <m:r>
                      <a:rPr lang="en-US" sz="8500" b="0" i="1" smtClean="0">
                        <a:latin typeface="Cambria Math"/>
                        <a:ea typeface="Cambria Math"/>
                        <a:cs typeface="NikoshBAN" panose="02000000000000000000" pitchFamily="2" charset="0"/>
                      </a:rPr>
                      <m:t>5</m:t>
                    </m:r>
                  </m:oMath>
                </a14:m>
                <a:r>
                  <a:rPr lang="en-US" sz="8500" dirty="0" smtClean="0">
                    <a:latin typeface="+mj-lt"/>
                    <a:cs typeface="NikoshBAN" panose="02000000000000000000" pitchFamily="2" charset="0"/>
                  </a:rPr>
                  <a:t> মি </a:t>
                </a:r>
              </a:p>
              <a:p>
                <a:pPr marL="114300" indent="0">
                  <a:buNone/>
                </a:pPr>
                <a:r>
                  <a:rPr lang="en-US" sz="8500" dirty="0" smtClean="0">
                    <a:latin typeface="+mj-lt"/>
                    <a:cs typeface="NikoshBAN" panose="02000000000000000000" pitchFamily="2" charset="0"/>
                  </a:rPr>
                  <a:t>                      = </a:t>
                </a:r>
                <a:r>
                  <a:rPr lang="en-US" sz="8500" dirty="0" smtClean="0">
                    <a:latin typeface="+mj-lt"/>
                    <a:cs typeface="NikoshBAN" panose="02000000000000000000" pitchFamily="2" charset="0"/>
                  </a:rPr>
                  <a:t>20</a:t>
                </a:r>
                <a:r>
                  <a:rPr lang="en-US" sz="8500" dirty="0" smtClean="0">
                    <a:latin typeface="+mj-lt"/>
                    <a:cs typeface="NikoshBAN" panose="02000000000000000000" pitchFamily="2" charset="0"/>
                  </a:rPr>
                  <a:t>  </a:t>
                </a:r>
                <a:r>
                  <a:rPr lang="en-US" sz="8500" dirty="0" smtClean="0">
                    <a:latin typeface="NikoshBAN" pitchFamily="2" charset="0"/>
                    <a:cs typeface="NikoshBAN" pitchFamily="2" charset="0"/>
                  </a:rPr>
                  <a:t>মিটার</a:t>
                </a:r>
                <a:r>
                  <a:rPr lang="en-US" sz="8500" dirty="0" smtClean="0">
                    <a:latin typeface="+mj-lt"/>
                    <a:cs typeface="NikoshBAN" panose="02000000000000000000" pitchFamily="2" charset="0"/>
                  </a:rPr>
                  <a:t> </a:t>
                </a:r>
              </a:p>
              <a:p>
                <a:pPr marL="114300" indent="0">
                  <a:buNone/>
                </a:pPr>
                <a:endParaRPr lang="en-US" sz="8500" dirty="0" smtClean="0">
                  <a:latin typeface="+mj-lt"/>
                  <a:cs typeface="NikoshBAN" panose="02000000000000000000" pitchFamily="2" charset="0"/>
                </a:endParaRPr>
              </a:p>
              <a:p>
                <a:pPr marL="114300" indent="0">
                  <a:buNone/>
                </a:pPr>
                <a:endParaRPr lang="en-US" sz="8500" dirty="0" smtClean="0">
                  <a:latin typeface="+mj-lt"/>
                  <a:cs typeface="NikoshBAN" panose="02000000000000000000" pitchFamily="2" charset="0"/>
                </a:endParaRPr>
              </a:p>
              <a:p>
                <a:pPr marL="114300" indent="0">
                  <a:buNone/>
                </a:pPr>
                <a:endParaRPr lang="en-US" sz="4400" dirty="0" smtClean="0">
                  <a:latin typeface="+mj-lt"/>
                  <a:cs typeface="NikoshBAN" panose="02000000000000000000" pitchFamily="2" charset="0"/>
                </a:endParaRPr>
              </a:p>
              <a:p>
                <a:pPr marL="1143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i="1" smtClean="0">
                          <a:latin typeface="Cambria Math"/>
                          <a:cs typeface="NikoshBAN" panose="02000000000000000000" pitchFamily="2" charset="0"/>
                        </a:rPr>
                        <m:t> 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5101" y="887282"/>
                <a:ext cx="9402305" cy="5451529"/>
              </a:xfrm>
              <a:blipFill rotWithShape="1">
                <a:blip r:embed="rId2"/>
                <a:stretch>
                  <a:fillRect l="-1686" t="-51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04933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="" xmlns:a16="http://schemas.microsoft.com/office/drawing/2014/main" id="{D1AC7A16-8793-9A47-EAD9-2B8000179DC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30104" y="883407"/>
                <a:ext cx="10058400" cy="4835471"/>
              </a:xfrm>
            </p:spPr>
            <p:txBody>
              <a:bodyPr>
                <a:normAutofit/>
              </a:bodyPr>
              <a:lstStyle/>
              <a:p>
                <a:pPr marL="411480" lvl="1" indent="0">
                  <a:buNone/>
                </a:pPr>
                <a:r>
                  <a:rPr lang="en-US" sz="4400" dirty="0" smtClean="0">
                    <a:solidFill>
                      <a:srgbClr val="0070C0"/>
                    </a:solidFill>
                    <a:latin typeface="NikoshBAN" pitchFamily="2" charset="0"/>
                    <a:cs typeface="NikoshBAN" pitchFamily="2" charset="0"/>
                  </a:rPr>
                  <a:t>গ.</a:t>
                </a:r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আয়তক্ষেত্রের পরিসীমা =</a:t>
                </a:r>
                <a:r>
                  <a:rPr lang="en-US" sz="4400" dirty="0">
                    <a:cs typeface="NikoshBAN" pitchFamily="2" charset="0"/>
                  </a:rPr>
                  <a:t>2 </a:t>
                </a:r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(</a:t>
                </a:r>
                <a:r>
                  <a:rPr lang="en-US" sz="4400" dirty="0">
                    <a:cs typeface="NikoshBAN" pitchFamily="2" charset="0"/>
                  </a:rPr>
                  <a:t>5</a:t>
                </a:r>
                <a:r>
                  <a:rPr lang="en-US" sz="4400" dirty="0" smtClean="0">
                    <a:cs typeface="NikoshBAN" pitchFamily="2" charset="0"/>
                  </a:rPr>
                  <a:t> </a:t>
                </a:r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+</a:t>
                </a:r>
                <a:r>
                  <a:rPr lang="en-US" sz="4400" dirty="0">
                    <a:cs typeface="NikoshBAN" pitchFamily="2" charset="0"/>
                  </a:rPr>
                  <a:t> </a:t>
                </a:r>
                <a:r>
                  <a:rPr lang="en-US" sz="4400" dirty="0" smtClean="0">
                    <a:cs typeface="NikoshBAN" pitchFamily="2" charset="0"/>
                  </a:rPr>
                  <a:t>20</a:t>
                </a:r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)</a:t>
                </a:r>
                <a:r>
                  <a:rPr lang="en-US" sz="4400" dirty="0" err="1" smtClean="0">
                    <a:latin typeface="NikoshBAN" pitchFamily="2" charset="0"/>
                    <a:cs typeface="NikoshBAN" pitchFamily="2" charset="0"/>
                  </a:rPr>
                  <a:t>মিটার</a:t>
                </a:r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endParaRPr lang="en-US" sz="4400" dirty="0" smtClean="0">
                  <a:latin typeface="NikoshBAN" pitchFamily="2" charset="0"/>
                  <a:cs typeface="NikoshBAN" pitchFamily="2" charset="0"/>
                </a:endParaRPr>
              </a:p>
              <a:p>
                <a:pPr marL="411480" lvl="1" indent="0">
                  <a:buNone/>
                </a:pPr>
                <a:r>
                  <a:rPr lang="en-US" sz="44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                              = </a:t>
                </a:r>
                <a:r>
                  <a:rPr lang="en-US" sz="4400" dirty="0" smtClean="0">
                    <a:latin typeface="+mj-lt"/>
                    <a:cs typeface="NikoshBAN" pitchFamily="2" charset="0"/>
                  </a:rPr>
                  <a:t>2</a:t>
                </a:r>
                <a:r>
                  <a:rPr lang="en-US" sz="4400" dirty="0">
                    <a:ea typeface="Cambria Math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400" i="1" dirty="0">
                        <a:latin typeface="Cambria Math"/>
                        <a:ea typeface="Cambria Math"/>
                        <a:cs typeface="NikoshBAN" pitchFamily="2" charset="0"/>
                      </a:rPr>
                      <m:t>×</m:t>
                    </m:r>
                    <m:r>
                      <a:rPr lang="en-US" sz="4400" b="0" i="0" dirty="0" smtClean="0">
                        <a:latin typeface="Cambria Math"/>
                        <a:ea typeface="Cambria Math"/>
                        <a:cs typeface="NikoshBAN" pitchFamily="2" charset="0"/>
                      </a:rPr>
                      <m:t>25</m:t>
                    </m:r>
                  </m:oMath>
                </a14:m>
                <a:r>
                  <a:rPr lang="en-US" sz="4400" dirty="0" smtClean="0">
                    <a:latin typeface="+mj-lt"/>
                    <a:cs typeface="NikoshBAN" pitchFamily="2" charset="0"/>
                  </a:rPr>
                  <a:t> </a:t>
                </a:r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মিটার</a:t>
                </a:r>
              </a:p>
              <a:p>
                <a:pPr marL="411480" lvl="1" indent="0">
                  <a:buNone/>
                </a:pPr>
                <a:r>
                  <a:rPr lang="en-US" sz="44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                             =</a:t>
                </a:r>
                <a:r>
                  <a:rPr lang="en-US" sz="4400" dirty="0" smtClean="0">
                    <a:cs typeface="NikoshBAN" pitchFamily="2" charset="0"/>
                  </a:rPr>
                  <a:t> </a:t>
                </a:r>
                <a:r>
                  <a:rPr lang="en-US" sz="4400" dirty="0" smtClean="0">
                    <a:cs typeface="NikoshBAN" pitchFamily="2" charset="0"/>
                  </a:rPr>
                  <a:t>50</a:t>
                </a:r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মিটার </a:t>
                </a:r>
              </a:p>
              <a:p>
                <a:pPr marL="411480" lvl="1" indent="0">
                  <a:buNone/>
                </a:pPr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সুতরাং বর্গের পরিসীমা  </a:t>
                </a:r>
                <a:r>
                  <a:rPr lang="en-US" sz="4400" dirty="0">
                    <a:cs typeface="NikoshBAN" pitchFamily="2" charset="0"/>
                  </a:rPr>
                  <a:t>5</a:t>
                </a:r>
                <a:r>
                  <a:rPr lang="en-US" sz="4400" dirty="0" smtClean="0">
                    <a:cs typeface="NikoshBAN" pitchFamily="2" charset="0"/>
                  </a:rPr>
                  <a:t>0</a:t>
                </a:r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মিটার</a:t>
                </a:r>
              </a:p>
              <a:p>
                <a:pPr marL="411480" lvl="1" indent="0">
                  <a:buNone/>
                </a:pPr>
                <a:r>
                  <a:rPr lang="en-US" sz="44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     অতত্রব বর্গের এক বাহু =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4400" dirty="0">
                        <a:latin typeface="Cambria Math"/>
                        <a:cs typeface="NikoshBAN" pitchFamily="2" charset="0"/>
                      </a:rPr>
                      <m:t>5</m:t>
                    </m:r>
                    <m:r>
                      <m:rPr>
                        <m:nor/>
                      </m:rPr>
                      <a:rPr lang="en-US" sz="4400" b="0" i="0" dirty="0" smtClean="0">
                        <a:latin typeface="Cambria Math"/>
                        <a:cs typeface="NikoshBAN" pitchFamily="2" charset="0"/>
                      </a:rPr>
                      <m:t>0</m:t>
                    </m:r>
                    <m:r>
                      <a:rPr lang="en-US" sz="4400" i="1" smtClean="0">
                        <a:latin typeface="Cambria Math"/>
                        <a:ea typeface="Cambria Math"/>
                        <a:cs typeface="NikoshBAN" pitchFamily="2" charset="0"/>
                      </a:rPr>
                      <m:t>÷</m:t>
                    </m:r>
                    <m:r>
                      <m:rPr>
                        <m:nor/>
                      </m:rPr>
                      <a:rPr lang="en-US" sz="4400" dirty="0">
                        <a:cs typeface="NikoshBAN" pitchFamily="2" charset="0"/>
                      </a:rPr>
                      <m:t>4</m:t>
                    </m:r>
                  </m:oMath>
                </a14:m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মিটার</a:t>
                </a:r>
              </a:p>
              <a:p>
                <a:pPr marL="411480" lvl="1" indent="0">
                  <a:buNone/>
                </a:pPr>
                <a:r>
                  <a:rPr lang="en-US" sz="44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                                 = </a:t>
                </a:r>
                <a:r>
                  <a:rPr lang="en-US" sz="4400" dirty="0" smtClean="0">
                    <a:cs typeface="NikoshBAN" pitchFamily="2" charset="0"/>
                  </a:rPr>
                  <a:t>12.5</a:t>
                </a:r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  </a:t>
                </a:r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মিটার</a:t>
                </a:r>
                <a:endParaRPr lang="en-US" sz="4400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D1AC7A16-8793-9A47-EAD9-2B8000179DC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30104" y="883407"/>
                <a:ext cx="10058400" cy="4835471"/>
              </a:xfrm>
              <a:blipFill rotWithShape="1">
                <a:blip r:embed="rId2"/>
                <a:stretch>
                  <a:fillRect t="-3405" b="-52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Content Placeholder 2">
            <a:extLst>
              <a:ext uri="{FF2B5EF4-FFF2-40B4-BE49-F238E27FC236}">
                <a16:creationId xmlns="" xmlns:a16="http://schemas.microsoft.com/office/drawing/2014/main" id="{A6E84432-9DB3-5D22-314B-035B3F117137}"/>
              </a:ext>
            </a:extLst>
          </p:cNvPr>
          <p:cNvSpPr txBox="1">
            <a:spLocks/>
          </p:cNvSpPr>
          <p:nvPr/>
        </p:nvSpPr>
        <p:spPr>
          <a:xfrm>
            <a:off x="924216" y="19981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mc="http://schemas.openxmlformats.org/markup-compatibility/2006" xmlns:a14="http://schemas.microsoft.com/office/drawing/2010/main" xmlns="" xmlns:a16="http://schemas.microsoft.com/office/drawing/2014/main" id="{CB0966EC-066F-F01F-5BA1-1BB88A836E2B}"/>
              </a:ext>
            </a:extLst>
          </p:cNvPr>
          <p:cNvSpPr txBox="1">
            <a:spLocks/>
          </p:cNvSpPr>
          <p:nvPr/>
        </p:nvSpPr>
        <p:spPr>
          <a:xfrm>
            <a:off x="1112029" y="655316"/>
            <a:ext cx="10058400" cy="511780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marL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0012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547607" y="825285"/>
                <a:ext cx="10160000" cy="4800600"/>
              </a:xfrm>
            </p:spPr>
            <p:txBody>
              <a:bodyPr>
                <a:normAutofit/>
              </a:bodyPr>
              <a:lstStyle/>
              <a:p>
                <a:r>
                  <a:rPr lang="en-US" sz="4800" dirty="0" smtClean="0">
                    <a:latin typeface="NikoshBAN" pitchFamily="2" charset="0"/>
                    <a:cs typeface="NikoshBAN" pitchFamily="2" charset="0"/>
                  </a:rPr>
                  <a:t>বর্গের ক্ষেত্রফল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800" i="1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4800" b="0" i="1" smtClean="0">
                            <a:latin typeface="Cambria Math"/>
                            <a:cs typeface="NikoshBAN" pitchFamily="2" charset="0"/>
                          </a:rPr>
                          <m:t>(</m:t>
                        </m:r>
                        <m:r>
                          <a:rPr lang="en-US" sz="4800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  <m:r>
                          <a:rPr lang="en-US" sz="4800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  <m:r>
                          <a:rPr lang="en-US" sz="4800" b="0" i="1" smtClean="0">
                            <a:latin typeface="Cambria Math"/>
                            <a:cs typeface="NikoshBAN" pitchFamily="2" charset="0"/>
                          </a:rPr>
                          <m:t>.</m:t>
                        </m:r>
                        <m:r>
                          <a:rPr lang="en-US" sz="4800" b="0" i="1" smtClean="0">
                            <a:latin typeface="Cambria Math"/>
                            <a:cs typeface="NikoshBAN" pitchFamily="2" charset="0"/>
                          </a:rPr>
                          <m:t>5</m:t>
                        </m:r>
                        <m:r>
                          <a:rPr lang="en-US" sz="4800" b="0" i="1" smtClean="0">
                            <a:latin typeface="Cambria Math"/>
                            <a:cs typeface="NikoshBAN" pitchFamily="2" charset="0"/>
                          </a:rPr>
                          <m:t>)</m:t>
                        </m:r>
                      </m:e>
                      <m:sup>
                        <m:r>
                          <a:rPr lang="en-US" sz="480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800" dirty="0" smtClean="0">
                    <a:latin typeface="NikoshBAN" pitchFamily="2" charset="0"/>
                    <a:cs typeface="NikoshBAN" pitchFamily="2" charset="0"/>
                  </a:rPr>
                  <a:t>বর্গ মিটার </a:t>
                </a:r>
              </a:p>
              <a:p>
                <a:pPr marL="114300" indent="0">
                  <a:buNone/>
                </a:pPr>
                <a:r>
                  <a:rPr lang="en-US" sz="48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4800" dirty="0" smtClean="0">
                    <a:latin typeface="NikoshBAN" pitchFamily="2" charset="0"/>
                    <a:cs typeface="NikoshBAN" pitchFamily="2" charset="0"/>
                  </a:rPr>
                  <a:t>                </a:t>
                </a:r>
                <a:r>
                  <a:rPr lang="en-US" sz="4800" dirty="0" smtClean="0">
                    <a:latin typeface="NikoshBAN" pitchFamily="2" charset="0"/>
                    <a:cs typeface="NikoshBAN" pitchFamily="2" charset="0"/>
                  </a:rPr>
                  <a:t>=</a:t>
                </a:r>
                <a:r>
                  <a:rPr lang="en-US" sz="4800" dirty="0" smtClean="0">
                    <a:latin typeface="+mj-lt"/>
                    <a:cs typeface="NikoshBAN" pitchFamily="2" charset="0"/>
                  </a:rPr>
                  <a:t>   156.25</a:t>
                </a:r>
                <a:r>
                  <a:rPr lang="en-US" sz="48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4800" dirty="0" smtClean="0">
                    <a:latin typeface="NikoshBAN" pitchFamily="2" charset="0"/>
                    <a:cs typeface="NikoshBAN" pitchFamily="2" charset="0"/>
                  </a:rPr>
                  <a:t>বর্গ মিটার</a:t>
                </a:r>
              </a:p>
              <a:p>
                <a:pPr marL="114300" indent="0">
                  <a:buNone/>
                </a:pPr>
                <a:r>
                  <a:rPr lang="en-US" sz="4800" dirty="0" smtClean="0">
                    <a:latin typeface="NikoshBAN" pitchFamily="2" charset="0"/>
                    <a:cs typeface="NikoshBAN" pitchFamily="2" charset="0"/>
                  </a:rPr>
                  <a:t>এবং বর্গের কর্ণ = </a:t>
                </a:r>
                <a:r>
                  <a:rPr lang="en-US" sz="4800" dirty="0">
                    <a:cs typeface="NikoshBAN" pitchFamily="2" charset="0"/>
                  </a:rPr>
                  <a:t> 2 </a:t>
                </a:r>
                <a:r>
                  <a:rPr lang="en-US" sz="48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4800" i="1" smtClean="0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4800" b="0" i="1" smtClean="0">
                            <a:latin typeface="Cambria Math"/>
                            <a:cs typeface="NikoshBAN" pitchFamily="2" charset="0"/>
                          </a:rPr>
                          <m:t>বাহু</m:t>
                        </m:r>
                      </m:e>
                    </m:rad>
                  </m:oMath>
                </a14:m>
                <a:r>
                  <a:rPr lang="en-US" sz="4800" dirty="0" smtClean="0">
                    <a:latin typeface="NikoshBAN" pitchFamily="2" charset="0"/>
                    <a:cs typeface="NikoshBAN" pitchFamily="2" charset="0"/>
                  </a:rPr>
                  <a:t>  মিটার</a:t>
                </a:r>
              </a:p>
              <a:p>
                <a:pPr marL="114300" indent="0">
                  <a:buNone/>
                </a:pPr>
                <a:r>
                  <a:rPr lang="en-US" sz="48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4800" dirty="0" smtClean="0">
                    <a:latin typeface="NikoshBAN" pitchFamily="2" charset="0"/>
                    <a:cs typeface="NikoshBAN" pitchFamily="2" charset="0"/>
                  </a:rPr>
                  <a:t>                      =</a:t>
                </a:r>
                <a:r>
                  <a:rPr lang="en-US" sz="4800" dirty="0">
                    <a:cs typeface="NikoshBAN" pitchFamily="2" charset="0"/>
                  </a:rPr>
                  <a:t> </a:t>
                </a:r>
                <a:r>
                  <a:rPr lang="en-US" sz="4800" dirty="0" smtClean="0">
                    <a:cs typeface="NikoshBAN" pitchFamily="2" charset="0"/>
                  </a:rPr>
                  <a:t>2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4800" i="1" smtClean="0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4800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  <m:r>
                          <a:rPr lang="en-US" sz="4800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  <m:r>
                          <a:rPr lang="en-US" sz="4800" b="0" i="1" smtClean="0">
                            <a:latin typeface="Cambria Math"/>
                            <a:cs typeface="NikoshBAN" pitchFamily="2" charset="0"/>
                          </a:rPr>
                          <m:t>.</m:t>
                        </m:r>
                        <m:r>
                          <a:rPr lang="en-US" sz="4800" b="0" i="1" smtClean="0">
                            <a:latin typeface="Cambria Math"/>
                            <a:cs typeface="NikoshBAN" pitchFamily="2" charset="0"/>
                          </a:rPr>
                          <m:t>5</m:t>
                        </m:r>
                      </m:e>
                    </m:rad>
                  </m:oMath>
                </a14:m>
                <a:r>
                  <a:rPr lang="en-US" sz="48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4800" dirty="0" err="1" smtClean="0">
                    <a:latin typeface="NikoshBAN" pitchFamily="2" charset="0"/>
                    <a:cs typeface="NikoshBAN" pitchFamily="2" charset="0"/>
                  </a:rPr>
                  <a:t>মিটার</a:t>
                </a:r>
                <a:endParaRPr lang="en-US" sz="4800" dirty="0" smtClean="0">
                  <a:latin typeface="NikoshBAN" pitchFamily="2" charset="0"/>
                  <a:cs typeface="NikoshBAN" pitchFamily="2" charset="0"/>
                </a:endParaRPr>
              </a:p>
              <a:p>
                <a:endParaRPr lang="en-US" sz="4000" dirty="0" smtClean="0">
                  <a:latin typeface="NikoshBAN" pitchFamily="2" charset="0"/>
                  <a:cs typeface="NikoshBAN" pitchFamily="2" charset="0"/>
                </a:endParaRPr>
              </a:p>
              <a:p>
                <a:endParaRPr lang="en-US" sz="4000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47607" y="825285"/>
                <a:ext cx="10160000" cy="4800600"/>
              </a:xfrm>
              <a:blipFill rotWithShape="1">
                <a:blip r:embed="rId2"/>
                <a:stretch>
                  <a:fillRect l="-1981" t="-2538" b="-110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27386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A49E24A-BC4D-E304-52A7-59BD7420C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7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মূল্যায়ণ:</a:t>
            </a:r>
            <a:endParaRPr lang="en-US" sz="72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7C0A616-C06F-1126-6C6C-880F2FB779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613" y="1832675"/>
            <a:ext cx="10160000" cy="48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১।  রম্বস  কাকে বলে ?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।  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রম্বসের এর  ক্ষেএফলের নির্ণয়ের সুত্র লেখ ।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৩।  বর্গক্ষেত্রের  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ক্ষেত্রফল নির্ণয়ের সুত্র 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লেখ।</a:t>
            </a:r>
          </a:p>
          <a:p>
            <a:pPr marL="0" indent="0">
              <a:buNone/>
            </a:pP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৪। ট্রাপিজিয়ামের 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ক্ষেত্রফল নির্ণয়ের সুত্র লেখ।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66363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একক কাজ :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বাগানের দৈর্ঘ্য 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সে.মি   এবং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প্রস্থ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সে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. মি হলে ক্ষেত্রফল এবং কর্ণ নির্ণয় কর ।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9050" y="2876550"/>
            <a:ext cx="7867649" cy="3638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3244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NikoshBAN" pitchFamily="2" charset="0"/>
                <a:cs typeface="NikoshBAN" pitchFamily="2" charset="0"/>
              </a:rPr>
              <a:t>একক কাজ :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09750"/>
            <a:ext cx="12192000" cy="5048250"/>
          </a:xfrm>
        </p:spPr>
      </p:pic>
    </p:spTree>
    <p:extLst>
      <p:ext uri="{BB962C8B-B14F-4D97-AF65-F5344CB8AC3E}">
        <p14:creationId xmlns:p14="http://schemas.microsoft.com/office/powerpoint/2010/main" val="262253740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NikoshBAN" pitchFamily="2" charset="0"/>
                <a:cs typeface="NikoshBAN" pitchFamily="2" charset="0"/>
              </a:rPr>
              <a:t>একক কাজ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NikoshBAN" pitchFamily="2" charset="0"/>
                <a:cs typeface="NikoshBAN" pitchFamily="2" charset="0"/>
              </a:rPr>
              <a:t>একটি আয়তক্ষেত্রের দৈর্ঘ্য বিস্তারের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ছয়গুণ  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এবং ক্ষেত্রফল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3750</a:t>
            </a:r>
            <a:r>
              <a:rPr lang="en-US" sz="4000" dirty="0">
                <a:cs typeface="NikoshBAN" pitchFamily="2" charset="0"/>
              </a:rPr>
              <a:t/>
            </a:r>
            <a:br>
              <a:rPr lang="en-US" sz="4000" dirty="0">
                <a:cs typeface="NikoshBAN" pitchFamily="2" charset="0"/>
              </a:rPr>
            </a:br>
            <a:r>
              <a:rPr lang="en-US" sz="4000" dirty="0">
                <a:cs typeface="NikoshBAN" pitchFamily="2" charset="0"/>
              </a:rPr>
              <a:t> 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বর্গমিটার ।…</a:t>
            </a:r>
            <a:endParaRPr lang="en-US" sz="4800" dirty="0"/>
          </a:p>
        </p:txBody>
      </p:sp>
      <p:sp>
        <p:nvSpPr>
          <p:cNvPr id="4" name="Rectangle 3"/>
          <p:cNvSpPr/>
          <p:nvPr/>
        </p:nvSpPr>
        <p:spPr>
          <a:xfrm>
            <a:off x="457200" y="2828836"/>
            <a:ext cx="86868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>
                <a:latin typeface="NikoshBAN" pitchFamily="2" charset="0"/>
                <a:cs typeface="NikoshBAN" pitchFamily="2" charset="0"/>
              </a:rPr>
              <a:t>ক.  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আয়তক্ষেত্রের  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ক্ষেত্রফল নির্ণয়ের সুত্র লেখ।</a:t>
            </a:r>
          </a:p>
          <a:p>
            <a:r>
              <a:rPr lang="en-US" sz="4400" dirty="0">
                <a:latin typeface="NikoshBAN" pitchFamily="2" charset="0"/>
                <a:cs typeface="NikoshBAN" pitchFamily="2" charset="0"/>
              </a:rPr>
              <a:t>খ.  আয়তক্ষেত্রের বাহু দুটির দৈর্ঘ্য নির্ণয় কর । </a:t>
            </a:r>
          </a:p>
          <a:p>
            <a:r>
              <a:rPr lang="en-US" sz="4400" dirty="0">
                <a:latin typeface="NikoshBAN" pitchFamily="2" charset="0"/>
                <a:cs typeface="NikoshBAN" pitchFamily="2" charset="0"/>
              </a:rPr>
              <a:t>গ .   উক্ত আয়তক্ষেত্রের পরিসীমা =বর্গের পরিসীমা হলে বর্গের ক্ষেত্রফল ও কর্ণ নির্ণয় কর ।</a:t>
            </a:r>
          </a:p>
        </p:txBody>
      </p:sp>
    </p:spTree>
    <p:extLst>
      <p:ext uri="{BB962C8B-B14F-4D97-AF65-F5344CB8AC3E}">
        <p14:creationId xmlns:p14="http://schemas.microsoft.com/office/powerpoint/2010/main" val="1344328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6557D5E-1965-1E1E-FD95-09ED4E602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6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দলীয় কাজ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780220A-C340-4780-E466-FEDAF41245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একটি  বর্গের প্রতিটি বাহুর দৈর্ঘ্য </a:t>
            </a:r>
            <a:r>
              <a:rPr lang="en-US" sz="3600" dirty="0" smtClean="0">
                <a:latin typeface="Cambria" pitchFamily="18" charset="0"/>
                <a:cs typeface="NikoshBAN" panose="02000000000000000000" pitchFamily="2" charset="0"/>
              </a:rPr>
              <a:t>12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মিটার হলে ক্ষেত্রফল ও কর্ণের দৈর্ঘ্য  নির্ণয় কর ।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457200" indent="-457200">
              <a:buFont typeface="+mj-lt"/>
              <a:buAutoNum type="arabicParenR"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2677" y="2481585"/>
            <a:ext cx="3378631" cy="2902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503210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দলীয় কাজ 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6982" y="1524000"/>
            <a:ext cx="12288982" cy="5334000"/>
          </a:xfrm>
        </p:spPr>
      </p:pic>
    </p:spTree>
    <p:extLst>
      <p:ext uri="{BB962C8B-B14F-4D97-AF65-F5344CB8AC3E}">
        <p14:creationId xmlns:p14="http://schemas.microsoft.com/office/powerpoint/2010/main" val="225708804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বাড়ির কাজ </a:t>
            </a:r>
            <a:endParaRPr lang="en-US" sz="6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একটি ট্রাপিজিয়ামের সমান্তরাল বাহু  </a:t>
            </a:r>
            <a:r>
              <a:rPr lang="en-US" sz="4800" dirty="0" smtClean="0">
                <a:latin typeface="+mj-lt"/>
                <a:cs typeface="NikoshBAN" pitchFamily="2" charset="0"/>
              </a:rPr>
              <a:t>12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সে.মি.এবং  </a:t>
            </a:r>
            <a:r>
              <a:rPr lang="en-US" sz="4800" dirty="0" smtClean="0">
                <a:cs typeface="NikoshBAN" pitchFamily="2" charset="0"/>
              </a:rPr>
              <a:t>10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সেমি. লম্ব দুরত্ব 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সে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. মি হলে ক্ষেত্রফল  নির্ণয় কর ।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 flipH="1" flipV="1">
            <a:off x="5782577" y="5343352"/>
            <a:ext cx="169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9157855" y="3422072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098494" y="6400799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157855" y="6400799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3826306" y="5705756"/>
            <a:ext cx="2563091" cy="1385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3962402" y="4322618"/>
            <a:ext cx="346364" cy="11637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 flipV="1">
            <a:off x="5749639" y="4322622"/>
            <a:ext cx="775855" cy="11776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308764" y="4322618"/>
            <a:ext cx="14408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308764" y="4322622"/>
            <a:ext cx="0" cy="11776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749636" y="4322618"/>
            <a:ext cx="0" cy="11637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962402" y="4276901"/>
            <a:ext cx="2189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3671456" y="5301734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6808847" y="5246325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 flipH="1">
            <a:off x="5971309" y="4179735"/>
            <a:ext cx="3186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4308766" y="5615657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cxnSp>
        <p:nvCxnSpPr>
          <p:cNvPr id="28" name="Straight Connector 27"/>
          <p:cNvCxnSpPr/>
          <p:nvPr/>
        </p:nvCxnSpPr>
        <p:spPr>
          <a:xfrm>
            <a:off x="4071852" y="5430991"/>
            <a:ext cx="24536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8484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স্বাগতম ও লাল গোলাপের অভিন্দন শুভেচ্ছা  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05300"/>
            <a:ext cx="8377237" cy="2552700"/>
          </a:xfr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7250" y="4305300"/>
            <a:ext cx="3714750" cy="25527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90651"/>
            <a:ext cx="12192000" cy="2914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235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বাড়ির কাজ 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" y="1562100"/>
            <a:ext cx="11849100" cy="5295900"/>
          </a:xfrm>
        </p:spPr>
      </p:pic>
    </p:spTree>
    <p:extLst>
      <p:ext uri="{BB962C8B-B14F-4D97-AF65-F5344CB8AC3E}">
        <p14:creationId xmlns:p14="http://schemas.microsoft.com/office/powerpoint/2010/main" val="1881205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বাড়ির কাজ 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2" y="1191495"/>
            <a:ext cx="10986655" cy="5666509"/>
          </a:xfrm>
        </p:spPr>
      </p:pic>
    </p:spTree>
    <p:extLst>
      <p:ext uri="{BB962C8B-B14F-4D97-AF65-F5344CB8AC3E}">
        <p14:creationId xmlns:p14="http://schemas.microsoft.com/office/powerpoint/2010/main" val="201718552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ছবি</a:t>
            </a:r>
            <a:r>
              <a:rPr lang="en-US" smtClean="0"/>
              <a:t>    </a:t>
            </a:r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52587"/>
            <a:ext cx="12192000" cy="5205413"/>
          </a:xfrm>
        </p:spPr>
      </p:pic>
    </p:spTree>
    <p:extLst>
      <p:ext uri="{BB962C8B-B14F-4D97-AF65-F5344CB8AC3E}">
        <p14:creationId xmlns:p14="http://schemas.microsoft.com/office/powerpoint/2010/main" val="388344999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B0AFD3E-B421-1117-7A14-E8ECF3010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9600" dirty="0"/>
              <a:t>			</a:t>
            </a:r>
            <a:r>
              <a:rPr lang="en-US" sz="9600" dirty="0" smtClean="0"/>
              <a:t> </a:t>
            </a:r>
            <a:r>
              <a:rPr lang="en-US" sz="107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ধন্যবাদ</a:t>
            </a:r>
            <a:endParaRPr lang="en-US" sz="53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71651"/>
            <a:ext cx="12001500" cy="5086349"/>
          </a:xfrm>
        </p:spPr>
      </p:pic>
    </p:spTree>
    <p:extLst>
      <p:ext uri="{BB962C8B-B14F-4D97-AF65-F5344CB8AC3E}">
        <p14:creationId xmlns:p14="http://schemas.microsoft.com/office/powerpoint/2010/main" val="1125797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17EFC0B-65C3-6011-A727-40D3E7A1661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133600" y="287338"/>
            <a:ext cx="10058400" cy="1449387"/>
          </a:xfrm>
        </p:spPr>
        <p:txBody>
          <a:bodyPr/>
          <a:lstStyle/>
          <a:p>
            <a:r>
              <a:rPr lang="en-US" sz="60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শিক্ষক পরিচিতি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="" xmlns:a16="http://schemas.microsoft.com/office/drawing/2014/main" id="{408F7A66-7E35-6CC0-D640-BF9863828A0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1736725"/>
            <a:ext cx="10058400" cy="4022725"/>
          </a:xfrm>
        </p:spPr>
        <p:txBody>
          <a:bodyPr/>
          <a:lstStyle/>
          <a:p>
            <a:pPr marL="914400" lvl="8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মোঃ ইয়াছিন আলী 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প্রাং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914400" lvl="8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সহকারি 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শিক্ষক</a:t>
            </a:r>
            <a:r>
              <a:rPr lang="en-US" sz="9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(গণিত)</a:t>
            </a:r>
          </a:p>
          <a:p>
            <a:pPr marL="914400" lvl="8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খাদিজা খাতুন ইসলামিয়া আলিম মাদ্রাসা,দুপচাঁচিয়া, বগুড়া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pPr marL="914400" lvl="8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 smtClean="0">
                <a:latin typeface="+mj-lt"/>
                <a:cs typeface="NikoshBAN" panose="02000000000000000000" pitchFamily="2" charset="0"/>
              </a:rPr>
              <a:t>E-mail: </a:t>
            </a:r>
            <a:r>
              <a:rPr lang="en-US" sz="3600" dirty="0" smtClean="0">
                <a:latin typeface="+mj-lt"/>
                <a:cs typeface="NikoshBAN" panose="02000000000000000000" pitchFamily="2" charset="0"/>
                <a:hlinkClick r:id="rId2"/>
              </a:rPr>
              <a:t>ayeasin564@gmail.com</a:t>
            </a:r>
            <a:endParaRPr lang="en-US" sz="3600" dirty="0" smtClean="0">
              <a:latin typeface="+mj-lt"/>
              <a:cs typeface="NikoshBAN" panose="02000000000000000000" pitchFamily="2" charset="0"/>
            </a:endParaRPr>
          </a:p>
          <a:p>
            <a:pPr marL="914400" lvl="8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 smtClean="0">
                <a:latin typeface="+mj-lt"/>
                <a:cs typeface="NikoshBAN" panose="02000000000000000000" pitchFamily="2" charset="0"/>
              </a:rPr>
              <a:t>MobLe no . 01724121754</a:t>
            </a:r>
            <a:endParaRPr lang="en-US" sz="3600" dirty="0">
              <a:latin typeface="+mj-lt"/>
              <a:cs typeface="NikoshBAN" panose="02000000000000000000" pitchFamily="2" charset="0"/>
            </a:endParaRPr>
          </a:p>
          <a:p>
            <a:pPr marL="914400" lvl="8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="" xmlns:a16="http://schemas.microsoft.com/office/drawing/2014/main" id="{E6A085D1-F320-8E5E-18CA-D50D6CDA59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5897" y="277090"/>
            <a:ext cx="3591524" cy="323839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68911858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DFCAF8E-2355-2126-4562-9C5348A908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			</a:t>
            </a:r>
            <a:r>
              <a:rPr lang="en-US" sz="80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 পরিচিতি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9E8CDF0D-9A84-A7AB-4C71-76238D0312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608560" lvl="8" indent="0" algn="just">
              <a:buNone/>
            </a:pPr>
            <a:r>
              <a:rPr lang="en-US" sz="3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শ্রেণিঃ -</a:t>
            </a:r>
            <a:r>
              <a:rPr lang="en-US" sz="3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10ম  ও ৯ম  </a:t>
            </a:r>
            <a:endParaRPr lang="en-US" sz="38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1608560" lvl="8" indent="0" algn="just">
              <a:buNone/>
            </a:pPr>
            <a:r>
              <a:rPr lang="en-US" sz="3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অধ্যায়-১6</a:t>
            </a:r>
            <a:endParaRPr lang="en-US" sz="38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1608560" lvl="8" indent="0" algn="just">
              <a:buNone/>
            </a:pPr>
            <a:r>
              <a:rPr lang="en-US" sz="3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(পরিমিতি)</a:t>
            </a:r>
          </a:p>
          <a:p>
            <a:pPr marL="1608560" lvl="8" indent="0" algn="just">
              <a:buNone/>
            </a:pPr>
            <a:r>
              <a:rPr lang="en-US" sz="3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অনুশীলনী-16.2</a:t>
            </a:r>
            <a:endParaRPr lang="en-US" sz="38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r>
              <a:rPr lang="en-US" dirty="0"/>
              <a:t>      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0290" y="1570084"/>
            <a:ext cx="5279795" cy="534333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450" y="4595812"/>
            <a:ext cx="6658840" cy="2262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9623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7C3594B-20C4-3972-B6F1-A1060F036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শিখনফল জানতে পারবে  :</a:t>
            </a:r>
            <a:endParaRPr lang="en-US" sz="60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60844" y="1489661"/>
            <a:ext cx="10058400" cy="4023360"/>
          </a:xfrm>
        </p:spPr>
        <p:txBody>
          <a:bodyPr>
            <a:normAutofit lnSpcReduction="10000"/>
          </a:bodyPr>
          <a:lstStyle/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চতুর্ভুজক্ষেত্রের পরিসীমা জানতে পারবে ।</a:t>
            </a:r>
          </a:p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আয়তাকার  বস্তুর বিভিন্ন সমস্যা  সমাধান করতে পারবে। </a:t>
            </a:r>
          </a:p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বর্গের  ক্ষেত্রফল ও কর্ণ নির্ণয় করতে পারবে ।</a:t>
            </a:r>
          </a:p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আয়তক্ষেত্রের ক্ষেত্রফল ও কর্ণ নির্ণয় করতে পারবে ।</a:t>
            </a:r>
          </a:p>
          <a:p>
            <a:endParaRPr lang="en-US" sz="2800" dirty="0">
              <a:latin typeface="NikoshBAN" pitchFamily="2" charset="0"/>
              <a:cs typeface="NikoshBAN" pitchFamily="2" charset="0"/>
            </a:endParaRPr>
          </a:p>
          <a:p>
            <a:endParaRPr lang="en-US" sz="2800" dirty="0" smtClean="0">
              <a:latin typeface="NikoshBAN" pitchFamily="2" charset="0"/>
              <a:cs typeface="NikoshBAN" pitchFamily="2" charset="0"/>
            </a:endParaRPr>
          </a:p>
          <a:p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351862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7EA50F4-C38B-61F9-74B9-7CE6E19A8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3480" y="263475"/>
            <a:ext cx="10058400" cy="838459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en-US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নিচের চিত্রটি লক্ষ্য কর </a:t>
            </a:r>
            <a:endParaRPr lang="en-US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5963A69-7179-CF18-27AF-AC32FE8003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4807" y="1800014"/>
            <a:ext cx="10058400" cy="4023360"/>
          </a:xfrm>
        </p:spPr>
        <p:txBody>
          <a:bodyPr/>
          <a:lstStyle/>
          <a:p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911" y="1723698"/>
            <a:ext cx="9872421" cy="4398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5455503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r>
              <a:rPr lang="en-US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আজকের পাঠ : আয়তক্ষেত্র</a:t>
            </a:r>
            <a:endParaRPr lang="en-US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2512" y="2505075"/>
            <a:ext cx="2466975" cy="18478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850" y="2557462"/>
            <a:ext cx="9467850" cy="3614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0065350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xmlns:a14="http://schemas.microsoft.com/office/drawing/2010/main" xmlns:mc="http://schemas.openxmlformats.org/markup-compatibility/2006" id="{7E440620-858E-ECEB-71D3-251F17E00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291" y="232476"/>
            <a:ext cx="10058400" cy="1629572"/>
          </a:xfrm>
        </p:spPr>
        <p:txBody>
          <a:bodyPr>
            <a:noAutofit/>
          </a:bodyPr>
          <a:lstStyle/>
          <a:p>
            <a:pPr marL="571500" indent="-571500">
              <a:buFont typeface="Wingdings" pitchFamily="2" charset="2"/>
              <a:buChar char="v"/>
            </a:pP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একটি আয়তক্ষেত্রের দৈর্ঘ্য বিস্তারের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চার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গুণ 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এবং ক্ষেত্রফল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100</a:t>
            </a:r>
            <a:r>
              <a:rPr lang="en-US" sz="3600" dirty="0">
                <a:cs typeface="NikoshBAN" pitchFamily="2" charset="0"/>
              </a:rPr>
              <a:t/>
            </a:r>
            <a:br>
              <a:rPr lang="en-US" sz="3600" dirty="0">
                <a:cs typeface="NikoshBAN" pitchFamily="2" charset="0"/>
              </a:rPr>
            </a:br>
            <a:r>
              <a:rPr lang="en-US" sz="3600" dirty="0" smtClean="0">
                <a:cs typeface="NikoshBAN" pitchFamily="2" charset="0"/>
              </a:rPr>
              <a:t>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বর্গমিটার ।…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6559" y="2425352"/>
            <a:ext cx="10058400" cy="3796454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ক.  রম্বসের  ক্ষেত্রফল নির্ণয়ের সুত্র লেখ।</a:t>
            </a:r>
          </a:p>
          <a:p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খ.  আয়তক্ষেত্রের বাহু দুটির দৈর্ঘ্য নির্ণয় কর । </a:t>
            </a:r>
          </a:p>
          <a:p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গ .   উক্ত আয়তক্ষেত্রের পরিসীমা =বর্গের পরিসীমা হলে বর্গের ক্ষেত্রফল ও কর্ণ নির্ণয় কর ।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562078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852" y="0"/>
            <a:ext cx="101600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প্রশ্নের সমাধান :</a:t>
            </a:r>
            <a:endParaRPr lang="en-US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84327" y="813347"/>
                <a:ext cx="10058400" cy="5618450"/>
              </a:xfrm>
            </p:spPr>
            <p:txBody>
              <a:bodyPr>
                <a:noAutofit/>
              </a:bodyPr>
              <a:lstStyle/>
              <a:p>
                <a:r>
                  <a:rPr lang="en-US" sz="3200" dirty="0" smtClean="0">
                    <a:solidFill>
                      <a:srgbClr val="0070C0"/>
                    </a:solidFill>
                    <a:latin typeface="NikoshBAN" pitchFamily="2" charset="0"/>
                    <a:cs typeface="NikoshBAN" pitchFamily="2" charset="0"/>
                  </a:rPr>
                  <a:t>ক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. </a:t>
                </a:r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আমরা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জানি, রম্বসের ক্ষেত্রফল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 dirty="0" smtClean="0">
                        <a:latin typeface="Cambria Math"/>
                        <a:ea typeface="Cambria Math"/>
                        <a:cs typeface="NikoshBAN" pitchFamily="2" charset="0"/>
                      </a:rPr>
                      <m:t>×</m:t>
                    </m:r>
                  </m:oMath>
                </a14:m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>
                    <a:latin typeface="+mj-lt"/>
                    <a:cs typeface="NikoshBAN" pitchFamily="2" charset="0"/>
                  </a:rPr>
                  <a:t>1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ম কর্ণ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/>
                        <a:ea typeface="Cambria Math"/>
                        <a:cs typeface="NikoshBAN" pitchFamily="2" charset="0"/>
                      </a:rPr>
                      <m:t>×</m:t>
                    </m:r>
                    <m:r>
                      <a:rPr lang="en-US" sz="32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2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2</m:t>
                    </m:r>
                  </m:oMath>
                </a14:m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য় কর্ণ বর্গ একক                                                      </a:t>
                </a:r>
                <a:endParaRPr lang="en-US" sz="3600" dirty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sz="3600" dirty="0" smtClean="0">
                    <a:solidFill>
                      <a:srgbClr val="0070C0"/>
                    </a:solidFill>
                    <a:latin typeface="NikoshBAN" pitchFamily="2" charset="0"/>
                    <a:cs typeface="NikoshBAN" pitchFamily="2" charset="0"/>
                  </a:rPr>
                  <a:t>খ</a:t>
                </a:r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.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ধরি আয়তক্ষেত্রের বিস্তার=</a:t>
                </a:r>
                <a:r>
                  <a:rPr lang="en-US" sz="3200" dirty="0">
                    <a:latin typeface="+mj-lt"/>
                    <a:cs typeface="NikoshBAN" pitchFamily="2" charset="0"/>
                  </a:rPr>
                  <a:t>X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মি</a:t>
                </a:r>
              </a:p>
              <a:p>
                <a:pPr marL="114300" indent="0">
                  <a:buNone/>
                </a:pP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   এবং দৈর্ঘ্য</a:t>
                </a:r>
                <a:r>
                  <a:rPr lang="en-US" sz="3200" dirty="0">
                    <a:latin typeface="+mj-lt"/>
                    <a:cs typeface="NikoshBAN" pitchFamily="2" charset="0"/>
                  </a:rPr>
                  <a:t>  </a:t>
                </a:r>
                <a:r>
                  <a:rPr lang="en-US" sz="3200" dirty="0" smtClean="0">
                    <a:latin typeface="+mj-lt"/>
                    <a:cs typeface="NikoshBAN" pitchFamily="2" charset="0"/>
                  </a:rPr>
                  <a:t>4x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মিটার</a:t>
                </a:r>
                <a:endParaRPr lang="en-US" sz="2800" dirty="0">
                  <a:latin typeface="+mj-lt"/>
                  <a:cs typeface="NikoshBAN" pitchFamily="2" charset="0"/>
                </a:endParaRPr>
              </a:p>
              <a:p>
                <a:pPr marL="114300" indent="0">
                  <a:buNone/>
                </a:pPr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    ক্ষেত্রফল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=</a:t>
                </a:r>
                <a:r>
                  <a:rPr lang="en-US" sz="3200" b="1" i="1" dirty="0">
                    <a:cs typeface="NikoshBAN" pitchFamily="2" charset="0"/>
                  </a:rPr>
                  <a:t>x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/>
                        <a:ea typeface="Cambria Math"/>
                        <a:cs typeface="NikoshBAN" pitchFamily="2" charset="0"/>
                      </a:rPr>
                      <m:t>×</m:t>
                    </m:r>
                    <m:r>
                      <a:rPr lang="en-US" sz="3200" b="0" i="1" smtClean="0">
                        <a:latin typeface="Cambria Math"/>
                        <a:ea typeface="Cambria Math"/>
                        <a:cs typeface="NikoshBAN" pitchFamily="2" charset="0"/>
                      </a:rPr>
                      <m:t>4</m:t>
                    </m:r>
                  </m:oMath>
                </a14:m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x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বর্গ</a:t>
                </a:r>
                <a:r>
                  <a:rPr lang="en-US" sz="3200" dirty="0"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 dirty="0">
                        <a:latin typeface="Cambria Math"/>
                        <a:cs typeface="NikoshBAN" pitchFamily="2" charset="0"/>
                      </a:rPr>
                      <m:t> </m:t>
                    </m:r>
                  </m:oMath>
                </a14:m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মিটার</a:t>
                </a:r>
              </a:p>
              <a:p>
                <a:pPr marL="628650" indent="-514350">
                  <a:buFont typeface="+mj-lt"/>
                  <a:buAutoNum type="alphaLcPeriod"/>
                </a:pPr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          =</a:t>
                </a:r>
                <a14:m>
                  <m:oMath xmlns:m="http://schemas.openxmlformats.org/officeDocument/2006/math">
                    <m:r>
                      <a:rPr lang="en-US" sz="4000" i="1" dirty="0">
                        <a:latin typeface="Cambria Math"/>
                        <a:cs typeface="NikoshBAN" pitchFamily="2" charset="0"/>
                      </a:rPr>
                      <m:t>9</m:t>
                    </m:r>
                    <m:r>
                      <a:rPr lang="en-US" sz="3600" b="0" i="1" smtClean="0">
                        <a:latin typeface="Cambria Math"/>
                        <a:cs typeface="NikoshBAN" pitchFamily="2" charset="0"/>
                      </a:rPr>
                      <m:t>4</m:t>
                    </m:r>
                    <m:r>
                      <a:rPr lang="en-US" sz="4000" i="1" smtClean="0">
                        <a:latin typeface="Cambria Math"/>
                        <a:cs typeface="NikoshBAN" pitchFamily="2" charset="0"/>
                      </a:rPr>
                      <m:t>ব</m:t>
                    </m:r>
                  </m:oMath>
                </a14:m>
                <a:r>
                  <a:rPr lang="en-US" sz="3200" dirty="0" err="1" smtClean="0">
                    <a:latin typeface="NikoshBAN" pitchFamily="2" charset="0"/>
                    <a:cs typeface="NikoshBAN" pitchFamily="2" charset="0"/>
                  </a:rPr>
                  <a:t>র্গ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মিটার</a:t>
                </a:r>
              </a:p>
              <a:p>
                <a:pPr marL="114300" indent="0">
                  <a:buNone/>
                </a:pP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শর্তানুসারে </a:t>
                </a:r>
                <a14:m>
                  <m:oMath xmlns:m="http://schemas.openxmlformats.org/officeDocument/2006/math">
                    <m:r>
                      <a:rPr lang="en-US" sz="3600" i="1" dirty="0">
                        <a:latin typeface="Cambria Math"/>
                        <a:cs typeface="NikoshBAN" pitchFamily="2" charset="0"/>
                      </a:rPr>
                      <m:t>4</m:t>
                    </m:r>
                    <m:sSup>
                      <m:sSup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  <m:r>
                      <a:rPr lang="en-US" sz="2800" b="0" i="1" smtClean="0">
                        <a:latin typeface="Cambria Math"/>
                        <a:cs typeface="NikoshBAN" pitchFamily="2" charset="0"/>
                      </a:rPr>
                      <m:t> </m:t>
                    </m:r>
                  </m:oMath>
                </a14:m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=</a:t>
                </a:r>
                <a:r>
                  <a:rPr lang="en-US" sz="3200" dirty="0" smtClean="0">
                    <a:latin typeface="+mj-lt"/>
                    <a:cs typeface="NikoshBAN" pitchFamily="2" charset="0"/>
                  </a:rPr>
                  <a:t>100</a:t>
                </a:r>
                <a:endParaRPr lang="en-US" sz="3200" dirty="0" smtClean="0">
                  <a:latin typeface="NikoshBAN" pitchFamily="2" charset="0"/>
                  <a:cs typeface="NikoshBAN" pitchFamily="2" charset="0"/>
                </a:endParaRPr>
              </a:p>
              <a:p>
                <a:pPr marL="114300" indent="0">
                  <a:buNone/>
                </a:pPr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বা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i="1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sz="320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= </a:t>
                </a:r>
                <a:r>
                  <a:rPr lang="en-US" sz="3200" dirty="0" smtClean="0">
                    <a:latin typeface="+mj-lt"/>
                    <a:cs typeface="NikoshBAN" pitchFamily="2" charset="0"/>
                  </a:rPr>
                  <a:t>100</a:t>
                </a:r>
                <a:r>
                  <a:rPr lang="en-US" sz="3200" dirty="0" smtClean="0">
                    <a:latin typeface="+mj-lt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 dirty="0">
                        <a:latin typeface="Cambria Math"/>
                        <a:ea typeface="Cambria Math"/>
                        <a:cs typeface="NikoshBAN" pitchFamily="2" charset="0"/>
                      </a:rPr>
                      <m:t>÷</m:t>
                    </m:r>
                    <m:r>
                      <a:rPr lang="en-US" sz="3200" b="0" i="0" dirty="0" smtClean="0">
                        <a:latin typeface="Cambria Math"/>
                        <a:ea typeface="Cambria Math"/>
                        <a:cs typeface="NikoshBAN" pitchFamily="2" charset="0"/>
                      </a:rPr>
                      <m:t>4</m:t>
                    </m:r>
                  </m:oMath>
                </a14:m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</a:p>
              <a:p>
                <a:pPr marL="114300" indent="0">
                  <a:buNone/>
                </a:pP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বা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i="1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sz="320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= 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25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   </a:t>
                </a:r>
                <a:endParaRPr lang="en-US" sz="3200" dirty="0" smtClean="0">
                  <a:latin typeface="NikoshBAN" pitchFamily="2" charset="0"/>
                  <a:cs typeface="NikoshBAN" pitchFamily="2" charset="0"/>
                </a:endParaRPr>
              </a:p>
              <a:p>
                <a:pPr marL="114300" indent="0">
                  <a:buNone/>
                </a:pP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বা x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 smtClean="0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25</m:t>
                        </m:r>
                      </m:e>
                    </m:rad>
                  </m:oMath>
                </a14:m>
                <a:endParaRPr lang="en-US" sz="3200" dirty="0" smtClean="0">
                  <a:latin typeface="NikoshBAN" pitchFamily="2" charset="0"/>
                  <a:cs typeface="NikoshBAN" pitchFamily="2" charset="0"/>
                </a:endParaRPr>
              </a:p>
              <a:p>
                <a:pPr marL="114300" indent="0">
                  <a:buNone/>
                </a:pPr>
                <a:endParaRPr lang="en-US" sz="3200" dirty="0" smtClean="0">
                  <a:latin typeface="NikoshBAN" pitchFamily="2" charset="0"/>
                  <a:cs typeface="NikoshBAN" pitchFamily="2" charset="0"/>
                </a:endParaRPr>
              </a:p>
              <a:p>
                <a:pPr marL="114300" indent="0">
                  <a:buNone/>
                </a:pPr>
                <a:endParaRPr lang="en-US" sz="3200" dirty="0" smtClean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4327" y="813347"/>
                <a:ext cx="10058400" cy="5618450"/>
              </a:xfrm>
              <a:blipFill rotWithShape="1">
                <a:blip r:embed="rId3"/>
                <a:stretch>
                  <a:fillRect l="-1273" r="-51212" b="-273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27222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718</TotalTime>
  <Words>451</Words>
  <Application>Microsoft Office PowerPoint</Application>
  <PresentationFormat>Custom</PresentationFormat>
  <Paragraphs>91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Clarity</vt:lpstr>
      <vt:lpstr>সকল শিক্ষার্থীদের আন্তরিক শুভেচ্ছা </vt:lpstr>
      <vt:lpstr>স্বাগতম ও লাল গোলাপের অভিন্দন শুভেচ্ছা  ।</vt:lpstr>
      <vt:lpstr>শিক্ষক পরিচিতি</vt:lpstr>
      <vt:lpstr>   পাঠ পরিচিতি </vt:lpstr>
      <vt:lpstr>শিখনফল জানতে পারবে  :</vt:lpstr>
      <vt:lpstr>  নিচের চিত্রটি লক্ষ্য কর </vt:lpstr>
      <vt:lpstr>আজকের পাঠ : আয়তক্ষেত্র</vt:lpstr>
      <vt:lpstr>একটি আয়তক্ষেত্রের দৈর্ঘ্য বিস্তারের চারগুণ  এবং ক্ষেত্রফল 100   বর্গমিটার ।…</vt:lpstr>
      <vt:lpstr>প্রশ্নের সমাধান :</vt:lpstr>
      <vt:lpstr>PowerPoint Presentation</vt:lpstr>
      <vt:lpstr>PowerPoint Presentation</vt:lpstr>
      <vt:lpstr>PowerPoint Presentation</vt:lpstr>
      <vt:lpstr>মূল্যায়ণ:</vt:lpstr>
      <vt:lpstr>একক কাজ : </vt:lpstr>
      <vt:lpstr>একক কাজ : </vt:lpstr>
      <vt:lpstr>একক কাজ</vt:lpstr>
      <vt:lpstr>দলীয় কাজ </vt:lpstr>
      <vt:lpstr>দলীয় কাজ </vt:lpstr>
      <vt:lpstr>বাড়ির কাজ </vt:lpstr>
      <vt:lpstr>বাড়ির কাজ </vt:lpstr>
      <vt:lpstr>বাড়ির কাজ </vt:lpstr>
      <vt:lpstr>ছবি    </vt:lpstr>
      <vt:lpstr>    ধন্যবাদ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 10 Pro</dc:creator>
  <cp:lastModifiedBy>PC</cp:lastModifiedBy>
  <cp:revision>306</cp:revision>
  <dcterms:created xsi:type="dcterms:W3CDTF">2023-08-19T03:06:08Z</dcterms:created>
  <dcterms:modified xsi:type="dcterms:W3CDTF">2025-11-20T10:56:52Z</dcterms:modified>
</cp:coreProperties>
</file>