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5" r:id="rId1"/>
  </p:sldMasterIdLst>
  <p:sldIdLst>
    <p:sldId id="258" r:id="rId2"/>
    <p:sldId id="257" r:id="rId3"/>
    <p:sldId id="264" r:id="rId4"/>
    <p:sldId id="259" r:id="rId5"/>
    <p:sldId id="260" r:id="rId6"/>
    <p:sldId id="261" r:id="rId7"/>
    <p:sldId id="262" r:id="rId8"/>
    <p:sldId id="266" r:id="rId9"/>
    <p:sldId id="263" r:id="rId10"/>
    <p:sldId id="265" r:id="rId11"/>
    <p:sldId id="268" r:id="rId12"/>
    <p:sldId id="269" r:id="rId13"/>
    <p:sldId id="270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928662-D5AD-477C-9B7A-066C08A3D084}">
          <p14:sldIdLst>
            <p14:sldId id="258"/>
            <p14:sldId id="257"/>
          </p14:sldIdLst>
        </p14:section>
        <p14:section name="Untitled Section" id="{44B8CCD9-133E-4626-9D6B-E63B96526D57}">
          <p14:sldIdLst/>
        </p14:section>
        <p14:section name="Untitled Section" id="{0B4ED3B6-3B0C-4966-840C-303D272357AE}">
          <p14:sldIdLst>
            <p14:sldId id="264"/>
            <p14:sldId id="259"/>
            <p14:sldId id="260"/>
            <p14:sldId id="261"/>
            <p14:sldId id="262"/>
            <p14:sldId id="266"/>
            <p14:sldId id="263"/>
            <p14:sldId id="265"/>
            <p14:sldId id="268"/>
            <p14:sldId id="269"/>
            <p14:sldId id="270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82" autoAdjust="0"/>
  </p:normalViewPr>
  <p:slideViewPr>
    <p:cSldViewPr snapToGrid="0">
      <p:cViewPr varScale="1">
        <p:scale>
          <a:sx n="81" d="100"/>
          <a:sy n="81" d="100"/>
        </p:scale>
        <p:origin x="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4338A40-C74F-4E3A-BBA2-FEB7DD0B44B7}" type="datetimeFigureOut">
              <a:rPr lang="en-US" smtClean="0"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65E6333-E9AB-4581-AEBD-561F46BE6DC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491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8A40-C74F-4E3A-BBA2-FEB7DD0B44B7}" type="datetimeFigureOut">
              <a:rPr lang="en-US" smtClean="0"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6333-E9AB-4581-AEBD-561F46BE6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93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8A40-C74F-4E3A-BBA2-FEB7DD0B44B7}" type="datetimeFigureOut">
              <a:rPr lang="en-US" smtClean="0"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6333-E9AB-4581-AEBD-561F46BE6DC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597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8A40-C74F-4E3A-BBA2-FEB7DD0B44B7}" type="datetimeFigureOut">
              <a:rPr lang="en-US" smtClean="0"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6333-E9AB-4581-AEBD-561F46BE6D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1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8A40-C74F-4E3A-BBA2-FEB7DD0B44B7}" type="datetimeFigureOut">
              <a:rPr lang="en-US" smtClean="0"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6333-E9AB-4581-AEBD-561F46BE6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306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8A40-C74F-4E3A-BBA2-FEB7DD0B44B7}" type="datetimeFigureOut">
              <a:rPr lang="en-US" smtClean="0"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6333-E9AB-4581-AEBD-561F46BE6D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702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8A40-C74F-4E3A-BBA2-FEB7DD0B44B7}" type="datetimeFigureOut">
              <a:rPr lang="en-US" smtClean="0"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6333-E9AB-4581-AEBD-561F46BE6DC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17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8A40-C74F-4E3A-BBA2-FEB7DD0B44B7}" type="datetimeFigureOut">
              <a:rPr lang="en-US" smtClean="0"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6333-E9AB-4581-AEBD-561F46BE6DC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306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8A40-C74F-4E3A-BBA2-FEB7DD0B44B7}" type="datetimeFigureOut">
              <a:rPr lang="en-US" smtClean="0"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6333-E9AB-4581-AEBD-561F46BE6DC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065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8A40-C74F-4E3A-BBA2-FEB7DD0B44B7}" type="datetimeFigureOut">
              <a:rPr lang="en-US" smtClean="0"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6333-E9AB-4581-AEBD-561F46BE6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646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8A40-C74F-4E3A-BBA2-FEB7DD0B44B7}" type="datetimeFigureOut">
              <a:rPr lang="en-US" smtClean="0"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6333-E9AB-4581-AEBD-561F46BE6DC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73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8A40-C74F-4E3A-BBA2-FEB7DD0B44B7}" type="datetimeFigureOut">
              <a:rPr lang="en-US" smtClean="0"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6333-E9AB-4581-AEBD-561F46BE6DC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77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8A40-C74F-4E3A-BBA2-FEB7DD0B44B7}" type="datetimeFigureOut">
              <a:rPr lang="en-US" smtClean="0"/>
              <a:t>11/27/2025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6333-E9AB-4581-AEBD-561F46BE6DC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74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8A40-C74F-4E3A-BBA2-FEB7DD0B44B7}" type="datetimeFigureOut">
              <a:rPr lang="en-US" smtClean="0"/>
              <a:t>11/27/2025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6333-E9AB-4581-AEBD-561F46BE6DC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34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8A40-C74F-4E3A-BBA2-FEB7DD0B44B7}" type="datetimeFigureOut">
              <a:rPr lang="en-US" smtClean="0"/>
              <a:t>11/27/2025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6333-E9AB-4581-AEBD-561F46BE6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0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8A40-C74F-4E3A-BBA2-FEB7DD0B44B7}" type="datetimeFigureOut">
              <a:rPr lang="en-US" smtClean="0"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6333-E9AB-4581-AEBD-561F46BE6DC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06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8A40-C74F-4E3A-BBA2-FEB7DD0B44B7}" type="datetimeFigureOut">
              <a:rPr lang="en-US" smtClean="0"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6333-E9AB-4581-AEBD-561F46BE6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0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338A40-C74F-4E3A-BBA2-FEB7DD0B44B7}" type="datetimeFigureOut">
              <a:rPr lang="en-US" smtClean="0"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5E6333-E9AB-4581-AEBD-561F46BE6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7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  <p:sldLayoutId id="2147484117" r:id="rId12"/>
    <p:sldLayoutId id="2147484118" r:id="rId13"/>
    <p:sldLayoutId id="2147484119" r:id="rId14"/>
    <p:sldLayoutId id="2147484120" r:id="rId15"/>
    <p:sldLayoutId id="2147484121" r:id="rId16"/>
    <p:sldLayoutId id="214748412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7" y="0"/>
            <a:ext cx="12085123" cy="70702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5647" y="164473"/>
            <a:ext cx="12132623" cy="68122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6270" y="118754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36270" y="118754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6877" y="0"/>
            <a:ext cx="12302836" cy="7008815"/>
          </a:xfrm>
          <a:prstGeom prst="rect">
            <a:avLst/>
          </a:prstGeom>
          <a:solidFill>
            <a:schemeClr val="bg1"/>
          </a:solidFill>
          <a:ln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 dirty="0" smtClean="0">
              <a:solidFill>
                <a:schemeClr val="tx1"/>
              </a:solidFill>
            </a:endParaRPr>
          </a:p>
          <a:p>
            <a:pPr algn="just"/>
            <a:r>
              <a:rPr lang="en-US" sz="32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                         ASSALAMUALAIKUM</a:t>
            </a:r>
          </a:p>
          <a:p>
            <a:pPr algn="ctr"/>
            <a:r>
              <a:rPr lang="en-US" sz="32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CLASS.</a:t>
            </a:r>
          </a:p>
          <a:p>
            <a:pPr algn="ctr"/>
            <a:r>
              <a:rPr lang="en-US" sz="32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HOW ARE YOU?</a:t>
            </a:r>
          </a:p>
          <a:p>
            <a:pPr algn="ctr"/>
            <a:r>
              <a:rPr lang="en-US" sz="32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ALL.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472" y="3346542"/>
            <a:ext cx="3819897" cy="35114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6270" y="118754"/>
            <a:ext cx="5937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0" y="3261414"/>
            <a:ext cx="4043672" cy="37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44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783770" y="1259625"/>
            <a:ext cx="2636323" cy="127065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NOUN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lowchart: Decision 2"/>
          <p:cNvSpPr/>
          <p:nvPr/>
        </p:nvSpPr>
        <p:spPr>
          <a:xfrm>
            <a:off x="3855977" y="510298"/>
            <a:ext cx="3942608" cy="1150734"/>
          </a:xfrm>
          <a:prstGeom prst="flowChartDecisi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LEARN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WITH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FUN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6359" y="1602568"/>
            <a:ext cx="8716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NOUN Refers  ,person/place/things name</a:t>
            </a:r>
            <a:r>
              <a:rPr lang="en-US" dirty="0" smtClean="0"/>
              <a:t>……..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568" y="2347496"/>
            <a:ext cx="42988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Examples of noun:</a:t>
            </a:r>
          </a:p>
          <a:p>
            <a:pPr algn="just"/>
            <a:r>
              <a:rPr lang="en-US" sz="3200" dirty="0" smtClean="0"/>
              <a:t>*RAHIM  </a:t>
            </a:r>
          </a:p>
          <a:p>
            <a:pPr algn="just"/>
            <a:r>
              <a:rPr lang="en-US" sz="3200" dirty="0" smtClean="0"/>
              <a:t>*BALL</a:t>
            </a:r>
          </a:p>
          <a:p>
            <a:pPr algn="just"/>
            <a:r>
              <a:rPr lang="en-US" sz="3200" dirty="0" smtClean="0"/>
              <a:t>*PEN</a:t>
            </a:r>
          </a:p>
          <a:p>
            <a:pPr algn="just"/>
            <a:r>
              <a:rPr lang="en-US" sz="3200" dirty="0" smtClean="0"/>
              <a:t>*LAPTOP</a:t>
            </a:r>
          </a:p>
          <a:p>
            <a:pPr algn="just"/>
            <a:r>
              <a:rPr lang="en-US" sz="3200" dirty="0" smtClean="0"/>
              <a:t>*Moon</a:t>
            </a:r>
          </a:p>
          <a:p>
            <a:pPr algn="just"/>
            <a:r>
              <a:rPr lang="en-US" sz="3200" dirty="0" smtClean="0"/>
              <a:t>*MOBILE PHONE*</a:t>
            </a:r>
            <a:endParaRPr lang="en-US" sz="3200" dirty="0"/>
          </a:p>
        </p:txBody>
      </p:sp>
      <p:sp>
        <p:nvSpPr>
          <p:cNvPr id="8" name="Right Arrow 7"/>
          <p:cNvSpPr/>
          <p:nvPr/>
        </p:nvSpPr>
        <p:spPr>
          <a:xfrm>
            <a:off x="2529443" y="2933204"/>
            <a:ext cx="143691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140112" y="344513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969824" y="3975856"/>
            <a:ext cx="272138" cy="282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>
            <a:off x="2150740" y="3957056"/>
            <a:ext cx="978408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614715" y="4551110"/>
            <a:ext cx="978408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117396" y="546367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2055743" y="5002766"/>
            <a:ext cx="1493910" cy="4846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6144184" y="2441968"/>
            <a:ext cx="43470" cy="3585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6364488" y="2250851"/>
            <a:ext cx="5094514" cy="558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ACTION OF A NOUN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6955" y="2770099"/>
            <a:ext cx="52495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sz="3200" dirty="0" smtClean="0">
                <a:solidFill>
                  <a:srgbClr val="0070C0"/>
                </a:solidFill>
              </a:rPr>
              <a:t>Acting as the subject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*</a:t>
            </a:r>
            <a:r>
              <a:rPr lang="en-US" sz="3200" b="1" dirty="0">
                <a:solidFill>
                  <a:srgbClr val="0070C0"/>
                </a:solidFill>
              </a:rPr>
              <a:t>D</a:t>
            </a:r>
            <a:r>
              <a:rPr lang="en-US" sz="3200" dirty="0" smtClean="0">
                <a:solidFill>
                  <a:srgbClr val="0070C0"/>
                </a:solidFill>
              </a:rPr>
              <a:t>irect object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*Indirect object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*Subject </a:t>
            </a:r>
            <a:r>
              <a:rPr lang="en-US" sz="3200" dirty="0" err="1" smtClean="0">
                <a:solidFill>
                  <a:srgbClr val="0070C0"/>
                </a:solidFill>
              </a:rPr>
              <a:t>complementcs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107" y="2260696"/>
            <a:ext cx="1203912" cy="12039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21" y="3429202"/>
            <a:ext cx="884637" cy="7438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52" y="3550713"/>
            <a:ext cx="893240" cy="8314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293" y="4138912"/>
            <a:ext cx="937540" cy="8102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858" y="5102297"/>
            <a:ext cx="601326" cy="100221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18" y="4856611"/>
            <a:ext cx="855670" cy="6996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723" y="3116109"/>
            <a:ext cx="162877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3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14:window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3144" y="700645"/>
            <a:ext cx="11115304" cy="907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LET’S TALK ABOUT PRONOUN: </a:t>
            </a:r>
          </a:p>
          <a:p>
            <a:r>
              <a:rPr lang="en-US" sz="3200" dirty="0" smtClean="0"/>
              <a:t>*Pronoun is a word that replaces noun.</a:t>
            </a:r>
          </a:p>
          <a:p>
            <a:r>
              <a:rPr lang="en-US" sz="3200" dirty="0" smtClean="0"/>
              <a:t>*Let’s go for searching pronoun in a sentences….</a:t>
            </a:r>
          </a:p>
          <a:p>
            <a:endParaRPr lang="en-US" dirty="0" smtClean="0"/>
          </a:p>
          <a:p>
            <a:r>
              <a:rPr lang="en-US" sz="3200" dirty="0" smtClean="0"/>
              <a:t>1)</a:t>
            </a:r>
            <a:r>
              <a:rPr lang="en-US" sz="3200" dirty="0" smtClean="0">
                <a:solidFill>
                  <a:srgbClr val="FF0000"/>
                </a:solidFill>
              </a:rPr>
              <a:t>HE</a:t>
            </a:r>
            <a:r>
              <a:rPr lang="en-US" sz="3200" dirty="0" smtClean="0"/>
              <a:t> IS A BOY.</a:t>
            </a:r>
          </a:p>
          <a:p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2)</a:t>
            </a:r>
            <a:r>
              <a:rPr lang="en-US" sz="3200" dirty="0" smtClean="0">
                <a:solidFill>
                  <a:srgbClr val="FF0000"/>
                </a:solidFill>
              </a:rPr>
              <a:t>IT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IS A CAT.</a:t>
            </a:r>
          </a:p>
          <a:p>
            <a:r>
              <a:rPr lang="en-US" sz="3200" dirty="0" smtClean="0">
                <a:solidFill>
                  <a:schemeClr val="accent4"/>
                </a:solidFill>
              </a:rPr>
              <a:t>3)</a:t>
            </a:r>
            <a:r>
              <a:rPr lang="en-US" sz="3200" dirty="0" smtClean="0">
                <a:solidFill>
                  <a:srgbClr val="FF0000"/>
                </a:solidFill>
              </a:rPr>
              <a:t>THEY</a:t>
            </a:r>
            <a:r>
              <a:rPr lang="en-US" sz="3200" dirty="0" smtClean="0">
                <a:solidFill>
                  <a:schemeClr val="accent4"/>
                </a:solidFill>
              </a:rPr>
              <a:t> ARE STUDENTS</a:t>
            </a:r>
            <a:r>
              <a:rPr lang="en-US" sz="3200" dirty="0" smtClean="0"/>
              <a:t>.</a:t>
            </a:r>
          </a:p>
          <a:p>
            <a:r>
              <a:rPr lang="en-US" sz="3200" dirty="0" smtClean="0">
                <a:solidFill>
                  <a:srgbClr val="00B0F0"/>
                </a:solidFill>
              </a:rPr>
              <a:t>4)</a:t>
            </a:r>
            <a:r>
              <a:rPr lang="en-US" sz="3200" dirty="0" smtClean="0">
                <a:solidFill>
                  <a:srgbClr val="FF0000"/>
                </a:solidFill>
              </a:rPr>
              <a:t>THIS</a:t>
            </a:r>
            <a:r>
              <a:rPr lang="en-US" sz="3200" dirty="0" smtClean="0">
                <a:solidFill>
                  <a:srgbClr val="00B0F0"/>
                </a:solidFill>
              </a:rPr>
              <a:t> IS NICE  FLOWER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All the words marked in red above are pronoun</a:t>
            </a:r>
          </a:p>
          <a:p>
            <a:r>
              <a:rPr lang="en-US" sz="5400" dirty="0" smtClean="0"/>
              <a:t>(HE,IT,THEY,THIS)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254" y="617518"/>
            <a:ext cx="1954295" cy="1954295"/>
          </a:xfrm>
          <a:prstGeom prst="rect">
            <a:avLst/>
          </a:prstGeom>
        </p:spPr>
      </p:pic>
      <p:sp>
        <p:nvSpPr>
          <p:cNvPr id="4" name="Smiley Face 3"/>
          <p:cNvSpPr/>
          <p:nvPr/>
        </p:nvSpPr>
        <p:spPr>
          <a:xfrm>
            <a:off x="8063346" y="1594665"/>
            <a:ext cx="914400" cy="914400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6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:checker/>
      </p:transition>
    </mc:Choice>
    <mc:Fallback xmlns="">
      <p:transition spd="slow" advClick="0" advTm="2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8778" y="581891"/>
            <a:ext cx="1018902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LET’S PLAY WITH VERBS AND ADVERBS :</a:t>
            </a:r>
          </a:p>
          <a:p>
            <a:endParaRPr lang="en-US" sz="3200" dirty="0" smtClean="0"/>
          </a:p>
          <a:p>
            <a:r>
              <a:rPr lang="en-US" sz="3200" dirty="0" smtClean="0">
                <a:solidFill>
                  <a:srgbClr val="FF0000"/>
                </a:solidFill>
              </a:rPr>
              <a:t>VERB:</a:t>
            </a:r>
            <a:r>
              <a:rPr lang="en-US" sz="3200" dirty="0" smtClean="0"/>
              <a:t>A WORD THAT DESCRIBE AN ACTION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ADVERB</a:t>
            </a:r>
            <a:r>
              <a:rPr lang="en-US" sz="3200" dirty="0" smtClean="0"/>
              <a:t>:A WORD THAT MODIFIES A VERB,ADJECTIVE OR AN OTHER ADVERB .</a:t>
            </a: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LET’S SEE HOW THEY WORK</a:t>
            </a:r>
            <a:r>
              <a:rPr lang="en-US" sz="3200" dirty="0" smtClean="0"/>
              <a:t>…….</a:t>
            </a:r>
          </a:p>
          <a:p>
            <a:r>
              <a:rPr lang="en-US" sz="3200" dirty="0" smtClean="0"/>
              <a:t>1)KARIM </a:t>
            </a:r>
            <a:r>
              <a:rPr lang="en-US" sz="3200" dirty="0" smtClean="0">
                <a:solidFill>
                  <a:schemeClr val="accent3"/>
                </a:solidFill>
              </a:rPr>
              <a:t>PLAYS </a:t>
            </a:r>
            <a:r>
              <a:rPr lang="en-US" sz="3200" dirty="0" smtClean="0">
                <a:solidFill>
                  <a:srgbClr val="00B0F0"/>
                </a:solidFill>
              </a:rPr>
              <a:t>SLOWLY.</a:t>
            </a:r>
            <a:endParaRPr lang="en-US" sz="1600" dirty="0" smtClean="0">
              <a:solidFill>
                <a:srgbClr val="00B0F0"/>
              </a:solidFill>
            </a:endParaRPr>
          </a:p>
          <a:p>
            <a:r>
              <a:rPr lang="en-US" sz="3200" dirty="0" smtClean="0"/>
              <a:t>2)A CAT </a:t>
            </a:r>
            <a:r>
              <a:rPr lang="en-US" sz="3200" dirty="0" smtClean="0">
                <a:solidFill>
                  <a:schemeClr val="accent3"/>
                </a:solidFill>
              </a:rPr>
              <a:t>RUN</a:t>
            </a:r>
            <a:r>
              <a:rPr lang="en-US" sz="3200" dirty="0" smtClean="0"/>
              <a:t> VERY </a:t>
            </a:r>
            <a:r>
              <a:rPr lang="en-US" sz="3200" dirty="0" smtClean="0">
                <a:solidFill>
                  <a:srgbClr val="00B0F0"/>
                </a:solidFill>
              </a:rPr>
              <a:t>QUICKLY</a:t>
            </a:r>
            <a:r>
              <a:rPr lang="en-US" sz="3200" dirty="0" smtClean="0"/>
              <a:t>  </a:t>
            </a:r>
          </a:p>
          <a:p>
            <a:r>
              <a:rPr lang="en-US" sz="3200" dirty="0" smtClean="0"/>
              <a:t>3)HE </a:t>
            </a:r>
            <a:r>
              <a:rPr lang="en-US" sz="3200" dirty="0" smtClean="0">
                <a:solidFill>
                  <a:schemeClr val="accent3"/>
                </a:solidFill>
              </a:rPr>
              <a:t>READS </a:t>
            </a:r>
            <a:r>
              <a:rPr lang="en-US" sz="3200" dirty="0" smtClean="0"/>
              <a:t> A BOOK .</a:t>
            </a:r>
          </a:p>
          <a:p>
            <a:r>
              <a:rPr lang="en-US" sz="3200" dirty="0" smtClean="0"/>
              <a:t>4)THIS PC </a:t>
            </a:r>
            <a:r>
              <a:rPr lang="en-US" sz="3200" dirty="0" smtClean="0">
                <a:solidFill>
                  <a:schemeClr val="accent3"/>
                </a:solidFill>
              </a:rPr>
              <a:t>WORKS</a:t>
            </a:r>
            <a:r>
              <a:rPr lang="en-US" sz="3200" dirty="0" smtClean="0"/>
              <a:t> VERY </a:t>
            </a:r>
            <a:r>
              <a:rPr lang="en-US" sz="3200" dirty="0" smtClean="0">
                <a:solidFill>
                  <a:srgbClr val="00B0F0"/>
                </a:solidFill>
              </a:rPr>
              <a:t>SMOOTHLY.</a:t>
            </a:r>
            <a:endParaRPr lang="en-US" sz="3200" dirty="0">
              <a:solidFill>
                <a:srgbClr val="00B0F0"/>
              </a:solidFill>
            </a:endParaRP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5" name="Bevel 4"/>
          <p:cNvSpPr/>
          <p:nvPr/>
        </p:nvSpPr>
        <p:spPr>
          <a:xfrm>
            <a:off x="320633" y="1377536"/>
            <a:ext cx="475013" cy="77189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13" y="2149434"/>
            <a:ext cx="2143125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304" y="4207583"/>
            <a:ext cx="2041071" cy="147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5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 trans="8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2898183" y="464949"/>
            <a:ext cx="7020732" cy="66642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ADJECTIVE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696704" y="1363849"/>
            <a:ext cx="7020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ADJECTIVE IS A WORD THAT DESCRIBES A NOUN OR PRONOUN…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650928" y="2751856"/>
            <a:ext cx="2247255" cy="1045227"/>
          </a:xfrm>
          <a:prstGeom prst="round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EXAMPLES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31755" y="3747775"/>
            <a:ext cx="81521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*It is </a:t>
            </a:r>
            <a:r>
              <a:rPr lang="en-US" sz="3200" i="1" dirty="0" smtClean="0">
                <a:solidFill>
                  <a:srgbClr val="7030A0"/>
                </a:solidFill>
              </a:rPr>
              <a:t>a </a:t>
            </a:r>
            <a:r>
              <a:rPr lang="en-US" sz="3200" i="1" dirty="0" smtClean="0">
                <a:solidFill>
                  <a:srgbClr val="FF0000"/>
                </a:solidFill>
              </a:rPr>
              <a:t>nice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7030A0"/>
                </a:solidFill>
              </a:rPr>
              <a:t>flower.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*It is a </a:t>
            </a:r>
            <a:r>
              <a:rPr lang="en-US" sz="3200" i="1" dirty="0" smtClean="0">
                <a:solidFill>
                  <a:srgbClr val="FF0000"/>
                </a:solidFill>
              </a:rPr>
              <a:t>beautiful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7030A0"/>
                </a:solidFill>
              </a:rPr>
              <a:t>bird.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*It was a </a:t>
            </a:r>
            <a:r>
              <a:rPr lang="en-US" sz="3200" i="1" dirty="0" smtClean="0">
                <a:solidFill>
                  <a:srgbClr val="FF0000"/>
                </a:solidFill>
              </a:rPr>
              <a:t>dark </a:t>
            </a:r>
            <a:r>
              <a:rPr lang="en-US" sz="3200" dirty="0" smtClean="0">
                <a:solidFill>
                  <a:srgbClr val="7030A0"/>
                </a:solidFill>
              </a:rPr>
              <a:t>night.   </a:t>
            </a:r>
          </a:p>
          <a:p>
            <a:endParaRPr lang="en-US" sz="3200" i="1" dirty="0">
              <a:solidFill>
                <a:srgbClr val="7030A0"/>
              </a:solidFill>
            </a:endParaRPr>
          </a:p>
          <a:p>
            <a:endParaRPr lang="en-US" i="1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174" y="2751856"/>
            <a:ext cx="1467751" cy="14677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994" y="4784491"/>
            <a:ext cx="2175543" cy="1192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906" y="3325239"/>
            <a:ext cx="2278415" cy="230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0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4434" y="650927"/>
            <a:ext cx="1069383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PREPOSITION</a:t>
            </a:r>
            <a:r>
              <a:rPr lang="en-US" sz="3200" dirty="0" smtClean="0"/>
              <a:t>:&lt;&lt;</a:t>
            </a:r>
            <a:r>
              <a:rPr lang="en-US" sz="3200" dirty="0" smtClean="0">
                <a:solidFill>
                  <a:srgbClr val="FF0000"/>
                </a:solidFill>
              </a:rPr>
              <a:t>A PREPOSITION IS AWORD THAT CONNECTS OTHER WORDS IN A SENTENCE.&gt;&gt;. </a:t>
            </a:r>
          </a:p>
          <a:p>
            <a:r>
              <a:rPr lang="en-US" sz="3200" dirty="0" smtClean="0"/>
              <a:t>EXAMPLE:*)</a:t>
            </a:r>
            <a:r>
              <a:rPr lang="en-US" sz="3200" i="1" dirty="0" smtClean="0">
                <a:solidFill>
                  <a:schemeClr val="accent3"/>
                </a:solidFill>
              </a:rPr>
              <a:t>THE BOOK IS </a:t>
            </a:r>
            <a:r>
              <a:rPr lang="en-US" sz="3200" i="1" dirty="0" smtClean="0">
                <a:solidFill>
                  <a:srgbClr val="FF0000"/>
                </a:solidFill>
              </a:rPr>
              <a:t>ON </a:t>
            </a:r>
            <a:r>
              <a:rPr lang="en-US" sz="3200" i="1" dirty="0" smtClean="0">
                <a:solidFill>
                  <a:schemeClr val="accent3"/>
                </a:solidFill>
              </a:rPr>
              <a:t>THE TABLE</a:t>
            </a:r>
          </a:p>
          <a:p>
            <a:r>
              <a:rPr lang="en-US" sz="3200" dirty="0" smtClean="0"/>
              <a:t>*)A GIRL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UNDER </a:t>
            </a:r>
            <a:r>
              <a:rPr lang="en-US" sz="3200" dirty="0" smtClean="0"/>
              <a:t>A TABLE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>
                <a:solidFill>
                  <a:srgbClr val="FFC000"/>
                </a:solidFill>
              </a:rPr>
              <a:t>CONJUNCTION </a:t>
            </a:r>
            <a:r>
              <a:rPr lang="en-US" sz="3200" dirty="0" smtClean="0">
                <a:solidFill>
                  <a:srgbClr val="FFC000"/>
                </a:solidFill>
              </a:rPr>
              <a:t>:</a:t>
            </a:r>
            <a:r>
              <a:rPr lang="en-US" sz="3200" dirty="0" smtClean="0">
                <a:solidFill>
                  <a:schemeClr val="tx2"/>
                </a:solidFill>
              </a:rPr>
              <a:t>A CONJUCTION IS A WORD CONNECTS WORDS,PHRASES,OR CLAUSES.</a:t>
            </a:r>
          </a:p>
          <a:p>
            <a:r>
              <a:rPr lang="en-US" sz="3200" dirty="0" smtClean="0"/>
              <a:t>EXAMPLE:*)I LIKE SWIMMING </a:t>
            </a:r>
            <a:r>
              <a:rPr lang="en-US" sz="3200" dirty="0" smtClean="0">
                <a:solidFill>
                  <a:srgbClr val="7030A0"/>
                </a:solidFill>
              </a:rPr>
              <a:t>AND</a:t>
            </a:r>
            <a:r>
              <a:rPr lang="en-US" sz="3200" dirty="0" smtClean="0"/>
              <a:t> SHE LIKES PLAYING.</a:t>
            </a:r>
          </a:p>
          <a:p>
            <a:r>
              <a:rPr lang="en-US" sz="3200" dirty="0" smtClean="0"/>
              <a:t> 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827" y="1584037"/>
            <a:ext cx="1812843" cy="16438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180" y="1572161"/>
            <a:ext cx="342345" cy="342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96" y="4655127"/>
            <a:ext cx="2050906" cy="120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3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3221" y="681925"/>
            <a:ext cx="9779430" cy="7594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INTERJECTION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49" y="4356718"/>
            <a:ext cx="1856811" cy="18568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438" y="1735809"/>
            <a:ext cx="10972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INTERJECTION IS A WORD USED TO EXPRESS A SUDDEN ,EMOTION OR REACTION. </a:t>
            </a:r>
          </a:p>
          <a:p>
            <a:r>
              <a:rPr lang="en-US" sz="3200" dirty="0" smtClean="0"/>
              <a:t>,</a:t>
            </a:r>
            <a:r>
              <a:rPr lang="en-US" sz="3200" dirty="0" smtClean="0">
                <a:solidFill>
                  <a:srgbClr val="0070C0"/>
                </a:solidFill>
              </a:rPr>
              <a:t>WOW! 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OUCH!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 smtClean="0">
                <a:solidFill>
                  <a:srgbClr val="0070C0"/>
                </a:solidFill>
              </a:rPr>
              <a:t>HEY!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OH!</a:t>
            </a:r>
            <a:endParaRPr lang="en-US" sz="3200" dirty="0">
              <a:solidFill>
                <a:srgbClr val="0070C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132" y="2232561"/>
            <a:ext cx="1222972" cy="1222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094" y="3455533"/>
            <a:ext cx="2101377" cy="13983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898" y="4413481"/>
            <a:ext cx="1543604" cy="146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5363" y="991892"/>
            <a:ext cx="103838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 HOME  WORK FOR THE NEXT CLASS: </a:t>
            </a:r>
          </a:p>
          <a:p>
            <a:endParaRPr lang="en-US" sz="40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chemeClr val="accent6"/>
                </a:solidFill>
              </a:rPr>
              <a:t>Write down the answers to the questions below: </a:t>
            </a:r>
          </a:p>
          <a:p>
            <a:r>
              <a:rPr lang="en-US" sz="2800" dirty="0" smtClean="0">
                <a:solidFill>
                  <a:schemeClr val="accent6"/>
                </a:solidFill>
              </a:rPr>
              <a:t>1)What is parts of speech?</a:t>
            </a:r>
          </a:p>
          <a:p>
            <a:r>
              <a:rPr lang="en-US" sz="2800" dirty="0" smtClean="0">
                <a:solidFill>
                  <a:schemeClr val="accent6"/>
                </a:solidFill>
              </a:rPr>
              <a:t>2)How many parts of speech in English?</a:t>
            </a:r>
          </a:p>
          <a:p>
            <a:r>
              <a:rPr lang="en-US" sz="2800" dirty="0" smtClean="0">
                <a:solidFill>
                  <a:schemeClr val="accent6"/>
                </a:solidFill>
              </a:rPr>
              <a:t>3)Identify the parts of speeches in the sentences:</a:t>
            </a:r>
          </a:p>
          <a:p>
            <a:r>
              <a:rPr lang="en-US" sz="2800" dirty="0" smtClean="0">
                <a:solidFill>
                  <a:schemeClr val="accent6"/>
                </a:solidFill>
              </a:rPr>
              <a:t>*</a:t>
            </a:r>
            <a:r>
              <a:rPr lang="en-US" sz="2800" dirty="0" smtClean="0">
                <a:solidFill>
                  <a:srgbClr val="00B0F0"/>
                </a:solidFill>
              </a:rPr>
              <a:t>Salma is a girl.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*He  is a boy.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*I play football</a:t>
            </a:r>
            <a:r>
              <a:rPr lang="en-US" sz="2800" dirty="0" smtClean="0">
                <a:solidFill>
                  <a:schemeClr val="accent6"/>
                </a:solidFill>
              </a:rPr>
              <a:t>.</a:t>
            </a:r>
          </a:p>
          <a:p>
            <a:endParaRPr lang="en-US" sz="2800" dirty="0">
              <a:solidFill>
                <a:schemeClr val="accent6"/>
              </a:solidFill>
            </a:endParaRPr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051" y="3984759"/>
            <a:ext cx="2143125" cy="21431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2430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4711484" y="588935"/>
            <a:ext cx="2092272" cy="1704814"/>
          </a:xfrm>
          <a:prstGeom prst="smileyFac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87284" y="2317684"/>
            <a:ext cx="6013343" cy="898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A BIG THANK YOU  TO EVERYONE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079" y="3425125"/>
            <a:ext cx="3409950" cy="1343025"/>
          </a:xfrm>
          <a:prstGeom prst="rect">
            <a:avLst/>
          </a:prstGeom>
        </p:spPr>
      </p:pic>
      <p:sp>
        <p:nvSpPr>
          <p:cNvPr id="5" name="Heart 4"/>
          <p:cNvSpPr/>
          <p:nvPr/>
        </p:nvSpPr>
        <p:spPr>
          <a:xfrm>
            <a:off x="5029099" y="4592885"/>
            <a:ext cx="1952787" cy="136917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BY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39" y="843148"/>
            <a:ext cx="2373437" cy="2373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919" y="4417621"/>
            <a:ext cx="3249510" cy="171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1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prism isContent="1"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2428" y="-106878"/>
            <a:ext cx="12576517" cy="84406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KAMRAN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AHMED</a:t>
            </a:r>
          </a:p>
          <a:p>
            <a:pPr algn="ctr"/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LECTURE,ENGLISH</a:t>
            </a:r>
          </a:p>
          <a:p>
            <a:pPr algn="ctr"/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SREEPUR JALALIA KAMIL MADRASAH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5" y="1107532"/>
            <a:ext cx="2541320" cy="3088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709" y="-23750"/>
            <a:ext cx="831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>
                <a:solidFill>
                  <a:schemeClr val="accent4">
                    <a:lumMod val="75000"/>
                  </a:schemeClr>
                </a:solidFill>
              </a:rPr>
              <a:t>֍֍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327135" y="0"/>
            <a:ext cx="78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>
                <a:solidFill>
                  <a:schemeClr val="accent4">
                    <a:lumMod val="75000"/>
                  </a:schemeClr>
                </a:solidFill>
              </a:rPr>
              <a:t>֍֍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94"/>
          <a:stretch>
            <a:fillRect/>
          </a:stretch>
        </p:blipFill>
        <p:spPr>
          <a:xfrm>
            <a:off x="8058498" y="646318"/>
            <a:ext cx="3440055" cy="1660182"/>
          </a:xfrm>
          <a:custGeom>
            <a:avLst/>
            <a:gdLst>
              <a:gd name="connsiteX0" fmla="*/ 0 w 6270591"/>
              <a:gd name="connsiteY0" fmla="*/ 0 h 3622254"/>
              <a:gd name="connsiteX1" fmla="*/ 6270591 w 6270591"/>
              <a:gd name="connsiteY1" fmla="*/ 0 h 3622254"/>
              <a:gd name="connsiteX2" fmla="*/ 6270591 w 6270591"/>
              <a:gd name="connsiteY2" fmla="*/ 3622254 h 3622254"/>
              <a:gd name="connsiteX3" fmla="*/ 0 w 6270591"/>
              <a:gd name="connsiteY3" fmla="*/ 3622254 h 3622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0591" h="3622254">
                <a:moveTo>
                  <a:pt x="0" y="0"/>
                </a:moveTo>
                <a:lnTo>
                  <a:pt x="6270591" y="0"/>
                </a:lnTo>
                <a:lnTo>
                  <a:pt x="6270591" y="3622254"/>
                </a:lnTo>
                <a:lnTo>
                  <a:pt x="0" y="3622254"/>
                </a:lnTo>
                <a:close/>
              </a:path>
            </a:pathLst>
          </a:custGeom>
        </p:spPr>
      </p:pic>
      <p:sp>
        <p:nvSpPr>
          <p:cNvPr id="4" name="Minus 3"/>
          <p:cNvSpPr/>
          <p:nvPr/>
        </p:nvSpPr>
        <p:spPr>
          <a:xfrm>
            <a:off x="2939690" y="1476409"/>
            <a:ext cx="7303324" cy="2719450"/>
          </a:xfrm>
          <a:prstGeom prst="mathMin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TEACHER’S INTRODUCTION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84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98764" y="1876299"/>
            <a:ext cx="3847607" cy="4001985"/>
          </a:xfrm>
          <a:prstGeom prst="ellipse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WELCOME </a:t>
            </a:r>
          </a:p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</a:t>
            </a:r>
          </a:p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MY CLASSS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6276108" y="1582388"/>
            <a:ext cx="5153892" cy="4310743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HEY CLASS!</a:t>
            </a:r>
          </a:p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LET’S CRUSH PARTS OF SPEECH</a:t>
            </a:r>
          </a:p>
        </p:txBody>
      </p:sp>
      <p:sp>
        <p:nvSpPr>
          <p:cNvPr id="4" name="Flowchart: Direct Access Storage 3"/>
          <p:cNvSpPr/>
          <p:nvPr/>
        </p:nvSpPr>
        <p:spPr>
          <a:xfrm>
            <a:off x="2701636" y="436418"/>
            <a:ext cx="7790213" cy="1145970"/>
          </a:xfrm>
          <a:prstGeom prst="flowChartMagneticDru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Minus 4"/>
          <p:cNvSpPr/>
          <p:nvPr/>
        </p:nvSpPr>
        <p:spPr>
          <a:xfrm>
            <a:off x="2339441" y="-1197182"/>
            <a:ext cx="6151418" cy="3964132"/>
          </a:xfrm>
          <a:prstGeom prst="mathMinus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LESSON INTRODUCTION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216" y="1582388"/>
            <a:ext cx="3762391" cy="281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">
        <p:checker/>
      </p:transition>
    </mc:Choice>
    <mc:Fallback xmlns="">
      <p:transition spd="slow" advClick="0" advTm="1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12192000" cy="6994566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◊TODAY  WE WILL LEARN AN IMPORTANT TOPIC.</a:t>
            </a:r>
          </a:p>
          <a:p>
            <a:pPr algn="ctr"/>
            <a:r>
              <a:rPr lang="en-US" sz="3200" dirty="0" smtClean="0"/>
              <a:t>THE TOPIC IS</a:t>
            </a:r>
          </a:p>
          <a:p>
            <a:pPr algn="ctr"/>
            <a:endParaRPr lang="en-US" sz="3200" dirty="0"/>
          </a:p>
        </p:txBody>
      </p:sp>
      <p:sp>
        <p:nvSpPr>
          <p:cNvPr id="2" name="Folded Corner 1"/>
          <p:cNvSpPr/>
          <p:nvPr/>
        </p:nvSpPr>
        <p:spPr>
          <a:xfrm>
            <a:off x="3004458" y="4678876"/>
            <a:ext cx="6567054" cy="1567543"/>
          </a:xfrm>
          <a:prstGeom prst="foldedCorne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&lt;PARTS OF SPEECH&gt;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3287484" y="92528"/>
            <a:ext cx="6691747" cy="938150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LESSON DECLARATION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27" y="1094155"/>
            <a:ext cx="3995659" cy="1486890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747658" y="1652934"/>
            <a:ext cx="1080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Parts</a:t>
            </a:r>
            <a:r>
              <a:rPr lang="en-US" dirty="0" smtClean="0"/>
              <a:t> of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14503" y="1721921"/>
            <a:ext cx="100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en-US" i="1" dirty="0" smtClean="0"/>
              <a:t>pee</a:t>
            </a:r>
            <a:r>
              <a:rPr lang="en-US" dirty="0" smtClean="0"/>
              <a:t>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9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">
        <p14:glitter pattern="hexago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201880" y="338121"/>
            <a:ext cx="12801600" cy="9334005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</a:t>
            </a:r>
          </a:p>
          <a:p>
            <a:endParaRPr lang="en-US" dirty="0">
              <a:solidFill>
                <a:schemeClr val="accent5"/>
              </a:solidFill>
            </a:endParaRPr>
          </a:p>
          <a:p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dirty="0" smtClean="0">
                <a:solidFill>
                  <a:schemeClr val="accent5"/>
                </a:solidFill>
              </a:rPr>
              <a:t>●◊ </a:t>
            </a:r>
            <a:r>
              <a:rPr lang="en-US" dirty="0" smtClean="0"/>
              <a:t>DO YOU KNOW ABOUT PARTS OF SPEECH?</a:t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  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sz="3200" dirty="0" smtClean="0">
                <a:solidFill>
                  <a:schemeClr val="tx1"/>
                </a:solidFill>
              </a:rPr>
              <a:t>**</a:t>
            </a:r>
            <a:r>
              <a:rPr lang="en-US" dirty="0" smtClean="0">
                <a:solidFill>
                  <a:schemeClr val="tx1"/>
                </a:solidFill>
              </a:rPr>
              <a:t> IF YOU KNOW  PLEASE,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RAISE YOUR HAND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sz="8000" dirty="0" smtClean="0">
                <a:solidFill>
                  <a:schemeClr val="tx1"/>
                </a:solidFill>
              </a:rPr>
              <a:t>∆</a:t>
            </a:r>
            <a:r>
              <a:rPr lang="en-US" sz="5400" dirty="0" smtClean="0">
                <a:solidFill>
                  <a:schemeClr val="tx1"/>
                </a:solidFill>
              </a:rPr>
              <a:t>Look at the pictures </a:t>
            </a:r>
            <a:r>
              <a:rPr lang="en-US" sz="8000" dirty="0" smtClean="0">
                <a:solidFill>
                  <a:schemeClr val="tx1"/>
                </a:solidFill>
              </a:rPr>
              <a:t>,,  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8" name="Flowchart: Multidocument 7"/>
          <p:cNvSpPr/>
          <p:nvPr/>
        </p:nvSpPr>
        <p:spPr>
          <a:xfrm>
            <a:off x="4476996" y="285008"/>
            <a:ext cx="3420094" cy="2196936"/>
          </a:xfrm>
          <a:prstGeom prst="flowChartMultidocumen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QUICK TEST</a:t>
            </a:r>
            <a:endParaRPr lang="en-US" sz="32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28" y="1869375"/>
            <a:ext cx="1793173" cy="17931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827" y="4205103"/>
            <a:ext cx="1793173" cy="17931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2" y="6347546"/>
            <a:ext cx="1978317" cy="1978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20" y="6347546"/>
            <a:ext cx="2385767" cy="2006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998" y="6327395"/>
            <a:ext cx="2046514" cy="2046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512" y="6327395"/>
            <a:ext cx="1998468" cy="19984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0638" y="8627129"/>
            <a:ext cx="991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RED APPLE</a:t>
            </a:r>
            <a:r>
              <a:rPr lang="en-US" dirty="0" smtClean="0"/>
              <a:t>         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BALL  </a:t>
            </a:r>
            <a:r>
              <a:rPr lang="en-US" dirty="0" smtClean="0"/>
              <a:t>                               </a:t>
            </a:r>
            <a:r>
              <a:rPr lang="en-US" dirty="0" smtClean="0">
                <a:solidFill>
                  <a:srgbClr val="00B0F0"/>
                </a:solidFill>
              </a:rPr>
              <a:t>AN OPEN BOOOK        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 BOY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3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4379" y="-166257"/>
            <a:ext cx="12564094" cy="828897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After completing the </a:t>
            </a:r>
            <a:r>
              <a:rPr lang="en-US" sz="3200" dirty="0" err="1" smtClean="0"/>
              <a:t>class,We</a:t>
            </a:r>
            <a:r>
              <a:rPr lang="en-US" sz="3200" dirty="0" smtClean="0"/>
              <a:t> will be able to learn: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*</a:t>
            </a:r>
            <a:r>
              <a:rPr lang="en-US" sz="3200" dirty="0" smtClean="0">
                <a:solidFill>
                  <a:srgbClr val="FFFF00"/>
                </a:solidFill>
              </a:rPr>
              <a:t>∆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is parts of speech</a:t>
            </a:r>
            <a:r>
              <a:rPr lang="en-US" sz="3200" dirty="0" smtClean="0"/>
              <a:t>?</a:t>
            </a:r>
          </a:p>
          <a:p>
            <a:pPr algn="ctr"/>
            <a:r>
              <a:rPr lang="en-US" sz="3200" dirty="0" smtClean="0"/>
              <a:t>* </a:t>
            </a:r>
            <a:r>
              <a:rPr lang="en-US" sz="3200" dirty="0" smtClean="0">
                <a:solidFill>
                  <a:srgbClr val="FFFF00"/>
                </a:solidFill>
              </a:rPr>
              <a:t>∆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How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many kinds of parts of speech in English</a:t>
            </a:r>
            <a:r>
              <a:rPr lang="en-US" sz="3200" dirty="0" smtClean="0"/>
              <a:t>?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∆</a:t>
            </a:r>
            <a:r>
              <a:rPr lang="en-US" sz="3200" dirty="0" smtClean="0"/>
              <a:t> *</a:t>
            </a:r>
            <a:r>
              <a:rPr lang="en-US" sz="3200" dirty="0" err="1"/>
              <a:t>I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dentificaItion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of parts of speech</a:t>
            </a:r>
            <a:r>
              <a:rPr lang="en-US" sz="3200" dirty="0" smtClean="0"/>
              <a:t>?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∆</a:t>
            </a:r>
            <a:r>
              <a:rPr lang="en-US" sz="3200" dirty="0" smtClean="0"/>
              <a:t>*</a:t>
            </a:r>
            <a:r>
              <a:rPr lang="en-US" sz="3200" dirty="0" smtClean="0">
                <a:solidFill>
                  <a:srgbClr val="FF0000"/>
                </a:solidFill>
              </a:rPr>
              <a:t>Uses of Parts of speech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2" name="Rounded Rectangle 1"/>
          <p:cNvSpPr/>
          <p:nvPr/>
        </p:nvSpPr>
        <p:spPr>
          <a:xfrm>
            <a:off x="3859481" y="261256"/>
            <a:ext cx="4536374" cy="9856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5"/>
                </a:solidFill>
              </a:rPr>
              <a:t>LEARNING OUTCOMES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3295404" y="3978232"/>
            <a:ext cx="688770" cy="581892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1330037" y="4399806"/>
            <a:ext cx="890648" cy="635331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2220685" y="4975760"/>
            <a:ext cx="855024" cy="71252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 flipH="1">
            <a:off x="3051961" y="5498272"/>
            <a:ext cx="789709" cy="510640"/>
          </a:xfrm>
          <a:prstGeom prst="smileyFac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838" y="2519897"/>
            <a:ext cx="2132119" cy="15425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878" y="5396414"/>
            <a:ext cx="2895476" cy="26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07449"/>
      </p:ext>
    </p:extLst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3337" y="0"/>
            <a:ext cx="12192000" cy="689362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MY NAME IS </a:t>
            </a:r>
            <a:r>
              <a:rPr lang="en-US" sz="3200" dirty="0" smtClean="0">
                <a:solidFill>
                  <a:schemeClr val="accent2"/>
                </a:solidFill>
              </a:rPr>
              <a:t>RIMA</a:t>
            </a:r>
            <a:r>
              <a:rPr lang="en-US" sz="3200" dirty="0" smtClean="0"/>
              <a:t>.</a:t>
            </a:r>
            <a:r>
              <a:rPr lang="en-US" sz="3200" dirty="0" smtClean="0">
                <a:solidFill>
                  <a:schemeClr val="accent5"/>
                </a:solidFill>
              </a:rPr>
              <a:t>I </a:t>
            </a:r>
            <a:r>
              <a:rPr lang="en-US" sz="3200" dirty="0" smtClean="0"/>
              <a:t>HAVE A </a:t>
            </a:r>
            <a:r>
              <a:rPr lang="en-US" sz="3200" dirty="0" smtClean="0">
                <a:solidFill>
                  <a:schemeClr val="bg2">
                    <a:lumMod val="90000"/>
                  </a:schemeClr>
                </a:solidFill>
              </a:rPr>
              <a:t>BOOK</a:t>
            </a:r>
            <a:r>
              <a:rPr lang="en-US" sz="3200" dirty="0" smtClean="0"/>
              <a:t>.MY TEACHERS ARE </a:t>
            </a:r>
            <a:r>
              <a:rPr lang="en-US" sz="3200" dirty="0" smtClean="0">
                <a:solidFill>
                  <a:schemeClr val="accent6"/>
                </a:solidFill>
              </a:rPr>
              <a:t>VERY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accent4"/>
                </a:solidFill>
              </a:rPr>
              <a:t>GOOD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IN</a:t>
            </a:r>
            <a:r>
              <a:rPr lang="en-US" sz="3200" dirty="0" smtClean="0"/>
              <a:t> TEACHING.</a:t>
            </a:r>
          </a:p>
          <a:p>
            <a:pPr algn="ctr"/>
            <a:r>
              <a:rPr lang="en-US" sz="3200" dirty="0" smtClean="0"/>
              <a:t>THEY 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TEACH </a:t>
            </a:r>
            <a:r>
              <a:rPr lang="en-US" sz="3200" dirty="0" smtClean="0"/>
              <a:t>US VERY 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SMOOTHLY</a:t>
            </a:r>
            <a:r>
              <a:rPr lang="en-US" sz="3200" dirty="0" smtClean="0"/>
              <a:t>,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BUT</a:t>
            </a:r>
            <a:r>
              <a:rPr lang="en-US" sz="3200" dirty="0" smtClean="0"/>
              <a:t> WE CAN NOT IDENTIFY PARTS OF SPEECH .TODAY,WE WILL LEARN ABOUT PARTS OF SPEECH.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HURRAH</a:t>
            </a:r>
            <a:r>
              <a:rPr lang="en-US" sz="3200" dirty="0" smtClean="0"/>
              <a:t>!WE WILL LEARN PARTS OF SPEECH.</a:t>
            </a:r>
            <a:endParaRPr lang="en-US" sz="3200" dirty="0"/>
          </a:p>
        </p:txBody>
      </p:sp>
      <p:sp>
        <p:nvSpPr>
          <p:cNvPr id="4" name="Minus 3"/>
          <p:cNvSpPr/>
          <p:nvPr/>
        </p:nvSpPr>
        <p:spPr>
          <a:xfrm>
            <a:off x="2648196" y="-1270659"/>
            <a:ext cx="6768935" cy="3538846"/>
          </a:xfrm>
          <a:prstGeom prst="mathMinu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LESSON PRESENTATION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1263" y="1151906"/>
            <a:ext cx="879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DEAR STUDNTS, READ THE PASSAGE BELOW ALOUD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1022888" y="5486400"/>
            <a:ext cx="10771322" cy="898902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THE MARKED WORDS IN COLOUR ARE PARTS OF SPEECH.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642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517" y="130629"/>
            <a:ext cx="1113905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rgbClr val="002060"/>
              </a:solidFill>
            </a:endParaRPr>
          </a:p>
          <a:p>
            <a:r>
              <a:rPr lang="en-US" sz="3200" dirty="0" smtClean="0">
                <a:solidFill>
                  <a:srgbClr val="002060"/>
                </a:solidFill>
              </a:rPr>
              <a:t>1)What is parts of speech?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*</a:t>
            </a:r>
            <a:r>
              <a:rPr lang="en-US" sz="3200" dirty="0" smtClean="0"/>
              <a:t>Parts of speech can be defined as words that perform different roles in a sentence .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*</a:t>
            </a:r>
            <a:r>
              <a:rPr lang="en-US" sz="3200" dirty="0" smtClean="0">
                <a:solidFill>
                  <a:schemeClr val="accent3"/>
                </a:solidFill>
              </a:rPr>
              <a:t>Parts of speech work together to build a sentence by performing different roles ,such as ::</a:t>
            </a:r>
          </a:p>
          <a:p>
            <a:r>
              <a:rPr lang="en-US" sz="3200" dirty="0" smtClean="0">
                <a:solidFill>
                  <a:schemeClr val="accent2"/>
                </a:solidFill>
              </a:rPr>
              <a:t>@Noun and Pronouns acts as a subject</a:t>
            </a:r>
            <a:r>
              <a:rPr lang="en-US" sz="3200" dirty="0" smtClean="0">
                <a:solidFill>
                  <a:srgbClr val="FF0000"/>
                </a:solidFill>
              </a:rPr>
              <a:t>..</a:t>
            </a:r>
          </a:p>
          <a:p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@Verbs showing action.</a:t>
            </a:r>
          </a:p>
          <a:p>
            <a:r>
              <a:rPr lang="en-US" sz="3200" dirty="0" smtClean="0">
                <a:solidFill>
                  <a:schemeClr val="accent2"/>
                </a:solidFill>
              </a:rPr>
              <a:t>@Adjectives and Adverbs adding detail.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@</a:t>
            </a:r>
            <a:r>
              <a:rPr lang="en-US" sz="3200" dirty="0" err="1" smtClean="0">
                <a:solidFill>
                  <a:srgbClr val="FF0000"/>
                </a:solidFill>
              </a:rPr>
              <a:t>Conjuctions</a:t>
            </a:r>
            <a:r>
              <a:rPr lang="en-US" sz="3200" dirty="0" smtClean="0">
                <a:solidFill>
                  <a:srgbClr val="FF0000"/>
                </a:solidFill>
              </a:rPr>
              <a:t> connect ideas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@Prepositions show relationships between words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3200" dirty="0" smtClean="0">
                <a:solidFill>
                  <a:schemeClr val="accent4"/>
                </a:solidFill>
              </a:rPr>
              <a:t>@Interjections express sudden expression.</a:t>
            </a: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994" y="2997777"/>
            <a:ext cx="16002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93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0">
        <p15:prstTrans prst="peelOff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8089" y="2953158"/>
            <a:ext cx="1235034" cy="150816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NOUN</a:t>
            </a:r>
            <a:endParaRPr lang="en-US" sz="1600" dirty="0"/>
          </a:p>
        </p:txBody>
      </p:sp>
      <p:sp>
        <p:nvSpPr>
          <p:cNvPr id="4" name="Oval 3"/>
          <p:cNvSpPr/>
          <p:nvPr/>
        </p:nvSpPr>
        <p:spPr>
          <a:xfrm rot="10800000" flipV="1">
            <a:off x="1169389" y="2876686"/>
            <a:ext cx="1602363" cy="131026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PRONOUN</a:t>
            </a:r>
            <a:endParaRPr lang="en-US" sz="1200" dirty="0"/>
          </a:p>
        </p:txBody>
      </p:sp>
      <p:sp>
        <p:nvSpPr>
          <p:cNvPr id="5" name="Oval 4"/>
          <p:cNvSpPr/>
          <p:nvPr/>
        </p:nvSpPr>
        <p:spPr>
          <a:xfrm>
            <a:off x="2452107" y="2807551"/>
            <a:ext cx="1805347" cy="1497257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ADJECTIVE</a:t>
            </a:r>
            <a:endParaRPr lang="en-US" sz="1600" dirty="0"/>
          </a:p>
        </p:txBody>
      </p:sp>
      <p:sp>
        <p:nvSpPr>
          <p:cNvPr id="6" name="Oval 5"/>
          <p:cNvSpPr/>
          <p:nvPr/>
        </p:nvSpPr>
        <p:spPr>
          <a:xfrm>
            <a:off x="4126501" y="2939146"/>
            <a:ext cx="1314594" cy="148441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VERB</a:t>
            </a:r>
            <a:endParaRPr lang="en-US" dirty="0"/>
          </a:p>
        </p:txBody>
      </p:sp>
      <p:sp>
        <p:nvSpPr>
          <p:cNvPr id="2" name="Flowchart: Connector 1"/>
          <p:cNvSpPr/>
          <p:nvPr/>
        </p:nvSpPr>
        <p:spPr>
          <a:xfrm>
            <a:off x="5310141" y="2864808"/>
            <a:ext cx="1604622" cy="1876303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ADVERB</a:t>
            </a:r>
            <a:endParaRPr lang="en-US" dirty="0"/>
          </a:p>
        </p:txBody>
      </p:sp>
      <p:sp>
        <p:nvSpPr>
          <p:cNvPr id="7" name="Flowchart: Connector 6"/>
          <p:cNvSpPr/>
          <p:nvPr/>
        </p:nvSpPr>
        <p:spPr>
          <a:xfrm>
            <a:off x="6598922" y="2724553"/>
            <a:ext cx="2037714" cy="199506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PREPOSITION</a:t>
            </a:r>
            <a:endParaRPr lang="en-US" sz="1400" b="1" dirty="0"/>
          </a:p>
        </p:txBody>
      </p:sp>
      <p:sp>
        <p:nvSpPr>
          <p:cNvPr id="8" name="Flowchart: Connector 7"/>
          <p:cNvSpPr/>
          <p:nvPr/>
        </p:nvSpPr>
        <p:spPr>
          <a:xfrm>
            <a:off x="8178024" y="2794716"/>
            <a:ext cx="1901415" cy="1769431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CONJUNCTION</a:t>
            </a:r>
            <a:endParaRPr lang="en-US" sz="1100" dirty="0"/>
          </a:p>
        </p:txBody>
      </p:sp>
      <p:sp>
        <p:nvSpPr>
          <p:cNvPr id="10" name="Flowchart: Connector 9"/>
          <p:cNvSpPr/>
          <p:nvPr/>
        </p:nvSpPr>
        <p:spPr>
          <a:xfrm>
            <a:off x="9558537" y="2939146"/>
            <a:ext cx="2098492" cy="1365662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INTERJECTION</a:t>
            </a:r>
            <a:endParaRPr lang="en-US" sz="1400" dirty="0"/>
          </a:p>
        </p:txBody>
      </p:sp>
      <p:sp>
        <p:nvSpPr>
          <p:cNvPr id="15" name="Down Arrow 14"/>
          <p:cNvSpPr/>
          <p:nvPr/>
        </p:nvSpPr>
        <p:spPr>
          <a:xfrm>
            <a:off x="1717193" y="4178199"/>
            <a:ext cx="484632" cy="771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3003651" y="4304808"/>
            <a:ext cx="484632" cy="771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4607303" y="4423562"/>
            <a:ext cx="484632" cy="771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5952342" y="4623050"/>
            <a:ext cx="484632" cy="771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8895456" y="4470099"/>
            <a:ext cx="484632" cy="771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7454397" y="4690039"/>
            <a:ext cx="484632" cy="771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10249388" y="4351344"/>
            <a:ext cx="484632" cy="771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537144" y="4381038"/>
            <a:ext cx="484632" cy="771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38518" y="5164198"/>
            <a:ext cx="1004606" cy="388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R</a:t>
            </a:r>
            <a:r>
              <a:rPr lang="en-US" dirty="0" smtClean="0">
                <a:solidFill>
                  <a:srgbClr val="FFFF00"/>
                </a:solidFill>
              </a:rPr>
              <a:t>AHI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03256" y="4966945"/>
            <a:ext cx="1036473" cy="444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HE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89556" y="5168358"/>
            <a:ext cx="848709" cy="427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PLAY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52731" y="5075987"/>
            <a:ext cx="848709" cy="427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NICE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70303" y="5415996"/>
            <a:ext cx="848709" cy="427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Slowly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266515" y="5415996"/>
            <a:ext cx="848709" cy="427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of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716370" y="5234863"/>
            <a:ext cx="848709" cy="427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097151" y="5130478"/>
            <a:ext cx="848709" cy="427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Wow!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Minus 10"/>
          <p:cNvSpPr/>
          <p:nvPr/>
        </p:nvSpPr>
        <p:spPr>
          <a:xfrm>
            <a:off x="-710871" y="3939"/>
            <a:ext cx="11120979" cy="190875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2)How many parts of speech in </a:t>
            </a:r>
            <a:r>
              <a:rPr lang="en-US" sz="3200" dirty="0" err="1" smtClean="0"/>
              <a:t>english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343123" y="1520314"/>
            <a:ext cx="56316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There are               parts of speech in English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4" name="Octagon 13"/>
          <p:cNvSpPr/>
          <p:nvPr/>
        </p:nvSpPr>
        <p:spPr>
          <a:xfrm>
            <a:off x="3069144" y="1375753"/>
            <a:ext cx="1098616" cy="795866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8</a:t>
            </a:r>
            <a:endParaRPr lang="en-US" sz="72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751" y="533717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0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689</TotalTime>
  <Words>617</Words>
  <Application>Microsoft Office PowerPoint</Application>
  <PresentationFormat>Widescreen</PresentationFormat>
  <Paragraphs>164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 PC 04</dc:creator>
  <cp:lastModifiedBy>Lab PC 04</cp:lastModifiedBy>
  <cp:revision>80</cp:revision>
  <dcterms:created xsi:type="dcterms:W3CDTF">2025-11-20T11:21:35Z</dcterms:created>
  <dcterms:modified xsi:type="dcterms:W3CDTF">2025-11-27T11:13:09Z</dcterms:modified>
</cp:coreProperties>
</file>