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0" r:id="rId4"/>
    <p:sldId id="267" r:id="rId5"/>
    <p:sldId id="259" r:id="rId6"/>
    <p:sldId id="260" r:id="rId7"/>
    <p:sldId id="261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F6AE-CFDE-4C2C-AD1A-C0BEB096F96B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35A2-E51D-4638-8E8B-1D605368D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70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193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469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374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824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285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991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365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851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209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459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5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562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59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43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54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5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90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44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Md. Abdul Hamid, Lecturer, Dept. Of Mathematics,</a:t>
            </a:r>
            <a:r>
              <a:rPr lang="en-US" b="1" baseline="0" dirty="0" smtClean="0"/>
              <a:t> </a:t>
            </a:r>
            <a:r>
              <a:rPr lang="en-US" b="1" dirty="0" err="1" smtClean="0"/>
              <a:t>Shibganj</a:t>
            </a:r>
            <a:r>
              <a:rPr lang="en-US" b="1" dirty="0" smtClean="0"/>
              <a:t> Degree</a:t>
            </a:r>
            <a:r>
              <a:rPr lang="en-US" b="1" baseline="0" dirty="0" smtClean="0"/>
              <a:t> College, </a:t>
            </a:r>
            <a:r>
              <a:rPr lang="en-US" b="1" baseline="0" dirty="0" err="1" smtClean="0"/>
              <a:t>Shibganj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Chapai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Nawabganj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60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6.bin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7.bin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8.bin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9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audio" Target="../media/audio1.wav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9.jpeg"/><Relationship Id="rId9" Type="http://schemas.openxmlformats.org/officeDocument/2006/relationships/image" Target="../media/image56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55.png"/><Relationship Id="rId10" Type="http://schemas.openxmlformats.org/officeDocument/2006/relationships/image" Target="../media/image65.png"/><Relationship Id="rId4" Type="http://schemas.openxmlformats.org/officeDocument/2006/relationships/image" Target="../media/image9.jpe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1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4.png"/><Relationship Id="rId4" Type="http://schemas.openxmlformats.org/officeDocument/2006/relationships/audio" Target="../media/audio1.wav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1676400" y="0"/>
            <a:ext cx="5791200" cy="144780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28600"/>
            <a:ext cx="2362200" cy="1295399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600200" cy="1803861"/>
          </a:xfrm>
          <a:prstGeom prst="rect">
            <a:avLst/>
          </a:prstGeom>
        </p:spPr>
      </p:pic>
      <p:pic>
        <p:nvPicPr>
          <p:cNvPr id="6" name="Picture 5" descr="81p33G98HfL._SX385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0"/>
            <a:ext cx="1600200" cy="1803861"/>
          </a:xfrm>
          <a:prstGeom prst="rect">
            <a:avLst/>
          </a:prstGeom>
        </p:spPr>
      </p:pic>
      <p:pic>
        <p:nvPicPr>
          <p:cNvPr id="7" name="Picture 6" descr="Imagination-Blooms-D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76400"/>
            <a:ext cx="4507992" cy="5181600"/>
          </a:xfrm>
          <a:prstGeom prst="rect">
            <a:avLst/>
          </a:prstGeom>
        </p:spPr>
      </p:pic>
      <p:pic>
        <p:nvPicPr>
          <p:cNvPr id="8" name="Picture 7" descr="Imagination-Blooms-D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6008" y="1676400"/>
            <a:ext cx="450799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299396"/>
      </p:ext>
    </p:extLst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0"/>
            <a:ext cx="2307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 rot="1474071">
            <a:off x="5800503" y="4424860"/>
            <a:ext cx="882622" cy="97002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28340" y="4817933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3767796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6590505" y="4398039"/>
            <a:ext cx="12954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215222" y="3979733"/>
          <a:ext cx="566578" cy="533400"/>
        </p:xfrm>
        <a:graphic>
          <a:graphicData uri="http://schemas.openxmlformats.org/presentationml/2006/ole">
            <p:oleObj spid="_x0000_s28678" name="Equation" r:id="rId5" imgW="114102" imgH="126780" progId="">
              <p:embed/>
            </p:oleObj>
          </a:graphicData>
        </a:graphic>
      </p:graphicFrame>
      <p:pic>
        <p:nvPicPr>
          <p:cNvPr id="10" name="Picture 7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493205"/>
            <a:ext cx="304799" cy="609598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5029200" y="5029200"/>
            <a:ext cx="3536950" cy="189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2912933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29650" y="4737268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6189533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28956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04653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pic>
        <p:nvPicPr>
          <p:cNvPr id="17" name="Picture 7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876800"/>
            <a:ext cx="365760" cy="762000"/>
          </a:xfrm>
          <a:prstGeom prst="rect">
            <a:avLst/>
          </a:prstGeom>
          <a:noFill/>
        </p:spPr>
      </p:pic>
      <p:pic>
        <p:nvPicPr>
          <p:cNvPr id="18" name="Picture 7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208333"/>
            <a:ext cx="323263" cy="513031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V="1">
            <a:off x="5867400" y="3753728"/>
            <a:ext cx="13716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009" y="3429000"/>
            <a:ext cx="1787991" cy="3524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724400" y="48006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5867400" y="3767796"/>
            <a:ext cx="1371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490004"/>
            <a:ext cx="1295400" cy="491196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371600"/>
            <a:ext cx="4953000" cy="74295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62000" y="2022157"/>
            <a:ext cx="3717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চিত্রানুযায়ী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057400"/>
            <a:ext cx="1866900" cy="466725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981200"/>
            <a:ext cx="2133600" cy="54763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62000" y="2667000"/>
            <a:ext cx="92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6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514600"/>
            <a:ext cx="1904999" cy="81900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286000" y="3276600"/>
            <a:ext cx="34339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6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200400"/>
            <a:ext cx="1447799" cy="622441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457200" y="38862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(principal)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৤ z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আর্গুমেন্টকে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Arg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(z)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2400"/>
            <a:ext cx="1447800" cy="319139"/>
          </a:xfrm>
          <a:prstGeom prst="rect">
            <a:avLst/>
          </a:prstGeom>
          <a:noFill/>
        </p:spPr>
      </p:pic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962400"/>
            <a:ext cx="209550" cy="390525"/>
          </a:xfrm>
          <a:prstGeom prst="rect">
            <a:avLst/>
          </a:prstGeom>
          <a:noFill/>
        </p:spPr>
      </p:pic>
      <p:pic>
        <p:nvPicPr>
          <p:cNvPr id="55" name="Picture 54" descr="soaring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56" name="Picture 55" descr="soaring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3" grpId="0"/>
      <p:bldP spid="14" grpId="0"/>
      <p:bldP spid="15" grpId="0"/>
      <p:bldP spid="16" grpId="0"/>
      <p:bldP spid="21" grpId="0"/>
      <p:bldP spid="23" grpId="0" animBg="1"/>
      <p:bldP spid="27" grpId="0"/>
      <p:bldP spid="32" grpId="0"/>
      <p:bldP spid="34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928340" y="48768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38498" y="3767796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29300" y="3352800"/>
            <a:ext cx="1790700" cy="1751568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177122" y="4037568"/>
          <a:ext cx="566578" cy="533400"/>
        </p:xfrm>
        <a:graphic>
          <a:graphicData uri="http://schemas.openxmlformats.org/presentationml/2006/ole">
            <p:oleObj spid="_x0000_s29703" name="Equation" r:id="rId5" imgW="114102" imgH="126780" progId="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57700" y="5104368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29300" y="2970768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91550" y="4795103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48300" y="6247368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9355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3851" y="2724835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300" y="510436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pic>
        <p:nvPicPr>
          <p:cNvPr id="15" name="Picture 7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981136"/>
            <a:ext cx="251460" cy="523875"/>
          </a:xfrm>
          <a:prstGeom prst="rect">
            <a:avLst/>
          </a:prstGeom>
          <a:noFill/>
        </p:spPr>
      </p:pic>
      <p:pic>
        <p:nvPicPr>
          <p:cNvPr id="16" name="Picture 7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4280" y="4419600"/>
            <a:ext cx="240720" cy="382032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429000" y="1524000"/>
            <a:ext cx="2438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চতুর্ভাগ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048000"/>
            <a:ext cx="3886199" cy="533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51416" y="3124200"/>
            <a:ext cx="567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962400"/>
            <a:ext cx="2590800" cy="910082"/>
          </a:xfrm>
          <a:prstGeom prst="rect">
            <a:avLst/>
          </a:prstGeom>
          <a:noFill/>
        </p:spPr>
      </p:pic>
      <p:sp>
        <p:nvSpPr>
          <p:cNvPr id="25" name="Arc 24"/>
          <p:cNvSpPr/>
          <p:nvPr/>
        </p:nvSpPr>
        <p:spPr>
          <a:xfrm rot="1474071">
            <a:off x="5864035" y="4469142"/>
            <a:ext cx="809448" cy="939580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7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493205"/>
            <a:ext cx="304799" cy="60959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467600" y="35814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P(x, y)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4191000"/>
            <a:ext cx="92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5867400" y="3767796"/>
            <a:ext cx="1371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6561867" y="4428266"/>
            <a:ext cx="1354267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oari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37" name="Picture 36" descr="soari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" grpId="0" animBg="1"/>
      <p:bldP spid="10" grpId="0"/>
      <p:bldP spid="11" grpId="0"/>
      <p:bldP spid="12" grpId="0"/>
      <p:bldP spid="13" grpId="0"/>
      <p:bldP spid="14" grpId="0"/>
      <p:bldP spid="17" grpId="0" animBg="1"/>
      <p:bldP spid="22" grpId="0"/>
      <p:bldP spid="25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 41"/>
          <p:cNvSpPr/>
          <p:nvPr/>
        </p:nvSpPr>
        <p:spPr>
          <a:xfrm>
            <a:off x="6248400" y="4191000"/>
            <a:ext cx="1680720" cy="1976554"/>
          </a:xfrm>
          <a:prstGeom prst="arc">
            <a:avLst>
              <a:gd name="adj1" fmla="val 13523856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086600" y="37338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49530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10800000">
            <a:off x="5410200" y="3733800"/>
            <a:ext cx="19812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4685506" y="4457700"/>
            <a:ext cx="1448594" cy="79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215222" y="3886200"/>
          <a:ext cx="566578" cy="533400"/>
        </p:xfrm>
        <a:graphic>
          <a:graphicData uri="http://schemas.openxmlformats.org/presentationml/2006/ole">
            <p:oleObj spid="_x0000_s30727" name="Equation" r:id="rId5" imgW="114102" imgH="126780" progId="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495800" y="5181600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91400" y="3048000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29650" y="4872335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6172200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29100" y="501273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40600" y="2678668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5334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429000" y="1447800"/>
            <a:ext cx="2438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চতুর্ভাগ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2" name="Picture 7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495800"/>
            <a:ext cx="304799" cy="60959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257800" y="304800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P(-x, y)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733800"/>
            <a:ext cx="3657600" cy="381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33400" y="3698557"/>
            <a:ext cx="567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419600"/>
            <a:ext cx="2895600" cy="62335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04800" y="4460557"/>
            <a:ext cx="92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4343400" y="2971800"/>
            <a:ext cx="3048000" cy="220980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96000" y="5105400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-x</a:t>
            </a:r>
            <a:endParaRPr lang="en-US" sz="2600" dirty="0"/>
          </a:p>
        </p:txBody>
      </p:sp>
      <p:sp>
        <p:nvSpPr>
          <p:cNvPr id="51" name="TextBox 50"/>
          <p:cNvSpPr txBox="1"/>
          <p:nvPr/>
        </p:nvSpPr>
        <p:spPr>
          <a:xfrm>
            <a:off x="5486400" y="4343400"/>
            <a:ext cx="372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y</a:t>
            </a:r>
            <a:endParaRPr lang="en-US" sz="2600" dirty="0"/>
          </a:p>
        </p:txBody>
      </p:sp>
      <p:pic>
        <p:nvPicPr>
          <p:cNvPr id="52" name="Picture 51" descr="soar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53" name="Picture 52" descr="soar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5" grpId="0" animBg="1"/>
      <p:bldP spid="36" grpId="0" animBg="1"/>
      <p:bldP spid="9" grpId="0"/>
      <p:bldP spid="11" grpId="0"/>
      <p:bldP spid="12" grpId="0"/>
      <p:bldP spid="13" grpId="0"/>
      <p:bldP spid="18" grpId="0" animBg="1"/>
      <p:bldP spid="21" grpId="0" animBg="1"/>
      <p:bldP spid="23" grpId="0"/>
      <p:bldP spid="26" grpId="0"/>
      <p:bldP spid="2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rot="10800000">
            <a:off x="1600200" y="5562600"/>
            <a:ext cx="1524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914797" y="4876403"/>
            <a:ext cx="1371600" cy="79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00200" y="41910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19400" y="532814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5400000">
            <a:off x="2495790" y="3576654"/>
            <a:ext cx="1082523" cy="1285210"/>
          </a:xfrm>
          <a:prstGeom prst="arc">
            <a:avLst>
              <a:gd name="adj1" fmla="val 16200000"/>
              <a:gd name="adj2" fmla="val 28189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1905000" y="4419600"/>
          <a:ext cx="566578" cy="533400"/>
        </p:xfrm>
        <a:graphic>
          <a:graphicData uri="http://schemas.openxmlformats.org/presentationml/2006/ole">
            <p:oleObj spid="_x0000_s31751" name="Equation" r:id="rId5" imgW="114102" imgH="126780" progId="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09600" y="4191000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4200" y="3048000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396240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6323568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8862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7432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3733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29000" y="1524000"/>
            <a:ext cx="2438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তৃতীয়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চতুর্ভাগ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" name="Picture 7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191000"/>
            <a:ext cx="304799" cy="6095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28600" y="5257800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P(-x, -y)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2895600"/>
            <a:ext cx="567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895600"/>
            <a:ext cx="3657600" cy="381000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9" y="4648200"/>
            <a:ext cx="3657597" cy="6858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267200" y="4724400"/>
            <a:ext cx="92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0800000" flipV="1">
            <a:off x="990600" y="4191000"/>
            <a:ext cx="2133600" cy="190500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33600" y="3774757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-x</a:t>
            </a:r>
            <a:endParaRPr lang="en-US" sz="2600" dirty="0"/>
          </a:p>
        </p:txBody>
      </p:sp>
      <p:sp>
        <p:nvSpPr>
          <p:cNvPr id="37" name="TextBox 36"/>
          <p:cNvSpPr txBox="1"/>
          <p:nvPr/>
        </p:nvSpPr>
        <p:spPr>
          <a:xfrm>
            <a:off x="3124200" y="487680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-y</a:t>
            </a:r>
            <a:endParaRPr lang="en-US" sz="2600" dirty="0"/>
          </a:p>
        </p:txBody>
      </p:sp>
      <p:pic>
        <p:nvPicPr>
          <p:cNvPr id="40" name="Picture 39" descr="soar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41" name="Picture 40" descr="soar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29" grpId="0" animBg="1"/>
      <p:bldP spid="9" grpId="0"/>
      <p:bldP spid="10" grpId="0"/>
      <p:bldP spid="11" grpId="0"/>
      <p:bldP spid="12" grpId="0"/>
      <p:bldP spid="13" grpId="0"/>
      <p:bldP spid="16" grpId="0" animBg="1"/>
      <p:bldP spid="19" grpId="0" animBg="1"/>
      <p:bldP spid="21" grpId="0"/>
      <p:bldP spid="22" grpId="0"/>
      <p:bldP spid="27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rot="10800000">
            <a:off x="5867400" y="5791200"/>
            <a:ext cx="1905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7011194" y="5028406"/>
            <a:ext cx="1524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67400" y="4267200"/>
            <a:ext cx="2590800" cy="205740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467600" y="42672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55626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291422" y="4953000"/>
          <a:ext cx="566578" cy="533400"/>
        </p:xfrm>
        <a:graphic>
          <a:graphicData uri="http://schemas.openxmlformats.org/presentationml/2006/ole">
            <p:oleObj spid="_x0000_s32775" name="Equation" r:id="rId5" imgW="114102" imgH="126780" progId="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724400" y="4267200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67400" y="3048000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24900" y="381000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6324600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1500" y="41910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2800" y="2802067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3733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29000" y="1524000"/>
            <a:ext cx="2438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চতুর্ভাগ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" name="Picture 7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1" y="4191000"/>
            <a:ext cx="304799" cy="6095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848600" y="525780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P(x, -y)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3088957"/>
            <a:ext cx="567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048000"/>
            <a:ext cx="4419600" cy="505326"/>
          </a:xfrm>
          <a:prstGeom prst="rect">
            <a:avLst/>
          </a:prstGeom>
          <a:noFill/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876800"/>
            <a:ext cx="3581400" cy="100473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04800" y="5105400"/>
            <a:ext cx="92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3810000"/>
            <a:ext cx="3754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x</a:t>
            </a:r>
            <a:endParaRPr lang="en-US" sz="26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5796" y="4689157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-y</a:t>
            </a:r>
            <a:endParaRPr lang="en-US" sz="2600" dirty="0"/>
          </a:p>
        </p:txBody>
      </p:sp>
      <p:sp>
        <p:nvSpPr>
          <p:cNvPr id="30" name="Arc 29"/>
          <p:cNvSpPr/>
          <p:nvPr/>
        </p:nvSpPr>
        <p:spPr>
          <a:xfrm rot="5150822">
            <a:off x="6006254" y="3677573"/>
            <a:ext cx="1082523" cy="1285210"/>
          </a:xfrm>
          <a:prstGeom prst="arc">
            <a:avLst>
              <a:gd name="adj1" fmla="val 16200000"/>
              <a:gd name="adj2" fmla="val 2134268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soar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43" name="Picture 42" descr="soar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9" grpId="0"/>
      <p:bldP spid="10" grpId="0"/>
      <p:bldP spid="11" grpId="0"/>
      <p:bldP spid="12" grpId="0"/>
      <p:bldP spid="13" grpId="0"/>
      <p:bldP spid="16" grpId="0" animBg="1"/>
      <p:bldP spid="19" grpId="0" animBg="1"/>
      <p:bldP spid="21" grpId="0"/>
      <p:bldP spid="22" grpId="0"/>
      <p:bldP spid="27" grpId="0"/>
      <p:bldP spid="28" grpId="0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09600" y="1752600"/>
            <a:ext cx="8077200" cy="480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38800" cy="914400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52600"/>
            <a:ext cx="76961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কার্তেসীয়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কার্তেসীয়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(x, y)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                       ৤ 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50" y="1752600"/>
            <a:ext cx="1466850" cy="390525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590800"/>
            <a:ext cx="762000" cy="395468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514600"/>
            <a:ext cx="3390900" cy="390525"/>
          </a:xfrm>
          <a:prstGeom prst="rect">
            <a:avLst/>
          </a:prstGeo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124200"/>
            <a:ext cx="4939990" cy="457200"/>
          </a:xfrm>
          <a:prstGeom prst="rect">
            <a:avLst/>
          </a:prstGeom>
          <a:noFill/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657600"/>
            <a:ext cx="3189249" cy="457200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114800"/>
            <a:ext cx="1004777" cy="533400"/>
          </a:xfrm>
          <a:prstGeom prst="rect">
            <a:avLst/>
          </a:prstGeom>
          <a:noFill/>
        </p:spPr>
      </p:pic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91000"/>
            <a:ext cx="3086100" cy="4095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343400" y="4191000"/>
            <a:ext cx="9252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4648200"/>
            <a:ext cx="36872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5508248"/>
            <a:ext cx="47612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ও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486400"/>
            <a:ext cx="1800225" cy="447675"/>
          </a:xfrm>
          <a:prstGeom prst="rect">
            <a:avLst/>
          </a:prstGeom>
          <a:noFill/>
        </p:spPr>
      </p:pic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410200"/>
            <a:ext cx="1790700" cy="628650"/>
          </a:xfrm>
          <a:prstGeom prst="rect">
            <a:avLst/>
          </a:prstGeom>
          <a:noFill/>
        </p:spPr>
      </p:pic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943600"/>
            <a:ext cx="161925" cy="361950"/>
          </a:xfrm>
          <a:prstGeom prst="rect">
            <a:avLst/>
          </a:prstGeom>
          <a:noFill/>
        </p:spPr>
      </p:pic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13" name="Picture 2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943600"/>
            <a:ext cx="209550" cy="390525"/>
          </a:xfrm>
          <a:prstGeom prst="rect">
            <a:avLst/>
          </a:prstGeom>
          <a:noFill/>
        </p:spPr>
      </p:pic>
      <p:pic>
        <p:nvPicPr>
          <p:cNvPr id="35" name="Picture 34" descr="soarin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36" name="Picture 35" descr="soarin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  <p:bldP spid="7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609600" y="4114800"/>
            <a:ext cx="8077200" cy="2514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09600" y="1600200"/>
            <a:ext cx="7924800" cy="236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38800" cy="9144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oa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6" name="Picture 5" descr="soa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600200"/>
            <a:ext cx="76962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          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,         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057400"/>
            <a:ext cx="1038225" cy="447675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057400"/>
            <a:ext cx="1038225" cy="447675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590800"/>
            <a:ext cx="3581399" cy="4022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456491" y="4113553"/>
            <a:ext cx="668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144253"/>
            <a:ext cx="1733550" cy="447675"/>
          </a:xfrm>
          <a:prstGeom prst="rect">
            <a:avLst/>
          </a:prstGeom>
          <a:noFill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114800"/>
            <a:ext cx="1733550" cy="447675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6825" y="4724400"/>
            <a:ext cx="5362575" cy="4667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313965" y="4724400"/>
            <a:ext cx="9156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7775" y="5257800"/>
            <a:ext cx="5457825" cy="44767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313965" y="5257800"/>
            <a:ext cx="9156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867400"/>
            <a:ext cx="3276600" cy="447675"/>
          </a:xfrm>
          <a:prstGeom prst="rect">
            <a:avLst/>
          </a:prstGeom>
          <a:noFill/>
        </p:spPr>
      </p:pic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975" y="5867400"/>
            <a:ext cx="885825" cy="447675"/>
          </a:xfrm>
          <a:prstGeom prst="rect">
            <a:avLst/>
          </a:prstGeom>
          <a:noFill/>
        </p:spPr>
      </p:pic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925" y="5876925"/>
            <a:ext cx="219075" cy="4476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124200" y="4191000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4" grpId="0" animBg="1"/>
      <p:bldP spid="7" grpId="0"/>
      <p:bldP spid="14" grpId="0"/>
      <p:bldP spid="21" grpId="0"/>
      <p:bldP spid="24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457200" y="1676400"/>
            <a:ext cx="8305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81000" y="2362200"/>
            <a:ext cx="8382000" cy="426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38800" cy="914400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সঞ্চারপথের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oa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6" name="Picture 5" descr="soa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752600"/>
            <a:ext cx="647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                     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সঞ্চারপথের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752600"/>
            <a:ext cx="1600200" cy="413238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752600"/>
            <a:ext cx="1752600" cy="4245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2362200"/>
            <a:ext cx="1497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514600"/>
            <a:ext cx="1800225" cy="4476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61996" y="289560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1225" y="2971800"/>
            <a:ext cx="2619375" cy="4476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61996" y="3393757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429000"/>
            <a:ext cx="2933700" cy="4476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676400" y="3927157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4550" y="3867150"/>
            <a:ext cx="3219450" cy="4762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676400" y="4384357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4343400"/>
            <a:ext cx="3114675" cy="4572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5800" y="5029200"/>
            <a:ext cx="797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বৃত্তটির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029200"/>
            <a:ext cx="762000" cy="389283"/>
          </a:xfrm>
          <a:prstGeom prst="rect">
            <a:avLst/>
          </a:prstGeom>
          <a:noFill/>
        </p:spPr>
      </p:pic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953000"/>
            <a:ext cx="209550" cy="4476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09600" y="5562600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সঞ্চারপথটি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943600"/>
            <a:ext cx="762000" cy="389283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943600"/>
            <a:ext cx="209550" cy="447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4" grpId="0" animBg="1"/>
      <p:bldP spid="8" grpId="0"/>
      <p:bldP spid="13" grpId="0"/>
      <p:bldP spid="16" grpId="0"/>
      <p:bldP spid="19" grpId="0"/>
      <p:bldP spid="22" grpId="0"/>
      <p:bldP spid="25" grpId="0"/>
      <p:bldP spid="28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685800" y="1600200"/>
            <a:ext cx="8001000" cy="434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1159307"/>
              </p:ext>
            </p:extLst>
          </p:nvPr>
        </p:nvGraphicFramePr>
        <p:xfrm>
          <a:off x="2590800" y="2590800"/>
          <a:ext cx="1066800" cy="838200"/>
        </p:xfrm>
        <a:graphic>
          <a:graphicData uri="http://schemas.openxmlformats.org/presentationml/2006/ole">
            <p:oleObj spid="_x0000_s2167" name="Equation" r:id="rId5" imgW="469696" imgH="393529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221468"/>
            <a:ext cx="6094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01. 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সংখ্যাটির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676400"/>
            <a:ext cx="1569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বলিঃ-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3528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02.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743200"/>
            <a:ext cx="15295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,   </a:t>
            </a:r>
            <a:endParaRPr lang="en-US" sz="2600" dirty="0"/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65" name="Picture 1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819400"/>
            <a:ext cx="209550" cy="447675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2133600" y="228600"/>
            <a:ext cx="4572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5200" y="228600"/>
            <a:ext cx="18598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000" dirty="0"/>
          </a:p>
        </p:txBody>
      </p:sp>
      <p:sp>
        <p:nvSpPr>
          <p:cNvPr id="2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67" name="Picture 1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286000"/>
            <a:ext cx="876300" cy="390525"/>
          </a:xfrm>
          <a:prstGeom prst="rect">
            <a:avLst/>
          </a:prstGeom>
          <a:noFill/>
        </p:spPr>
      </p:pic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69" name="Picture 1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352800"/>
            <a:ext cx="1333500" cy="4381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22169" y="4003357"/>
            <a:ext cx="8066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2600" dirty="0"/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71" name="Picture 1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810000"/>
            <a:ext cx="2781300" cy="7429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90600" y="4572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03.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সঞ্চারপথের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73" name="Picture 1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648200"/>
            <a:ext cx="2514600" cy="39052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143000" y="5105400"/>
            <a:ext cx="14366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600" dirty="0"/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75" name="Picture 1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5181600"/>
            <a:ext cx="1905000" cy="448774"/>
          </a:xfrm>
          <a:prstGeom prst="rect">
            <a:avLst/>
          </a:prstGeom>
          <a:noFill/>
        </p:spPr>
      </p:pic>
      <p:pic>
        <p:nvPicPr>
          <p:cNvPr id="29" name="Picture 28" descr="soarin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30" name="Picture 29" descr="soarin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741566"/>
      </p:ext>
    </p:extLst>
  </p:cSld>
  <p:clrMapOvr>
    <a:masterClrMapping/>
  </p:clrMapOvr>
  <p:transition spd="slow">
    <p:cover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7" grpId="0"/>
      <p:bldP spid="8" grpId="0"/>
      <p:bldP spid="9" grpId="0"/>
      <p:bldP spid="12" grpId="0" animBg="1"/>
      <p:bldP spid="13" grpId="0"/>
      <p:bldP spid="19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/>
        </p:nvSpPr>
        <p:spPr>
          <a:xfrm>
            <a:off x="838200" y="2514600"/>
            <a:ext cx="7467600" cy="320040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971800"/>
            <a:ext cx="6795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১.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আগুমেন্ট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নিণর্য়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087" y="3581400"/>
            <a:ext cx="68307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 startAt="2"/>
            </a:pP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Z=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x+iyহলে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          </a:t>
            </a:r>
          </a:p>
          <a:p>
            <a:pPr marL="514350" indent="-514350"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just"/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581400"/>
            <a:ext cx="1562100" cy="390525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123950" cy="390525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0" y="0"/>
            <a:ext cx="8915400" cy="1905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4200" y="533400"/>
            <a:ext cx="3550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/>
          </a:p>
        </p:txBody>
      </p:sp>
      <p:pic>
        <p:nvPicPr>
          <p:cNvPr id="19" name="Picture 18" descr="soar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20" name="Picture 19" descr="soar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09397"/>
      </p:ext>
    </p:extLst>
  </p:cSld>
  <p:clrMapOvr>
    <a:masterClrMapping/>
  </p:clrMapOvr>
  <p:transition spd="slow">
    <p:cover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7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676400" y="304800"/>
            <a:ext cx="556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67400" y="2362200"/>
            <a:ext cx="3048000" cy="3886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590800"/>
            <a:ext cx="5257800" cy="3733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876800" cy="914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67000"/>
            <a:ext cx="48768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মোঃ আব্দুল হামিদ</a:t>
            </a:r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বিভাগ </a:t>
            </a:r>
            <a:endParaRPr lang="en-US" sz="3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শিবগঞ্জ ডিগ্রী কলেজ </a:t>
            </a:r>
            <a:endParaRPr lang="en-US" sz="3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শিবগঞ্জ, চাঁপাইনবাবগঞ্জ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মোবাইলঃ ০১৭৩৭৮৬৮৯৪৫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ranashohag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300" y="3124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6415712"/>
      </p:ext>
    </p:extLst>
  </p:cSld>
  <p:clrMapOvr>
    <a:masterClrMapping/>
  </p:clrMapOvr>
  <p:transition spd="slow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 animBg="1"/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1905000" y="152400"/>
            <a:ext cx="5791200" cy="1295400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399871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72da0e1540c3b9ae4dc32e98e378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1900" y="0"/>
            <a:ext cx="1562100" cy="2098343"/>
          </a:xfrm>
          <a:prstGeom prst="rect">
            <a:avLst/>
          </a:prstGeom>
        </p:spPr>
      </p:pic>
      <p:pic>
        <p:nvPicPr>
          <p:cNvPr id="9" name="Picture 8" descr="b72da0e1540c3b9ae4dc32e98e378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1676400" cy="2098343"/>
          </a:xfrm>
          <a:prstGeom prst="rect">
            <a:avLst/>
          </a:prstGeom>
        </p:spPr>
      </p:pic>
      <p:pic>
        <p:nvPicPr>
          <p:cNvPr id="11" name="Picture 10" descr="istock_000059525682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057400"/>
            <a:ext cx="7848600" cy="44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487382"/>
      </p:ext>
    </p:extLst>
  </p:cSld>
  <p:clrMapOvr>
    <a:masterClrMapping/>
  </p:clrMapOvr>
  <p:transition spd="slow">
    <p:push dir="d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00200" y="304800"/>
            <a:ext cx="5867400" cy="1219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3810000" cy="914400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1"/>
            <a:ext cx="1371600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304800"/>
            <a:ext cx="1371600" cy="15430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800" y="2362200"/>
            <a:ext cx="5105400" cy="381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743200"/>
            <a:ext cx="50292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বিষয়ঃউ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চ্চতর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সময়ঃ৪৫মিনিট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34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438400"/>
            <a:ext cx="2606615" cy="37338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609600"/>
            <a:ext cx="4419600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6" y="0"/>
            <a:ext cx="4484914" cy="6792722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791200" y="3048000"/>
            <a:ext cx="24384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219200" y="2971800"/>
            <a:ext cx="24384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অবাস্তব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695354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800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28193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bn-BD" sz="21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</a:p>
          <a:p>
            <a:pPr marL="0" indent="0" algn="ctr">
              <a:buNone/>
            </a:pPr>
            <a:r>
              <a:rPr lang="bn-BD" sz="7200" b="1" dirty="0" smtClean="0">
                <a:solidFill>
                  <a:srgbClr val="00B050"/>
                </a:solidFill>
              </a:rPr>
              <a:t>(Complex number)</a:t>
            </a:r>
          </a:p>
        </p:txBody>
      </p:sp>
      <p:pic>
        <p:nvPicPr>
          <p:cNvPr id="4" name="Picture 3" descr="sku401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09800" cy="2571750"/>
          </a:xfrm>
          <a:prstGeom prst="rect">
            <a:avLst/>
          </a:prstGeom>
        </p:spPr>
      </p:pic>
      <p:pic>
        <p:nvPicPr>
          <p:cNvPr id="5" name="Picture 4" descr="sku401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934200" y="0"/>
            <a:ext cx="2209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658488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2057400"/>
            <a:ext cx="8077200" cy="381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41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oa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5" name="Picture 4" descr="soa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531745"/>
            <a:ext cx="7932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অধ্যায়পাঠ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মডুরাস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জটিলসংখ্যার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6.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সঞ্চারপথের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</a:t>
            </a:r>
          </a:p>
        </p:txBody>
      </p:sp>
    </p:spTree>
    <p:extLst>
      <p:ext uri="{BB962C8B-B14F-4D97-AF65-F5344CB8AC3E}">
        <p14:creationId xmlns:p14="http://schemas.microsoft.com/office/powerpoint/2010/main" xmlns="" val="1856973515"/>
      </p:ext>
    </p:extLst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562600" y="3886200"/>
            <a:ext cx="7620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29000" y="3886200"/>
            <a:ext cx="7620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11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b="1" u="sng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bn-BD" u="sng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ও কাল্পনিক সংখ্যা নিয়ে যে সংখ্যা গঠিত হয় তাকে জটিল সংখ্যা বলে।অর্থাৎ’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+i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yআকারের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সংখ্যা।এখানে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x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কাল্পনিকঅংশ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y 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অর্থাৎ z=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+i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y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48768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4749225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অবাস্তব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66690" y="5181600"/>
            <a:ext cx="1233710" cy="124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477000" y="5029200"/>
            <a:ext cx="609600" cy="1241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5358825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Re(z)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0478" y="5334000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(z)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7825" y="3686175"/>
            <a:ext cx="4524375" cy="1190625"/>
          </a:xfrm>
          <a:prstGeom prst="rect">
            <a:avLst/>
          </a:prstGeom>
          <a:noFill/>
        </p:spPr>
      </p:pic>
      <p:pic>
        <p:nvPicPr>
          <p:cNvPr id="20" name="Picture 19" descr="soa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21" name="Picture 20" descr="soa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6096000"/>
            <a:ext cx="1400175" cy="51435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6096000"/>
            <a:ext cx="1371600" cy="466725"/>
          </a:xfrm>
          <a:prstGeom prst="rect">
            <a:avLst/>
          </a:prstGeom>
          <a:noFill/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6105525"/>
            <a:ext cx="219075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8862112"/>
      </p:ext>
    </p:extLst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" grpId="0" animBg="1"/>
      <p:bldP spid="3" grpId="0" build="p" animBg="1"/>
      <p:bldP spid="10" grpId="0"/>
      <p:bldP spid="11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928340" y="49530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67400" y="38862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0800000" flipV="1">
            <a:off x="5867400" y="3886200"/>
            <a:ext cx="1371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791200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129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P(x, y)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;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9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867400" y="3886200"/>
            <a:ext cx="13716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590505" y="4533106"/>
            <a:ext cx="12954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1474071">
            <a:off x="5800503" y="4559176"/>
            <a:ext cx="882622" cy="97002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3846672"/>
              </p:ext>
            </p:extLst>
          </p:nvPr>
        </p:nvGraphicFramePr>
        <p:xfrm>
          <a:off x="7543800" y="3429000"/>
          <a:ext cx="1085850" cy="457200"/>
        </p:xfrm>
        <a:graphic>
          <a:graphicData uri="http://schemas.openxmlformats.org/presentationml/2006/ole">
            <p:oleObj spid="_x0000_s4166" name="Equation" r:id="rId5" imgW="482391" imgH="203112" progId="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215222" y="4114800"/>
          <a:ext cx="566578" cy="533400"/>
        </p:xfrm>
        <a:graphic>
          <a:graphicData uri="http://schemas.openxmlformats.org/presentationml/2006/ole">
            <p:oleObj spid="_x0000_s4167" name="Equation" r:id="rId6" imgW="114102" imgH="126780" progId="">
              <p:embed/>
            </p:oleObj>
          </a:graphicData>
        </a:graphic>
      </p:graphicFrame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3" name="Picture 6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1" y="3200400"/>
            <a:ext cx="2766848" cy="685800"/>
          </a:xfrm>
          <a:prstGeom prst="rect">
            <a:avLst/>
          </a:prstGeom>
          <a:noFill/>
        </p:spPr>
      </p:pic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5" name="Picture 6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886200"/>
            <a:ext cx="2481379" cy="1066800"/>
          </a:xfrm>
          <a:prstGeom prst="rect">
            <a:avLst/>
          </a:prstGeom>
          <a:noFill/>
        </p:spPr>
      </p:pic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7" name="Picture 7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628272"/>
            <a:ext cx="304799" cy="609598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4495800" y="5181600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67400" y="3048000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29650" y="4872335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6324600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29100" y="501273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2907268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05400" y="518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676400"/>
            <a:ext cx="381000" cy="393560"/>
          </a:xfrm>
          <a:prstGeom prst="rect">
            <a:avLst/>
          </a:prstGeom>
          <a:noFill/>
        </p:spPr>
      </p:pic>
      <p:sp>
        <p:nvSpPr>
          <p:cNvPr id="6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133600"/>
            <a:ext cx="1219200" cy="487680"/>
          </a:xfrm>
          <a:prstGeom prst="rect">
            <a:avLst/>
          </a:prstGeom>
          <a:noFill/>
        </p:spPr>
      </p:pic>
      <p:pic>
        <p:nvPicPr>
          <p:cNvPr id="45" name="Picture 7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90800"/>
            <a:ext cx="228600" cy="457200"/>
          </a:xfrm>
          <a:prstGeom prst="rect">
            <a:avLst/>
          </a:prstGeom>
          <a:noFill/>
        </p:spPr>
      </p:pic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7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953000"/>
            <a:ext cx="365760" cy="762000"/>
          </a:xfrm>
          <a:prstGeom prst="rect">
            <a:avLst/>
          </a:prstGeom>
          <a:noFill/>
        </p:spPr>
      </p:pic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9" name="Picture 7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343400"/>
            <a:ext cx="323263" cy="513031"/>
          </a:xfrm>
          <a:prstGeom prst="rect">
            <a:avLst/>
          </a:prstGeom>
          <a:noFill/>
        </p:spPr>
      </p:pic>
      <p:pic>
        <p:nvPicPr>
          <p:cNvPr id="46" name="Picture 6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032760"/>
            <a:ext cx="1066800" cy="426720"/>
          </a:xfrm>
          <a:prstGeom prst="rect">
            <a:avLst/>
          </a:prstGeom>
          <a:noFill/>
        </p:spPr>
      </p:pic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71" name="Picture 7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24450"/>
            <a:ext cx="2971800" cy="742950"/>
          </a:xfrm>
          <a:prstGeom prst="rect">
            <a:avLst/>
          </a:prstGeom>
          <a:noFill/>
        </p:spPr>
      </p:pic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73" name="Picture 7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692626"/>
            <a:ext cx="2971800" cy="762782"/>
          </a:xfrm>
          <a:prstGeom prst="rect">
            <a:avLst/>
          </a:prstGeom>
          <a:noFill/>
        </p:spPr>
      </p:pic>
      <p:pic>
        <p:nvPicPr>
          <p:cNvPr id="53" name="Picture 52" descr="soaring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54" name="Picture 53" descr="soaring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067799"/>
      </p:ext>
    </p:extLst>
  </p:cSld>
  <p:clrMapOvr>
    <a:masterClrMapping/>
  </p:clrMapOvr>
  <p:transition spd="slow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" grpId="0" animBg="1"/>
      <p:bldP spid="3" grpId="0" build="p" animBg="1"/>
      <p:bldP spid="29" grpId="0" animBg="1"/>
      <p:bldP spid="23" grpId="0"/>
      <p:bldP spid="24" grpId="0"/>
      <p:bldP spid="25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1474071">
            <a:off x="5800503" y="4424860"/>
            <a:ext cx="882622" cy="97002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8340" y="4817933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7400" y="3767796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5867400" y="3767796"/>
            <a:ext cx="1371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6590505" y="4398039"/>
            <a:ext cx="12954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215222" y="3979733"/>
          <a:ext cx="566578" cy="533400"/>
        </p:xfrm>
        <a:graphic>
          <a:graphicData uri="http://schemas.openxmlformats.org/presentationml/2006/ole">
            <p:oleObj spid="_x0000_s27654" name="Equation" r:id="rId5" imgW="114102" imgH="126780" progId="">
              <p:embed/>
            </p:oleObj>
          </a:graphicData>
        </a:graphic>
      </p:graphicFrame>
      <p:pic>
        <p:nvPicPr>
          <p:cNvPr id="9" name="Picture 7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493205"/>
            <a:ext cx="304799" cy="60959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4495800" y="5046533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7400" y="2912933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29650" y="4737268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6189533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28956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04653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pic>
        <p:nvPicPr>
          <p:cNvPr id="16" name="Picture 7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817933"/>
            <a:ext cx="365760" cy="762000"/>
          </a:xfrm>
          <a:prstGeom prst="rect">
            <a:avLst/>
          </a:prstGeom>
          <a:noFill/>
        </p:spPr>
      </p:pic>
      <p:pic>
        <p:nvPicPr>
          <p:cNvPr id="17" name="Picture 7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208333"/>
            <a:ext cx="323263" cy="513031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 flipV="1">
            <a:off x="5867400" y="3753728"/>
            <a:ext cx="13716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009" y="3429000"/>
            <a:ext cx="1787991" cy="352425"/>
          </a:xfrm>
          <a:prstGeom prst="rect">
            <a:avLst/>
          </a:prstGeom>
          <a:noFill/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324600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প্রকৃতমান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105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আরগাঁ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চিত্রানুযায়ী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             ৤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9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প্রকৃতমান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828800"/>
            <a:ext cx="890080" cy="457200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724400"/>
            <a:ext cx="1038137" cy="381000"/>
          </a:xfrm>
          <a:prstGeom prst="rect">
            <a:avLst/>
          </a:prstGeom>
          <a:noFill/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337604"/>
            <a:ext cx="1295400" cy="491196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286000"/>
            <a:ext cx="1600200" cy="416672"/>
          </a:xfrm>
          <a:prstGeom prst="rect">
            <a:avLst/>
          </a:prstGeom>
          <a:noFill/>
        </p:spPr>
      </p:pic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209800"/>
            <a:ext cx="2057400" cy="457200"/>
          </a:xfrm>
          <a:prstGeom prst="rect">
            <a:avLst/>
          </a:prstGeom>
          <a:noFill/>
        </p:spPr>
      </p:pic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9336" y="2790259"/>
            <a:ext cx="457200" cy="472273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29100" y="48768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pic>
        <p:nvPicPr>
          <p:cNvPr id="41" name="Picture 40" descr="soaring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42" name="Picture 41" descr="soaring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" grpId="0" animBg="1"/>
      <p:bldP spid="12" grpId="0"/>
      <p:bldP spid="13" grpId="0"/>
      <p:bldP spid="14" grpId="0"/>
      <p:bldP spid="15" grpId="0"/>
      <p:bldP spid="22" grpId="0" animBg="1"/>
      <p:bldP spid="23" grpId="0" build="p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1057</Words>
  <Application>Microsoft Office PowerPoint</Application>
  <PresentationFormat>On-screen Show (4:3)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স্বাগতম</vt:lpstr>
      <vt:lpstr>শিক্ষক পরিচিতি</vt:lpstr>
      <vt:lpstr>পাঠ পরিচিতি</vt:lpstr>
      <vt:lpstr>Slide 4</vt:lpstr>
      <vt:lpstr>পাঠ শিরোনাম</vt:lpstr>
      <vt:lpstr>শিখন ফল</vt:lpstr>
      <vt:lpstr>উপস্থাপন</vt:lpstr>
      <vt:lpstr>মডুলাস ও আর্গুমেন্ট কি ?</vt:lpstr>
      <vt:lpstr>মডুলাস (প্রকৃতমান বা পরমমান)</vt:lpstr>
      <vt:lpstr>আর্গুমেন্ট (নতি)</vt:lpstr>
      <vt:lpstr>বিভিন্ন চতুর্ভাগে আর্গুমেন্ট </vt:lpstr>
      <vt:lpstr>বিভিন্ন চতুর্ভাগে আর্গুমেন্ট </vt:lpstr>
      <vt:lpstr>বিভিন্ন চতুর্ভাগে আর্গুমেন্ট </vt:lpstr>
      <vt:lpstr>বিভিন্ন চতুর্ভাগে আর্গুমেন্ট </vt:lpstr>
      <vt:lpstr>জটিল সংখ্যার পোলার আকার</vt:lpstr>
      <vt:lpstr>অনুবন্ধী জটিল সংখ্যা</vt:lpstr>
      <vt:lpstr>সঞ্চারপথের সমীকরণ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National</dc:creator>
  <cp:lastModifiedBy>md roman</cp:lastModifiedBy>
  <cp:revision>171</cp:revision>
  <dcterms:created xsi:type="dcterms:W3CDTF">2006-08-16T00:00:00Z</dcterms:created>
  <dcterms:modified xsi:type="dcterms:W3CDTF">2025-11-28T10:56:21Z</dcterms:modified>
</cp:coreProperties>
</file>