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8" r:id="rId4"/>
    <p:sldId id="262" r:id="rId5"/>
    <p:sldId id="256" r:id="rId6"/>
    <p:sldId id="257"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353C56-C3F5-442A-B1E1-C7FD4FF8A9F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203672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353C56-C3F5-442A-B1E1-C7FD4FF8A9F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3288126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353C56-C3F5-442A-B1E1-C7FD4FF8A9F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3353777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353C56-C3F5-442A-B1E1-C7FD4FF8A9F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2757860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353C56-C3F5-442A-B1E1-C7FD4FF8A9FB}"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1542534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353C56-C3F5-442A-B1E1-C7FD4FF8A9FB}"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3281264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353C56-C3F5-442A-B1E1-C7FD4FF8A9FB}"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372216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353C56-C3F5-442A-B1E1-C7FD4FF8A9FB}"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2164983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353C56-C3F5-442A-B1E1-C7FD4FF8A9FB}"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3441502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353C56-C3F5-442A-B1E1-C7FD4FF8A9FB}"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3037814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353C56-C3F5-442A-B1E1-C7FD4FF8A9FB}"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1B4093-9974-4F41-B79F-D0DF28F0F5EA}" type="slidenum">
              <a:rPr lang="en-US" smtClean="0"/>
              <a:t>‹#›</a:t>
            </a:fld>
            <a:endParaRPr lang="en-US"/>
          </a:p>
        </p:txBody>
      </p:sp>
    </p:spTree>
    <p:extLst>
      <p:ext uri="{BB962C8B-B14F-4D97-AF65-F5344CB8AC3E}">
        <p14:creationId xmlns:p14="http://schemas.microsoft.com/office/powerpoint/2010/main" val="3207367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353C56-C3F5-442A-B1E1-C7FD4FF8A9FB}" type="datetimeFigureOut">
              <a:rPr lang="en-US" smtClean="0"/>
              <a:t>11/28/2025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B4093-9974-4F41-B79F-D0DF28F0F5EA}" type="slidenum">
              <a:rPr lang="en-US" smtClean="0"/>
              <a:t>‹#›</a:t>
            </a:fld>
            <a:endParaRPr lang="en-US"/>
          </a:p>
        </p:txBody>
      </p:sp>
    </p:spTree>
    <p:extLst>
      <p:ext uri="{BB962C8B-B14F-4D97-AF65-F5344CB8AC3E}">
        <p14:creationId xmlns:p14="http://schemas.microsoft.com/office/powerpoint/2010/main" val="2929302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nasrindakua@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0" y="45493"/>
            <a:ext cx="9144000" cy="6857929"/>
            <a:chOff x="0" y="45493"/>
            <a:chExt cx="9144000" cy="6857929"/>
          </a:xfrm>
        </p:grpSpPr>
        <p:pic>
          <p:nvPicPr>
            <p:cNvPr id="1028" name="Picture 4" descr="Keep Flowers Fresh | How to keep flower fresh naturally dgtl - Anandabaza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52600"/>
              <a:ext cx="9144000" cy="470224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066800" y="1007365"/>
              <a:ext cx="6559680" cy="1107996"/>
            </a:xfrm>
            <a:prstGeom prst="rect">
              <a:avLst/>
            </a:prstGeom>
            <a:solidFill>
              <a:schemeClr val="accent6">
                <a:lumMod val="75000"/>
              </a:schemeClr>
            </a:solidFill>
          </p:spPr>
          <p:txBody>
            <a:bodyPr wrap="square" rtlCol="0">
              <a:spAutoFit/>
            </a:bodyPr>
            <a:lstStyle/>
            <a:p>
              <a:pPr algn="ctr"/>
              <a:r>
                <a:rPr lang="en-US" sz="6600" dirty="0" err="1" smtClean="0">
                  <a:solidFill>
                    <a:srgbClr val="0070C0"/>
                  </a:solidFill>
                  <a:latin typeface="NikoshBAN" pitchFamily="2" charset="0"/>
                  <a:cs typeface="NikoshBAN" pitchFamily="2" charset="0"/>
                </a:rPr>
                <a:t>আজকের</a:t>
              </a:r>
              <a:r>
                <a:rPr lang="en-US" sz="6600" dirty="0" smtClean="0">
                  <a:solidFill>
                    <a:srgbClr val="0070C0"/>
                  </a:solidFill>
                  <a:latin typeface="NikoshBAN" pitchFamily="2" charset="0"/>
                  <a:cs typeface="NikoshBAN" pitchFamily="2" charset="0"/>
                </a:rPr>
                <a:t> </a:t>
              </a:r>
              <a:r>
                <a:rPr lang="en-US" sz="6600" dirty="0" err="1" smtClean="0">
                  <a:solidFill>
                    <a:srgbClr val="0070C0"/>
                  </a:solidFill>
                  <a:latin typeface="NikoshBAN" pitchFamily="2" charset="0"/>
                  <a:cs typeface="NikoshBAN" pitchFamily="2" charset="0"/>
                </a:rPr>
                <a:t>ক্লাশে</a:t>
              </a:r>
              <a:r>
                <a:rPr lang="en-US" sz="6600" dirty="0" smtClean="0">
                  <a:solidFill>
                    <a:srgbClr val="0070C0"/>
                  </a:solidFill>
                  <a:latin typeface="NikoshBAN" pitchFamily="2" charset="0"/>
                  <a:cs typeface="NikoshBAN" pitchFamily="2" charset="0"/>
                </a:rPr>
                <a:t> </a:t>
              </a:r>
              <a:r>
                <a:rPr lang="en-US" sz="6600" dirty="0" err="1" smtClean="0">
                  <a:solidFill>
                    <a:srgbClr val="0070C0"/>
                  </a:solidFill>
                  <a:latin typeface="NikoshBAN" pitchFamily="2" charset="0"/>
                  <a:cs typeface="NikoshBAN" pitchFamily="2" charset="0"/>
                </a:rPr>
                <a:t>স্বাগতম</a:t>
              </a:r>
              <a:endParaRPr lang="en-US" sz="6600" dirty="0">
                <a:solidFill>
                  <a:srgbClr val="0070C0"/>
                </a:solidFill>
                <a:latin typeface="NikoshBAN" pitchFamily="2" charset="0"/>
                <a:cs typeface="NikoshBAN" pitchFamily="2" charset="0"/>
              </a:endParaRPr>
            </a:p>
          </p:txBody>
        </p:sp>
        <p:sp>
          <p:nvSpPr>
            <p:cNvPr id="2" name="Rectangle 1"/>
            <p:cNvSpPr/>
            <p:nvPr/>
          </p:nvSpPr>
          <p:spPr>
            <a:xfrm>
              <a:off x="1752600" y="45493"/>
              <a:ext cx="5655715" cy="923330"/>
            </a:xfrm>
            <a:prstGeom prst="rect">
              <a:avLst/>
            </a:prstGeom>
            <a:solidFill>
              <a:srgbClr val="00B0F0"/>
            </a:solidFill>
          </p:spPr>
          <p:txBody>
            <a:bodyPr wrap="none">
              <a:spAutoFit/>
            </a:bodyPr>
            <a:lstStyle/>
            <a:p>
              <a:r>
                <a:rPr lang="ar-SA" sz="5400" dirty="0">
                  <a:latin typeface="NikoshBAN" pitchFamily="2" charset="0"/>
                </a:rPr>
                <a:t>مَرْحَبًا بِكُمْ فِي دَرْسِ الْيَوْمِ</a:t>
              </a:r>
              <a:endParaRPr lang="en-US" sz="5400" dirty="0">
                <a:latin typeface="NikoshBAN" pitchFamily="2" charset="0"/>
                <a:cs typeface="NikoshBAN" pitchFamily="2" charset="0"/>
              </a:endParaRPr>
            </a:p>
          </p:txBody>
        </p:sp>
        <p:sp>
          <p:nvSpPr>
            <p:cNvPr id="5" name="Rectangle 4"/>
            <p:cNvSpPr/>
            <p:nvPr/>
          </p:nvSpPr>
          <p:spPr>
            <a:xfrm>
              <a:off x="0" y="6564868"/>
              <a:ext cx="68580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
          <p:nvSpPr>
            <p:cNvPr id="7" name="TextBox 6"/>
            <p:cNvSpPr txBox="1"/>
            <p:nvPr/>
          </p:nvSpPr>
          <p:spPr>
            <a:xfrm>
              <a:off x="8617080" y="6488668"/>
              <a:ext cx="276038" cy="369332"/>
            </a:xfrm>
            <a:prstGeom prst="rect">
              <a:avLst/>
            </a:prstGeom>
            <a:noFill/>
          </p:spPr>
          <p:txBody>
            <a:bodyPr wrap="none" rtlCol="0">
              <a:spAutoFit/>
            </a:bodyPr>
            <a:lstStyle/>
            <a:p>
              <a:r>
                <a:rPr lang="bn-BD" dirty="0" smtClean="0">
                  <a:latin typeface="NikoshBAN" pitchFamily="2" charset="0"/>
                  <a:cs typeface="NikoshBAN" pitchFamily="2" charset="0"/>
                </a:rPr>
                <a:t>১</a:t>
              </a:r>
              <a:endParaRPr lang="en-US" dirty="0">
                <a:latin typeface="NikoshBAN" pitchFamily="2" charset="0"/>
                <a:cs typeface="NikoshBAN" pitchFamily="2" charset="0"/>
              </a:endParaRPr>
            </a:p>
          </p:txBody>
        </p:sp>
      </p:grpSp>
      <p:sp>
        <p:nvSpPr>
          <p:cNvPr id="9" name="Rectangle 8"/>
          <p:cNvSpPr/>
          <p:nvPr/>
        </p:nvSpPr>
        <p:spPr>
          <a:xfrm>
            <a:off x="6934200" y="6564868"/>
            <a:ext cx="1151277" cy="369332"/>
          </a:xfrm>
          <a:prstGeom prst="rect">
            <a:avLst/>
          </a:prstGeom>
        </p:spPr>
        <p:txBody>
          <a:bodyPr wrap="none">
            <a:spAutoFit/>
          </a:bodyPr>
          <a:lstStyle/>
          <a:p>
            <a:r>
              <a:rPr lang="bn-BD" dirty="0" smtClean="0">
                <a:latin typeface="NikoshBAN" pitchFamily="2" charset="0"/>
                <a:cs typeface="NikoshBAN" pitchFamily="2" charset="0"/>
              </a:rPr>
              <a:t>২৮-১১-২০২৫</a:t>
            </a:r>
            <a:endParaRPr lang="en-US" dirty="0">
              <a:latin typeface="NikoshBAN" pitchFamily="2" charset="0"/>
              <a:cs typeface="NikoshBAN" pitchFamily="2" charset="0"/>
            </a:endParaRPr>
          </a:p>
        </p:txBody>
      </p:sp>
    </p:spTree>
    <p:extLst>
      <p:ext uri="{BB962C8B-B14F-4D97-AF65-F5344CB8AC3E}">
        <p14:creationId xmlns:p14="http://schemas.microsoft.com/office/powerpoint/2010/main" val="29012980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p:cNvSpPr>
            <a:spLocks noGrp="1"/>
          </p:cNvSpPr>
          <p:nvPr/>
        </p:nvSpPr>
        <p:spPr>
          <a:xfrm>
            <a:off x="8593262" y="6505575"/>
            <a:ext cx="512638" cy="365125"/>
          </a:xfrm>
          <a:prstGeom prst="rect">
            <a:avLst/>
          </a:prstGeom>
        </p:spPr>
        <p:txBody>
          <a:bodyPr vert="horz" lIns="91440" tIns="45720" rIns="91440" bIns="45720" rtlCol="0" anchor="ctr"/>
          <a:lstStyle>
            <a:defPPr>
              <a:defRPr lang="en-US"/>
            </a:defPPr>
            <a:lvl1pPr marL="0" algn="ctr" defTabSz="914400" rtl="0" eaLnBrk="1" latinLnBrk="0" hangingPunct="1">
              <a:defRPr sz="12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dirty="0">
                <a:solidFill>
                  <a:srgbClr val="002060"/>
                </a:solidFill>
                <a:latin typeface="NikoshBAN" pitchFamily="2" charset="0"/>
                <a:cs typeface="NikoshBAN" pitchFamily="2" charset="0"/>
              </a:rPr>
              <a:t>২</a:t>
            </a:r>
          </a:p>
        </p:txBody>
      </p:sp>
      <p:grpSp>
        <p:nvGrpSpPr>
          <p:cNvPr id="2" name="Group 1"/>
          <p:cNvGrpSpPr/>
          <p:nvPr/>
        </p:nvGrpSpPr>
        <p:grpSpPr>
          <a:xfrm>
            <a:off x="0" y="304800"/>
            <a:ext cx="8686800" cy="6598622"/>
            <a:chOff x="0" y="304800"/>
            <a:chExt cx="8686800" cy="6598622"/>
          </a:xfrm>
        </p:grpSpPr>
        <p:sp>
          <p:nvSpPr>
            <p:cNvPr id="8" name="Rectangle 7"/>
            <p:cNvSpPr/>
            <p:nvPr/>
          </p:nvSpPr>
          <p:spPr>
            <a:xfrm>
              <a:off x="6553200" y="4419600"/>
              <a:ext cx="2133600" cy="584775"/>
            </a:xfrm>
            <a:prstGeom prst="rect">
              <a:avLst/>
            </a:prstGeom>
          </p:spPr>
          <p:txBody>
            <a:bodyPr wrap="square">
              <a:spAutoFit/>
            </a:bodyPr>
            <a:lstStyle/>
            <a:p>
              <a:r>
                <a:rPr lang="ar-SA" altLang="en-US" sz="3200" dirty="0" smtClean="0">
                  <a:solidFill>
                    <a:srgbClr val="7030A0"/>
                  </a:solidFill>
                  <a:cs typeface="Arabic Transparent" panose="020B0604020202020204" pitchFamily="34" charset="0"/>
                </a:rPr>
                <a:t>جميْلَةُ النسَاء </a:t>
              </a:r>
              <a:endParaRPr lang="ar-SA" altLang="en-US" sz="3200" dirty="0">
                <a:solidFill>
                  <a:srgbClr val="7030A0"/>
                </a:solidFill>
                <a:cs typeface="Arabic Transparent" panose="020B0604020202020204" pitchFamily="34" charset="0"/>
              </a:endParaRPr>
            </a:p>
          </p:txBody>
        </p:sp>
        <p:sp>
          <p:nvSpPr>
            <p:cNvPr id="12" name="Text Box 3"/>
            <p:cNvSpPr txBox="1">
              <a:spLocks noChangeArrowheads="1"/>
            </p:cNvSpPr>
            <p:nvPr/>
          </p:nvSpPr>
          <p:spPr bwMode="auto">
            <a:xfrm>
              <a:off x="1" y="1638503"/>
              <a:ext cx="5562600" cy="3997809"/>
            </a:xfrm>
            <a:prstGeom prst="rect">
              <a:avLst/>
            </a:prstGeom>
            <a:solidFill>
              <a:schemeClr val="bg1">
                <a:alpha val="79999"/>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60000" tIns="360000" rIns="360000" bIns="360000"/>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ar-SA" sz="3200" b="1" dirty="0">
                  <a:latin typeface="NikoshBAN" pitchFamily="2" charset="0"/>
                </a:rPr>
                <a:t>جميلة النساء</a:t>
              </a:r>
              <a:r>
                <a:rPr lang="ar-SA" sz="3200" dirty="0">
                  <a:latin typeface="NikoshBAN" pitchFamily="2" charset="0"/>
                </a:rPr>
                <a:t/>
              </a:r>
              <a:br>
                <a:rPr lang="ar-SA" sz="3200" dirty="0">
                  <a:latin typeface="NikoshBAN" pitchFamily="2" charset="0"/>
                </a:rPr>
              </a:br>
              <a:r>
                <a:rPr lang="ar-SA" sz="3200" dirty="0" smtClean="0">
                  <a:latin typeface="NikoshBAN" pitchFamily="2" charset="0"/>
                </a:rPr>
                <a:t>مساعدة المعلمة</a:t>
              </a:r>
              <a:r>
                <a:rPr lang="ar-SA" sz="3200" dirty="0">
                  <a:latin typeface="NikoshBAN" pitchFamily="2" charset="0"/>
                </a:rPr>
                <a:t/>
              </a:r>
              <a:br>
                <a:rPr lang="ar-SA" sz="3200" dirty="0">
                  <a:latin typeface="NikoshBAN" pitchFamily="2" charset="0"/>
                </a:rPr>
              </a:br>
              <a:r>
                <a:rPr lang="ar-SA" sz="3200" dirty="0">
                  <a:latin typeface="NikoshBAN" pitchFamily="2" charset="0"/>
                </a:rPr>
                <a:t>المدرسة الوحْدية دِي-مُكي، سرركوتي</a:t>
              </a:r>
              <a:br>
                <a:rPr lang="ar-SA" sz="3200" dirty="0">
                  <a:latin typeface="NikoshBAN" pitchFamily="2" charset="0"/>
                </a:rPr>
              </a:br>
              <a:r>
                <a:rPr lang="ar-SA" sz="3200" dirty="0">
                  <a:latin typeface="NikoshBAN" pitchFamily="2" charset="0"/>
                </a:rPr>
                <a:t>داخل مدرسة سندرغنج، </a:t>
              </a:r>
              <a:r>
                <a:rPr lang="ar-SA" sz="3200" dirty="0" smtClean="0">
                  <a:latin typeface="NikoshBAN" pitchFamily="2" charset="0"/>
                </a:rPr>
                <a:t>غيبندة</a:t>
              </a:r>
              <a:endParaRPr lang="en-US" sz="3200" dirty="0" smtClean="0">
                <a:latin typeface="NikoshBAN" pitchFamily="2" charset="0"/>
              </a:endParaRPr>
            </a:p>
            <a:p>
              <a:r>
                <a:rPr lang="ar-SA" sz="3200" dirty="0"/>
                <a:t>رَقْمُ </a:t>
              </a:r>
              <a:r>
                <a:rPr lang="ar-SA" sz="3200" dirty="0" smtClean="0"/>
                <a:t>ٱلْجَوَّالِ</a:t>
              </a:r>
              <a:r>
                <a:rPr lang="en-US" sz="3200" dirty="0" smtClean="0"/>
                <a:t>: </a:t>
              </a:r>
              <a:r>
                <a:rPr lang="en-US" sz="3200" dirty="0" smtClean="0">
                  <a:latin typeface="NikoshBAN" pitchFamily="2" charset="0"/>
                  <a:cs typeface="NikoshBAN" pitchFamily="2" charset="0"/>
                </a:rPr>
                <a:t>০১৭৩৭৯৬২২৮১ </a:t>
              </a:r>
            </a:p>
            <a:p>
              <a:r>
                <a:rPr lang="ar-SA" sz="3200" dirty="0" smtClean="0">
                  <a:hlinkClick r:id="rId2"/>
                </a:rPr>
                <a:t>إيميل</a:t>
              </a:r>
              <a:r>
                <a:rPr lang="en-US" sz="3200" dirty="0" smtClean="0"/>
                <a:t>: </a:t>
              </a:r>
              <a:r>
                <a:rPr lang="en-US" sz="2000" dirty="0" smtClean="0">
                  <a:latin typeface="NikoshBAN" pitchFamily="2" charset="0"/>
                  <a:cs typeface="NikoshBAN" pitchFamily="2" charset="0"/>
                </a:rPr>
                <a:t>nasrindakua@gmail.com</a:t>
              </a:r>
              <a:endParaRPr lang="en-US" altLang="en-US" sz="2000" dirty="0">
                <a:latin typeface="NikoshBAN" pitchFamily="2" charset="0"/>
                <a:cs typeface="NikoshBAN" pitchFamily="2" charset="0"/>
              </a:endParaRPr>
            </a:p>
          </p:txBody>
        </p:sp>
        <p:sp>
          <p:nvSpPr>
            <p:cNvPr id="3" name="Rectangle 2"/>
            <p:cNvSpPr/>
            <p:nvPr/>
          </p:nvSpPr>
          <p:spPr>
            <a:xfrm>
              <a:off x="2819398" y="304800"/>
              <a:ext cx="3078087" cy="923330"/>
            </a:xfrm>
            <a:prstGeom prst="rect">
              <a:avLst/>
            </a:prstGeom>
            <a:solidFill>
              <a:srgbClr val="0070C0"/>
            </a:solidFill>
          </p:spPr>
          <p:txBody>
            <a:bodyPr wrap="none">
              <a:spAutoFit/>
            </a:bodyPr>
            <a:lstStyle/>
            <a:p>
              <a:r>
                <a:rPr lang="ar-SA" sz="5400" dirty="0">
                  <a:latin typeface="NikoshBAN" pitchFamily="2" charset="0"/>
                </a:rPr>
                <a:t>تعريف المعلم</a:t>
              </a:r>
              <a:endParaRPr lang="en-US" sz="5400" dirty="0">
                <a:latin typeface="NikoshBAN" pitchFamily="2" charset="0"/>
                <a:cs typeface="NikoshBAN" pitchFamily="2" charset="0"/>
              </a:endParaRPr>
            </a:p>
          </p:txBody>
        </p:sp>
        <p:sp>
          <p:nvSpPr>
            <p:cNvPr id="4" name="Rectangle 3"/>
            <p:cNvSpPr/>
            <p:nvPr/>
          </p:nvSpPr>
          <p:spPr>
            <a:xfrm>
              <a:off x="0" y="6564868"/>
              <a:ext cx="70104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gr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98799" y="1795525"/>
            <a:ext cx="1842402" cy="2606146"/>
          </a:xfrm>
          <a:prstGeom prst="rect">
            <a:avLst/>
          </a:prstGeom>
        </p:spPr>
      </p:pic>
      <p:sp>
        <p:nvSpPr>
          <p:cNvPr id="10" name="Rectangle 9"/>
          <p:cNvSpPr/>
          <p:nvPr/>
        </p:nvSpPr>
        <p:spPr>
          <a:xfrm>
            <a:off x="6934200" y="6564868"/>
            <a:ext cx="1151277" cy="369332"/>
          </a:xfrm>
          <a:prstGeom prst="rect">
            <a:avLst/>
          </a:prstGeom>
        </p:spPr>
        <p:txBody>
          <a:bodyPr wrap="none">
            <a:spAutoFit/>
          </a:bodyPr>
          <a:lstStyle/>
          <a:p>
            <a:r>
              <a:rPr lang="bn-BD" dirty="0" smtClean="0">
                <a:latin typeface="NikoshBAN" pitchFamily="2" charset="0"/>
                <a:cs typeface="NikoshBAN" pitchFamily="2" charset="0"/>
              </a:rPr>
              <a:t>২৮-১১-২০২৫</a:t>
            </a:r>
            <a:endParaRPr lang="en-US" dirty="0">
              <a:latin typeface="NikoshBAN" pitchFamily="2" charset="0"/>
              <a:cs typeface="NikoshBAN" pitchFamily="2" charset="0"/>
            </a:endParaRPr>
          </a:p>
        </p:txBody>
      </p:sp>
    </p:spTree>
    <p:extLst>
      <p:ext uri="{BB962C8B-B14F-4D97-AF65-F5344CB8AC3E}">
        <p14:creationId xmlns:p14="http://schemas.microsoft.com/office/powerpoint/2010/main" val="3191603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71976" y="121138"/>
            <a:ext cx="9088483" cy="6877594"/>
            <a:chOff x="-71976" y="121138"/>
            <a:chExt cx="9088483" cy="6877594"/>
          </a:xfrm>
        </p:grpSpPr>
        <p:sp>
          <p:nvSpPr>
            <p:cNvPr id="8" name="TextBox 7"/>
            <p:cNvSpPr txBox="1"/>
            <p:nvPr/>
          </p:nvSpPr>
          <p:spPr>
            <a:xfrm>
              <a:off x="8625710" y="6629400"/>
              <a:ext cx="308098" cy="369332"/>
            </a:xfrm>
            <a:prstGeom prst="rect">
              <a:avLst/>
            </a:prstGeom>
            <a:noFill/>
          </p:spPr>
          <p:txBody>
            <a:bodyPr wrap="none" rtlCol="0">
              <a:spAutoFit/>
            </a:bodyPr>
            <a:lstStyle/>
            <a:p>
              <a:r>
                <a:rPr lang="en-US" dirty="0" smtClean="0">
                  <a:latin typeface="NikoshBAN" pitchFamily="2" charset="0"/>
                  <a:cs typeface="NikoshBAN" pitchFamily="2" charset="0"/>
                </a:rPr>
                <a:t>৩</a:t>
              </a:r>
              <a:endParaRPr lang="en-US" dirty="0">
                <a:latin typeface="NikoshBAN" pitchFamily="2" charset="0"/>
                <a:cs typeface="NikoshBAN" pitchFamily="2" charset="0"/>
              </a:endParaRPr>
            </a:p>
          </p:txBody>
        </p:sp>
        <p:sp>
          <p:nvSpPr>
            <p:cNvPr id="2" name="Rectangle 1"/>
            <p:cNvSpPr/>
            <p:nvPr/>
          </p:nvSpPr>
          <p:spPr>
            <a:xfrm>
              <a:off x="2756133" y="121138"/>
              <a:ext cx="3991798" cy="1107996"/>
            </a:xfrm>
            <a:prstGeom prst="rect">
              <a:avLst/>
            </a:prstGeom>
            <a:solidFill>
              <a:srgbClr val="0070C0"/>
            </a:solidFill>
          </p:spPr>
          <p:txBody>
            <a:bodyPr wrap="none">
              <a:spAutoFit/>
            </a:bodyPr>
            <a:lstStyle/>
            <a:p>
              <a:r>
                <a:rPr lang="ar-SA" sz="6600" dirty="0">
                  <a:latin typeface="NikoshBAN" pitchFamily="2" charset="0"/>
                </a:rPr>
                <a:t>تَعْرِيفُ الدَّرْسِ</a:t>
              </a:r>
              <a:endParaRPr lang="en-US" sz="6600" dirty="0">
                <a:latin typeface="NikoshBAN" pitchFamily="2" charset="0"/>
                <a:cs typeface="NikoshBAN" pitchFamily="2"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25310" y="1680363"/>
              <a:ext cx="3591197" cy="4676503"/>
            </a:xfrm>
            <a:prstGeom prst="rect">
              <a:avLst/>
            </a:prstGeom>
          </p:spPr>
        </p:pic>
        <p:sp>
          <p:nvSpPr>
            <p:cNvPr id="4" name="Rectangle 3"/>
            <p:cNvSpPr/>
            <p:nvPr/>
          </p:nvSpPr>
          <p:spPr>
            <a:xfrm>
              <a:off x="-71976" y="6651600"/>
              <a:ext cx="6819907"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
          <p:nvSpPr>
            <p:cNvPr id="5" name="Rectangle 4"/>
            <p:cNvSpPr/>
            <p:nvPr/>
          </p:nvSpPr>
          <p:spPr>
            <a:xfrm>
              <a:off x="180032" y="1671264"/>
              <a:ext cx="4925368" cy="4154984"/>
            </a:xfrm>
            <a:prstGeom prst="rect">
              <a:avLst/>
            </a:prstGeom>
          </p:spPr>
          <p:txBody>
            <a:bodyPr wrap="square">
              <a:spAutoFit/>
            </a:bodyPr>
            <a:lstStyle/>
            <a:p>
              <a:pPr algn="ctr"/>
              <a:r>
                <a:rPr lang="ar-SA" sz="4400" dirty="0">
                  <a:latin typeface="NikoshBAN" pitchFamily="2" charset="0"/>
                </a:rPr>
                <a:t>القواعد اللغة </a:t>
              </a:r>
              <a:r>
                <a:rPr lang="ar-SA" sz="4400" dirty="0" smtClean="0">
                  <a:latin typeface="NikoshBAN" pitchFamily="2" charset="0"/>
                </a:rPr>
                <a:t>العربية</a:t>
              </a:r>
              <a:endParaRPr lang="bn-BD" sz="4400" dirty="0" smtClean="0">
                <a:latin typeface="NikoshBAN" pitchFamily="2" charset="0"/>
              </a:endParaRPr>
            </a:p>
            <a:p>
              <a:pPr lvl="0" algn="ctr"/>
              <a:r>
                <a:rPr lang="ar-SA" sz="4400" dirty="0" smtClean="0">
                  <a:latin typeface="NikoshBAN" pitchFamily="2" charset="0"/>
                </a:rPr>
                <a:t>للصف </a:t>
              </a:r>
              <a:r>
                <a:rPr lang="ar-SA" sz="4400" dirty="0">
                  <a:latin typeface="NikoshBAN" pitchFamily="2" charset="0"/>
                </a:rPr>
                <a:t>التاسع من </a:t>
              </a:r>
              <a:r>
                <a:rPr lang="ar-SA" sz="4400" dirty="0" smtClean="0">
                  <a:latin typeface="NikoshBAN" pitchFamily="2" charset="0"/>
                </a:rPr>
                <a:t>الداخل </a:t>
              </a:r>
              <a:endParaRPr lang="bn-BD" sz="4400" dirty="0" smtClean="0">
                <a:latin typeface="NikoshBAN" pitchFamily="2" charset="0"/>
              </a:endParaRPr>
            </a:p>
            <a:p>
              <a:pPr lvl="0" algn="ctr"/>
              <a:endParaRPr lang="bn-BD" sz="4400" dirty="0" smtClean="0">
                <a:latin typeface="NikoshBAN" pitchFamily="2" charset="0"/>
              </a:endParaRPr>
            </a:p>
            <a:p>
              <a:pPr lvl="0" algn="ctr"/>
              <a:endParaRPr lang="en-US" sz="4400" dirty="0">
                <a:latin typeface="NikoshBAN" pitchFamily="2" charset="0"/>
                <a:cs typeface="NikoshBAN" pitchFamily="2" charset="0"/>
              </a:endParaRPr>
            </a:p>
            <a:p>
              <a:pPr algn="ctr"/>
              <a:r>
                <a:rPr lang="ar-SA" sz="4400" dirty="0" smtClean="0">
                  <a:latin typeface="NikoshBAN" pitchFamily="2" charset="0"/>
                </a:rPr>
                <a:t>الحصة</a:t>
              </a:r>
              <a:r>
                <a:rPr lang="ar-SA" sz="4400" dirty="0">
                  <a:latin typeface="NikoshBAN" pitchFamily="2" charset="0"/>
                </a:rPr>
                <a:t>: </a:t>
              </a:r>
              <a:r>
                <a:rPr lang="ar-SA" sz="4400" dirty="0" smtClean="0">
                  <a:latin typeface="NikoshBAN" pitchFamily="2" charset="0"/>
                </a:rPr>
                <a:t>الثانية</a:t>
              </a:r>
              <a:endParaRPr lang="bn-BD" sz="4400" dirty="0" smtClean="0">
                <a:latin typeface="NikoshBAN" pitchFamily="2" charset="0"/>
              </a:endParaRPr>
            </a:p>
            <a:p>
              <a:pPr algn="ctr"/>
              <a:r>
                <a:rPr lang="ar-SA" sz="4400" dirty="0" smtClean="0">
                  <a:latin typeface="NikoshBAN" pitchFamily="2" charset="0"/>
                </a:rPr>
                <a:t>الوقت</a:t>
              </a:r>
              <a:r>
                <a:rPr lang="ar-SA" sz="4400" dirty="0">
                  <a:latin typeface="NikoshBAN" pitchFamily="2" charset="0"/>
                </a:rPr>
                <a:t>: ٤٠ </a:t>
              </a:r>
              <a:r>
                <a:rPr lang="ar-SA" sz="4400" dirty="0" smtClean="0">
                  <a:latin typeface="NikoshBAN" pitchFamily="2" charset="0"/>
                </a:rPr>
                <a:t>دقيقة</a:t>
              </a:r>
              <a:endParaRPr lang="en-US" sz="4400" dirty="0">
                <a:latin typeface="NikoshBAN" pitchFamily="2" charset="0"/>
                <a:cs typeface="NikoshBAN" pitchFamily="2" charset="0"/>
              </a:endParaRPr>
            </a:p>
          </p:txBody>
        </p:sp>
      </p:grpSp>
      <p:sp>
        <p:nvSpPr>
          <p:cNvPr id="7" name="Rectangle 6"/>
          <p:cNvSpPr/>
          <p:nvPr/>
        </p:nvSpPr>
        <p:spPr>
          <a:xfrm>
            <a:off x="169146" y="3141451"/>
            <a:ext cx="5164854" cy="1200329"/>
          </a:xfrm>
          <a:prstGeom prst="rect">
            <a:avLst/>
          </a:prstGeom>
        </p:spPr>
        <p:txBody>
          <a:bodyPr wrap="square">
            <a:spAutoFit/>
          </a:bodyPr>
          <a:lstStyle/>
          <a:p>
            <a:pPr algn="ctr"/>
            <a:r>
              <a:rPr lang="ar-SA" sz="3600" b="1" dirty="0">
                <a:latin typeface="NikoshBAN" pitchFamily="2" charset="0"/>
              </a:rPr>
              <a:t>البابُ </a:t>
            </a:r>
            <a:r>
              <a:rPr lang="ar-SA" sz="3600" b="1" dirty="0" smtClean="0">
                <a:latin typeface="NikoshBAN" pitchFamily="2" charset="0"/>
              </a:rPr>
              <a:t>الخامس</a:t>
            </a:r>
          </a:p>
          <a:p>
            <a:pPr algn="ctr"/>
            <a:r>
              <a:rPr lang="ar-SA" sz="3600" b="1" dirty="0" smtClean="0">
                <a:latin typeface="NikoshBAN" pitchFamily="2" charset="0"/>
              </a:rPr>
              <a:t>الإنشاء</a:t>
            </a:r>
          </a:p>
        </p:txBody>
      </p:sp>
      <p:sp>
        <p:nvSpPr>
          <p:cNvPr id="10" name="Rectangle 9"/>
          <p:cNvSpPr/>
          <p:nvPr/>
        </p:nvSpPr>
        <p:spPr>
          <a:xfrm>
            <a:off x="6934200" y="6564868"/>
            <a:ext cx="1151277" cy="369332"/>
          </a:xfrm>
          <a:prstGeom prst="rect">
            <a:avLst/>
          </a:prstGeom>
        </p:spPr>
        <p:txBody>
          <a:bodyPr wrap="none">
            <a:spAutoFit/>
          </a:bodyPr>
          <a:lstStyle/>
          <a:p>
            <a:r>
              <a:rPr lang="bn-BD" dirty="0" smtClean="0">
                <a:latin typeface="NikoshBAN" pitchFamily="2" charset="0"/>
                <a:cs typeface="NikoshBAN" pitchFamily="2" charset="0"/>
              </a:rPr>
              <a:t>২৮-১১-২০২৫</a:t>
            </a:r>
            <a:endParaRPr lang="en-US" dirty="0">
              <a:latin typeface="NikoshBAN" pitchFamily="2" charset="0"/>
              <a:cs typeface="NikoshBAN" pitchFamily="2" charset="0"/>
            </a:endParaRPr>
          </a:p>
        </p:txBody>
      </p:sp>
    </p:spTree>
    <p:extLst>
      <p:ext uri="{BB962C8B-B14F-4D97-AF65-F5344CB8AC3E}">
        <p14:creationId xmlns:p14="http://schemas.microsoft.com/office/powerpoint/2010/main" val="25368984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9029" y="152400"/>
            <a:ext cx="9173029" cy="4363253"/>
            <a:chOff x="-29029" y="152400"/>
            <a:chExt cx="9173029" cy="4363253"/>
          </a:xfrm>
        </p:grpSpPr>
        <p:sp>
          <p:nvSpPr>
            <p:cNvPr id="2" name="Rectangle 1"/>
            <p:cNvSpPr/>
            <p:nvPr/>
          </p:nvSpPr>
          <p:spPr>
            <a:xfrm>
              <a:off x="-29029" y="2331460"/>
              <a:ext cx="9107714" cy="1200329"/>
            </a:xfrm>
            <a:prstGeom prst="rect">
              <a:avLst/>
            </a:prstGeom>
          </p:spPr>
          <p:txBody>
            <a:bodyPr wrap="square">
              <a:spAutoFit/>
            </a:bodyPr>
            <a:lstStyle/>
            <a:p>
              <a:pPr algn="r"/>
              <a:r>
                <a:rPr lang="ar-SA" sz="3600" dirty="0">
                  <a:latin typeface="NikoshBAN" pitchFamily="2" charset="0"/>
                </a:rPr>
                <a:t>رَبِّ اشْرَحْ لِي صَدْرِي وَيَسِّرْ لِي أَمْرِي وَاحْلُلْ عُقْدَةً مِنْ لِسَانِي يَفْقَهُوا قَوْلِي</a:t>
              </a:r>
              <a:endParaRPr lang="en-US" sz="3600" dirty="0">
                <a:latin typeface="NikoshBAN" pitchFamily="2" charset="0"/>
                <a:cs typeface="NikoshBAN" pitchFamily="2" charset="0"/>
              </a:endParaRPr>
            </a:p>
          </p:txBody>
        </p:sp>
        <p:sp>
          <p:nvSpPr>
            <p:cNvPr id="3" name="Rectangle 2"/>
            <p:cNvSpPr/>
            <p:nvPr/>
          </p:nvSpPr>
          <p:spPr>
            <a:xfrm>
              <a:off x="0" y="3561546"/>
              <a:ext cx="9144000" cy="954107"/>
            </a:xfrm>
            <a:prstGeom prst="rect">
              <a:avLst/>
            </a:prstGeom>
          </p:spPr>
          <p:txBody>
            <a:bodyPr wrap="square">
              <a:spAutoFit/>
            </a:bodyPr>
            <a:lstStyle/>
            <a:p>
              <a:r>
                <a:rPr lang="en-US" sz="2800" dirty="0">
                  <a:latin typeface="NikoshBAN" pitchFamily="2" charset="0"/>
                  <a:cs typeface="NikoshBAN" pitchFamily="2" charset="0"/>
                </a:rPr>
                <a:t>“</a:t>
              </a:r>
              <a:r>
                <a:rPr lang="bn-IN" sz="2800" dirty="0">
                  <a:latin typeface="NikoshBAN" pitchFamily="2" charset="0"/>
                  <a:cs typeface="NikoshBAN" pitchFamily="2" charset="0"/>
                </a:rPr>
                <a:t>হে আমার পালনকর্তা</a:t>
              </a:r>
              <a:r>
                <a:rPr lang="en-US" sz="2800" dirty="0">
                  <a:latin typeface="NikoshBAN" pitchFamily="2" charset="0"/>
                  <a:cs typeface="NikoshBAN" pitchFamily="2" charset="0"/>
                </a:rPr>
                <a:t>, </a:t>
              </a:r>
              <a:r>
                <a:rPr lang="bn-IN" sz="2800" dirty="0">
                  <a:latin typeface="NikoshBAN" pitchFamily="2" charset="0"/>
                  <a:cs typeface="NikoshBAN" pitchFamily="2" charset="0"/>
                </a:rPr>
                <a:t>আমার মন প্রশস্ত করো</a:t>
              </a:r>
              <a:r>
                <a:rPr lang="en-US" sz="2800" dirty="0">
                  <a:latin typeface="NikoshBAN" pitchFamily="2" charset="0"/>
                  <a:cs typeface="NikoshBAN" pitchFamily="2" charset="0"/>
                </a:rPr>
                <a:t>, </a:t>
              </a:r>
              <a:r>
                <a:rPr lang="bn-IN" sz="2800" dirty="0">
                  <a:latin typeface="NikoshBAN" pitchFamily="2" charset="0"/>
                  <a:cs typeface="NikoshBAN" pitchFamily="2" charset="0"/>
                </a:rPr>
                <a:t>আমার কাজ সহজ করো</a:t>
              </a:r>
              <a:r>
                <a:rPr lang="en-US" sz="2800" dirty="0">
                  <a:latin typeface="NikoshBAN" pitchFamily="2" charset="0"/>
                  <a:cs typeface="NikoshBAN" pitchFamily="2" charset="0"/>
                </a:rPr>
                <a:t>, </a:t>
              </a:r>
              <a:r>
                <a:rPr lang="bn-IN" sz="2800" dirty="0">
                  <a:latin typeface="NikoshBAN" pitchFamily="2" charset="0"/>
                  <a:cs typeface="NikoshBAN" pitchFamily="2" charset="0"/>
                </a:rPr>
                <a:t>আমার জিহ্বার গিঁট খুলে দাও</a:t>
              </a:r>
              <a:r>
                <a:rPr lang="en-US" sz="2800" dirty="0">
                  <a:latin typeface="NikoshBAN" pitchFamily="2" charset="0"/>
                  <a:cs typeface="NikoshBAN" pitchFamily="2" charset="0"/>
                </a:rPr>
                <a:t>, </a:t>
              </a:r>
              <a:r>
                <a:rPr lang="bn-IN" sz="2800" dirty="0">
                  <a:latin typeface="NikoshBAN" pitchFamily="2" charset="0"/>
                  <a:cs typeface="NikoshBAN" pitchFamily="2" charset="0"/>
                </a:rPr>
                <a:t>যাতে তারা আমার কথা বুঝতে পারে।</a:t>
              </a:r>
              <a:r>
                <a:rPr lang="en-US" sz="2800" dirty="0">
                  <a:latin typeface="NikoshBAN" pitchFamily="2" charset="0"/>
                  <a:cs typeface="NikoshBAN" pitchFamily="2" charset="0"/>
                </a:rPr>
                <a:t>”</a:t>
              </a:r>
            </a:p>
          </p:txBody>
        </p:sp>
        <p:sp>
          <p:nvSpPr>
            <p:cNvPr id="4" name="Rectangle 3"/>
            <p:cNvSpPr/>
            <p:nvPr/>
          </p:nvSpPr>
          <p:spPr>
            <a:xfrm>
              <a:off x="152400" y="152400"/>
              <a:ext cx="8991600" cy="1815882"/>
            </a:xfrm>
            <a:prstGeom prst="rect">
              <a:avLst/>
            </a:prstGeom>
          </p:spPr>
          <p:txBody>
            <a:bodyPr wrap="square">
              <a:spAutoFit/>
            </a:bodyPr>
            <a:lstStyle/>
            <a:p>
              <a:pPr algn="r"/>
              <a:r>
                <a:rPr lang="ar-SA" sz="2800" dirty="0">
                  <a:latin typeface="NikoshBAN" pitchFamily="2" charset="0"/>
                </a:rPr>
                <a:t>بِسْمِ اللَّهِ الرَّحْمَنِ الرَّحِيمِ</a:t>
              </a:r>
              <a:r>
                <a:rPr lang="en-US" sz="2800" dirty="0">
                  <a:latin typeface="NikoshBAN" pitchFamily="2" charset="0"/>
                  <a:cs typeface="NikoshBAN" pitchFamily="2" charset="0"/>
                </a:rPr>
                <a:t/>
              </a:r>
              <a:br>
                <a:rPr lang="en-US" sz="2800" dirty="0">
                  <a:latin typeface="NikoshBAN" pitchFamily="2" charset="0"/>
                  <a:cs typeface="NikoshBAN" pitchFamily="2" charset="0"/>
                </a:rPr>
              </a:br>
              <a:r>
                <a:rPr lang="ar-SA" sz="2800" dirty="0">
                  <a:latin typeface="NikoshBAN" pitchFamily="2" charset="0"/>
                </a:rPr>
                <a:t>رَبِّ زِدْنِي عِلْمًا نَافِعًا</a:t>
              </a:r>
              <a:endParaRPr lang="en-US" sz="2800" dirty="0">
                <a:latin typeface="NikoshBAN" pitchFamily="2" charset="0"/>
                <a:cs typeface="NikoshBAN" pitchFamily="2" charset="0"/>
              </a:endParaRPr>
            </a:p>
            <a:p>
              <a:r>
                <a:rPr lang="en-US" sz="2800" dirty="0">
                  <a:latin typeface="NikoshBAN" pitchFamily="2" charset="0"/>
                  <a:cs typeface="NikoshBAN" pitchFamily="2" charset="0"/>
                </a:rPr>
                <a:t>“</a:t>
              </a:r>
              <a:r>
                <a:rPr lang="bn-IN" sz="2800" dirty="0">
                  <a:latin typeface="NikoshBAN" pitchFamily="2" charset="0"/>
                  <a:cs typeface="NikoshBAN" pitchFamily="2" charset="0"/>
                </a:rPr>
                <a:t>অতিশয় দয়ালু ও করুণাময় আল্লাহর নামে।</a:t>
              </a:r>
              <a:r>
                <a:rPr lang="en-US" sz="2800" dirty="0">
                  <a:latin typeface="NikoshBAN" pitchFamily="2" charset="0"/>
                  <a:cs typeface="NikoshBAN" pitchFamily="2" charset="0"/>
                </a:rPr>
                <a:t/>
              </a:r>
              <a:br>
                <a:rPr lang="en-US" sz="2800" dirty="0">
                  <a:latin typeface="NikoshBAN" pitchFamily="2" charset="0"/>
                  <a:cs typeface="NikoshBAN" pitchFamily="2" charset="0"/>
                </a:rPr>
              </a:br>
              <a:r>
                <a:rPr lang="bn-IN" sz="2800" dirty="0">
                  <a:latin typeface="NikoshBAN" pitchFamily="2" charset="0"/>
                  <a:cs typeface="NikoshBAN" pitchFamily="2" charset="0"/>
                </a:rPr>
                <a:t>হে আমার পালনকর্তা</a:t>
              </a:r>
              <a:r>
                <a:rPr lang="en-US" sz="2800" dirty="0">
                  <a:latin typeface="NikoshBAN" pitchFamily="2" charset="0"/>
                  <a:cs typeface="NikoshBAN" pitchFamily="2" charset="0"/>
                </a:rPr>
                <a:t>, </a:t>
              </a:r>
              <a:r>
                <a:rPr lang="bn-IN" sz="2800" dirty="0">
                  <a:latin typeface="NikoshBAN" pitchFamily="2" charset="0"/>
                  <a:cs typeface="NikoshBAN" pitchFamily="2" charset="0"/>
                </a:rPr>
                <a:t>আমাকে উপকারী জ্ঞান দান করুন।</a:t>
              </a:r>
              <a:r>
                <a:rPr lang="en-US" sz="2800" dirty="0">
                  <a:latin typeface="NikoshBAN" pitchFamily="2" charset="0"/>
                  <a:cs typeface="NikoshBAN" pitchFamily="2" charset="0"/>
                </a:rPr>
                <a:t>”</a:t>
              </a:r>
            </a:p>
          </p:txBody>
        </p:sp>
      </p:grpSp>
      <p:sp>
        <p:nvSpPr>
          <p:cNvPr id="6" name="Rectangle 5"/>
          <p:cNvSpPr/>
          <p:nvPr/>
        </p:nvSpPr>
        <p:spPr>
          <a:xfrm>
            <a:off x="8770587" y="6488668"/>
            <a:ext cx="280846" cy="369332"/>
          </a:xfrm>
          <a:prstGeom prst="rect">
            <a:avLst/>
          </a:prstGeom>
        </p:spPr>
        <p:txBody>
          <a:bodyPr wrap="none">
            <a:spAutoFit/>
          </a:bodyPr>
          <a:lstStyle/>
          <a:p>
            <a:r>
              <a:rPr lang="bn-BD" dirty="0" smtClean="0">
                <a:latin typeface="NikoshBAN" pitchFamily="2" charset="0"/>
                <a:cs typeface="NikoshBAN" pitchFamily="2" charset="0"/>
              </a:rPr>
              <a:t>৪</a:t>
            </a:r>
            <a:endParaRPr lang="en-US" dirty="0">
              <a:latin typeface="NikoshBAN" pitchFamily="2" charset="0"/>
              <a:cs typeface="NikoshBAN" pitchFamily="2" charset="0"/>
            </a:endParaRPr>
          </a:p>
        </p:txBody>
      </p:sp>
      <p:sp>
        <p:nvSpPr>
          <p:cNvPr id="8" name="Rectangle 7"/>
          <p:cNvSpPr/>
          <p:nvPr/>
        </p:nvSpPr>
        <p:spPr>
          <a:xfrm>
            <a:off x="0" y="6519446"/>
            <a:ext cx="67818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
        <p:nvSpPr>
          <p:cNvPr id="9" name="Rectangle 8"/>
          <p:cNvSpPr/>
          <p:nvPr/>
        </p:nvSpPr>
        <p:spPr>
          <a:xfrm>
            <a:off x="7270163" y="6488668"/>
            <a:ext cx="1151277" cy="369332"/>
          </a:xfrm>
          <a:prstGeom prst="rect">
            <a:avLst/>
          </a:prstGeom>
        </p:spPr>
        <p:txBody>
          <a:bodyPr wrap="none">
            <a:spAutoFit/>
          </a:bodyPr>
          <a:lstStyle/>
          <a:p>
            <a:r>
              <a:rPr lang="bn-BD" dirty="0" smtClean="0">
                <a:latin typeface="NikoshBAN" pitchFamily="2" charset="0"/>
                <a:cs typeface="NikoshBAN" pitchFamily="2" charset="0"/>
              </a:rPr>
              <a:t>২৮-১১-২০২৫</a:t>
            </a:r>
            <a:endParaRPr lang="en-US" dirty="0">
              <a:latin typeface="NikoshBAN" pitchFamily="2" charset="0"/>
              <a:cs typeface="NikoshBAN" pitchFamily="2" charset="0"/>
            </a:endParaRPr>
          </a:p>
        </p:txBody>
      </p:sp>
    </p:spTree>
    <p:extLst>
      <p:ext uri="{BB962C8B-B14F-4D97-AF65-F5344CB8AC3E}">
        <p14:creationId xmlns:p14="http://schemas.microsoft.com/office/powerpoint/2010/main" val="4872715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296400" cy="6863417"/>
          </a:xfrm>
          <a:prstGeom prst="rect">
            <a:avLst/>
          </a:prstGeom>
        </p:spPr>
        <p:txBody>
          <a:bodyPr wrap="square">
            <a:spAutoFit/>
          </a:bodyPr>
          <a:lstStyle/>
          <a:p>
            <a:pPr algn="ctr"/>
            <a:r>
              <a:rPr lang="ar-SA" sz="2000" b="1" u="sng" dirty="0" smtClean="0"/>
              <a:t>ا</a:t>
            </a:r>
            <a:r>
              <a:rPr lang="ar-SA" sz="2000" b="1" u="sng" dirty="0" smtClean="0">
                <a:latin typeface="NikoshBAN" pitchFamily="2" charset="0"/>
              </a:rPr>
              <a:t>لْمَدْرَسَةُ</a:t>
            </a:r>
            <a:endParaRPr lang="en-US" sz="2000" u="sng" dirty="0">
              <a:latin typeface="NikoshBAN" pitchFamily="2" charset="0"/>
              <a:cs typeface="NikoshBAN" pitchFamily="2" charset="0"/>
            </a:endParaRPr>
          </a:p>
          <a:p>
            <a:r>
              <a:rPr lang="ar-SA" sz="2000" b="1" dirty="0">
                <a:latin typeface="NikoshBAN" pitchFamily="2" charset="0"/>
              </a:rPr>
              <a:t>ا</a:t>
            </a:r>
            <a:r>
              <a:rPr lang="ar-SA" sz="2000" b="1" u="sng" dirty="0">
                <a:latin typeface="NikoshBAN" pitchFamily="2" charset="0"/>
              </a:rPr>
              <a:t>َلتَّمْهِيد</a:t>
            </a:r>
            <a:r>
              <a:rPr lang="ar-SA" sz="2000" b="1" dirty="0">
                <a:latin typeface="NikoshBAN" pitchFamily="2" charset="0"/>
              </a:rPr>
              <a:t>ُ</a:t>
            </a:r>
            <a:r>
              <a:rPr lang="en-US" sz="2000" b="1" dirty="0">
                <a:latin typeface="NikoshBAN" pitchFamily="2" charset="0"/>
                <a:cs typeface="NikoshBAN" pitchFamily="2" charset="0"/>
              </a:rPr>
              <a:t>:</a:t>
            </a:r>
            <a:r>
              <a:rPr lang="en-US" sz="2000" dirty="0">
                <a:latin typeface="NikoshBAN" pitchFamily="2" charset="0"/>
                <a:cs typeface="NikoshBAN" pitchFamily="2" charset="0"/>
              </a:rPr>
              <a:t/>
            </a:r>
            <a:br>
              <a:rPr lang="en-US" sz="2000" dirty="0">
                <a:latin typeface="NikoshBAN" pitchFamily="2" charset="0"/>
                <a:cs typeface="NikoshBAN" pitchFamily="2" charset="0"/>
              </a:rPr>
            </a:br>
            <a:r>
              <a:rPr lang="ar-SA" sz="2000" dirty="0">
                <a:latin typeface="NikoshBAN" pitchFamily="2" charset="0"/>
              </a:rPr>
              <a:t>اَلْمَدْرَسَةُ مَكَانٌ لِلتَّعَلُّمِ وَالتَّعْلِيمِ، وَتَرَى في بِلَادِنَا نَوْعَيْنِ</a:t>
            </a:r>
            <a:r>
              <a:rPr lang="en-US" sz="2000" dirty="0">
                <a:latin typeface="NikoshBAN" pitchFamily="2" charset="0"/>
                <a:cs typeface="NikoshBAN" pitchFamily="2" charset="0"/>
              </a:rPr>
              <a:t>: </a:t>
            </a:r>
            <a:r>
              <a:rPr lang="ar-SA" sz="2000" b="1" dirty="0">
                <a:latin typeface="NikoshBAN" pitchFamily="2" charset="0"/>
              </a:rPr>
              <a:t>اَلْمَدْرَسَةُ الدِّينِيَّةُ</a:t>
            </a:r>
            <a:r>
              <a:rPr lang="ar-SA" sz="2000" dirty="0">
                <a:latin typeface="NikoshBAN" pitchFamily="2" charset="0"/>
              </a:rPr>
              <a:t> وَ</a:t>
            </a:r>
            <a:r>
              <a:rPr lang="ar-SA" sz="2000" b="1" dirty="0">
                <a:latin typeface="NikoshBAN" pitchFamily="2" charset="0"/>
              </a:rPr>
              <a:t>اَلْمَدْرَسَةُ العامَّةُ</a:t>
            </a:r>
            <a:r>
              <a:rPr lang="en-US" sz="2000" dirty="0">
                <a:latin typeface="NikoshBAN" pitchFamily="2" charset="0"/>
                <a:cs typeface="NikoshBAN" pitchFamily="2" charset="0"/>
              </a:rPr>
              <a:t>. </a:t>
            </a:r>
            <a:r>
              <a:rPr lang="ar-SA" sz="2000" dirty="0">
                <a:latin typeface="NikoshBAN" pitchFamily="2" charset="0"/>
              </a:rPr>
              <a:t>يُقَالُ إنَّ أَشْكَالَ اَلْمَدَارِسِ الدِّينِيَّةِ هي مَهَمُّ لِلمُسْلِمِينَ، وَالتَّفْصِيلُ في ذٰلِكَ كَالآتي</a:t>
            </a:r>
            <a:r>
              <a:rPr lang="en-US" sz="2000" dirty="0" smtClean="0">
                <a:latin typeface="NikoshBAN" pitchFamily="2" charset="0"/>
                <a:cs typeface="NikoshBAN" pitchFamily="2" charset="0"/>
              </a:rPr>
              <a:t>:</a:t>
            </a:r>
            <a:endParaRPr lang="bn-BD" sz="2000" dirty="0" smtClean="0">
              <a:latin typeface="NikoshBAN" pitchFamily="2" charset="0"/>
              <a:cs typeface="NikoshBAN" pitchFamily="2" charset="0"/>
            </a:endParaRPr>
          </a:p>
          <a:p>
            <a:endParaRPr lang="en-US" sz="2000" dirty="0">
              <a:latin typeface="NikoshBAN" pitchFamily="2" charset="0"/>
              <a:cs typeface="NikoshBAN" pitchFamily="2" charset="0"/>
            </a:endParaRPr>
          </a:p>
          <a:p>
            <a:r>
              <a:rPr lang="ar-SA" sz="2000" b="1" u="sng" dirty="0">
                <a:latin typeface="NikoshBAN" pitchFamily="2" charset="0"/>
              </a:rPr>
              <a:t>تَعْرِيفُ الْمَدْرَسَةِ</a:t>
            </a:r>
            <a:r>
              <a:rPr lang="en-US" sz="2000" b="1" dirty="0">
                <a:latin typeface="NikoshBAN" pitchFamily="2" charset="0"/>
                <a:cs typeface="NikoshBAN" pitchFamily="2" charset="0"/>
              </a:rPr>
              <a:t>:</a:t>
            </a:r>
            <a:endParaRPr lang="en-US" sz="2000" dirty="0">
              <a:latin typeface="NikoshBAN" pitchFamily="2" charset="0"/>
              <a:cs typeface="NikoshBAN" pitchFamily="2" charset="0"/>
            </a:endParaRPr>
          </a:p>
          <a:p>
            <a:r>
              <a:rPr lang="ar-SA" sz="2000" dirty="0">
                <a:latin typeface="NikoshBAN" pitchFamily="2" charset="0"/>
              </a:rPr>
              <a:t>اَلْمَدْرَسَةُ صِيغَةٌ مِنْ صِيَغِ اَلْمَكَانِ، مَعْنَاهَا في اللُّغَةِ</a:t>
            </a:r>
            <a:r>
              <a:rPr lang="en-US" sz="2000" dirty="0">
                <a:latin typeface="NikoshBAN" pitchFamily="2" charset="0"/>
                <a:cs typeface="NikoshBAN" pitchFamily="2" charset="0"/>
              </a:rPr>
              <a:t>: </a:t>
            </a:r>
            <a:r>
              <a:rPr lang="ar-SA" sz="2000" b="1" dirty="0">
                <a:latin typeface="NikoshBAN" pitchFamily="2" charset="0"/>
              </a:rPr>
              <a:t>مَكَانُ الدَّرْسِ</a:t>
            </a:r>
            <a:r>
              <a:rPr lang="en-US" sz="2000" dirty="0">
                <a:latin typeface="NikoshBAN" pitchFamily="2" charset="0"/>
                <a:cs typeface="NikoshBAN" pitchFamily="2" charset="0"/>
              </a:rPr>
              <a:t>.</a:t>
            </a:r>
            <a:br>
              <a:rPr lang="en-US" sz="2000" dirty="0">
                <a:latin typeface="NikoshBAN" pitchFamily="2" charset="0"/>
                <a:cs typeface="NikoshBAN" pitchFamily="2" charset="0"/>
              </a:rPr>
            </a:br>
            <a:r>
              <a:rPr lang="ar-SA" sz="2000" dirty="0">
                <a:latin typeface="NikoshBAN" pitchFamily="2" charset="0"/>
              </a:rPr>
              <a:t>وفي الاصْطِلَاحِ</a:t>
            </a:r>
            <a:r>
              <a:rPr lang="en-US" sz="2000" dirty="0">
                <a:latin typeface="NikoshBAN" pitchFamily="2" charset="0"/>
                <a:cs typeface="NikoshBAN" pitchFamily="2" charset="0"/>
              </a:rPr>
              <a:t>: </a:t>
            </a:r>
            <a:r>
              <a:rPr lang="ar-SA" sz="2000" b="1" dirty="0">
                <a:latin typeface="NikoshBAN" pitchFamily="2" charset="0"/>
              </a:rPr>
              <a:t>اَلْمَدْرَسَةُ هي اَلْمَكَانُ الَّذِي تُدَرَّسُ فِيهِ اَلْعُلُومُ الدِّينِيَّةُ وَالفُنُونُ المُخْتَلِفَةُ</a:t>
            </a:r>
            <a:r>
              <a:rPr lang="ar-SA" sz="2000" dirty="0">
                <a:latin typeface="NikoshBAN" pitchFamily="2" charset="0"/>
              </a:rPr>
              <a:t> مِنَ القُرْآنِ وَالتَّفْسِيرِ وَالحَدِيثِ وَالعُلُومِ الشَّرْفِيَّةِ وَالفِقْهِ وَأُصُولِهِ وَالعَقَائِدِ وَالأَخْلَاقِ وَاللُّغَةِ العَرَبِيَّةِ وَالنَّحْوِ وَالصَّرْفِ وَالتَّارِيخِ وَمَا إِلَى ذٰلِكَ</a:t>
            </a:r>
            <a:r>
              <a:rPr lang="en-US" sz="2000" dirty="0" smtClean="0">
                <a:latin typeface="NikoshBAN" pitchFamily="2" charset="0"/>
                <a:cs typeface="NikoshBAN" pitchFamily="2" charset="0"/>
              </a:rPr>
              <a:t>.</a:t>
            </a:r>
            <a:endParaRPr lang="bn-BD" sz="2000" dirty="0" smtClean="0">
              <a:latin typeface="NikoshBAN" pitchFamily="2" charset="0"/>
              <a:cs typeface="NikoshBAN" pitchFamily="2" charset="0"/>
            </a:endParaRPr>
          </a:p>
          <a:p>
            <a:endParaRPr lang="en-US" sz="2000" dirty="0">
              <a:latin typeface="NikoshBAN" pitchFamily="2" charset="0"/>
              <a:cs typeface="NikoshBAN" pitchFamily="2" charset="0"/>
            </a:endParaRPr>
          </a:p>
          <a:p>
            <a:r>
              <a:rPr lang="ar-SA" sz="2000" b="1" u="sng" dirty="0">
                <a:latin typeface="NikoshBAN" pitchFamily="2" charset="0"/>
              </a:rPr>
              <a:t>أَوَّلُ الْمَدْرَسَةِ</a:t>
            </a:r>
            <a:r>
              <a:rPr lang="en-US" sz="2000" b="1" dirty="0" smtClean="0">
                <a:latin typeface="NikoshBAN" pitchFamily="2" charset="0"/>
                <a:cs typeface="NikoshBAN" pitchFamily="2" charset="0"/>
              </a:rPr>
              <a:t>:</a:t>
            </a:r>
            <a:endParaRPr lang="en-US" sz="2000" dirty="0">
              <a:latin typeface="NikoshBAN" pitchFamily="2" charset="0"/>
              <a:cs typeface="NikoshBAN" pitchFamily="2" charset="0"/>
            </a:endParaRPr>
          </a:p>
          <a:p>
            <a:r>
              <a:rPr lang="ar-SA" sz="2000" dirty="0">
                <a:latin typeface="NikoshBAN" pitchFamily="2" charset="0"/>
              </a:rPr>
              <a:t>أَوَّلُ مَدْرَسَةٍ أُسِّسَتْ في تَارِيخِ الإسْلَامِ هي </a:t>
            </a:r>
            <a:r>
              <a:rPr lang="ar-SA" sz="2000" b="1" dirty="0">
                <a:latin typeface="NikoshBAN" pitchFamily="2" charset="0"/>
              </a:rPr>
              <a:t>دَارُ الأَرْقَمِ</a:t>
            </a:r>
            <a:r>
              <a:rPr lang="ar-SA" sz="2000" dirty="0">
                <a:latin typeface="NikoshBAN" pitchFamily="2" charset="0"/>
              </a:rPr>
              <a:t> الَّتِي أَقَامَها النَّبِيُّ ﷺ عَلَيْهِ وَسَلَّم فِي مَكَّةَ لِتَعْلِيمِ أَصْحَابِهِ. ثُمَّ تَعَلَّمَ أَهْلُ المَدِينَةِ في عَهْدِهِ ﷺ عَلَى أَيْدِي العُلَمَاءِ</a:t>
            </a:r>
            <a:r>
              <a:rPr lang="en-US" sz="2000" dirty="0" smtClean="0">
                <a:latin typeface="NikoshBAN" pitchFamily="2" charset="0"/>
                <a:cs typeface="NikoshBAN" pitchFamily="2" charset="0"/>
              </a:rPr>
              <a:t>.</a:t>
            </a:r>
            <a:endParaRPr lang="bn-BD" sz="2000" dirty="0" smtClean="0">
              <a:latin typeface="NikoshBAN" pitchFamily="2" charset="0"/>
              <a:cs typeface="NikoshBAN" pitchFamily="2" charset="0"/>
            </a:endParaRPr>
          </a:p>
          <a:p>
            <a:endParaRPr lang="en-US" sz="2000" dirty="0">
              <a:latin typeface="NikoshBAN" pitchFamily="2" charset="0"/>
              <a:cs typeface="NikoshBAN" pitchFamily="2" charset="0"/>
            </a:endParaRPr>
          </a:p>
          <a:p>
            <a:r>
              <a:rPr lang="ar-SA" sz="2000" b="1" dirty="0">
                <a:latin typeface="NikoshBAN" pitchFamily="2" charset="0"/>
              </a:rPr>
              <a:t>أ</a:t>
            </a:r>
            <a:r>
              <a:rPr lang="ar-SA" sz="2000" b="1" u="sng" dirty="0">
                <a:latin typeface="NikoshBAN" pitchFamily="2" charset="0"/>
              </a:rPr>
              <a:t>َقْسَامُ الْمَدَارِسِ في بِلَادِنَا</a:t>
            </a:r>
            <a:r>
              <a:rPr lang="en-US" sz="2000" b="1" dirty="0">
                <a:latin typeface="NikoshBAN" pitchFamily="2" charset="0"/>
                <a:cs typeface="NikoshBAN" pitchFamily="2" charset="0"/>
              </a:rPr>
              <a:t>:</a:t>
            </a:r>
            <a:endParaRPr lang="en-US" sz="2000" dirty="0">
              <a:latin typeface="NikoshBAN" pitchFamily="2" charset="0"/>
              <a:cs typeface="NikoshBAN" pitchFamily="2" charset="0"/>
            </a:endParaRPr>
          </a:p>
          <a:p>
            <a:r>
              <a:rPr lang="ar-SA" sz="2000" dirty="0">
                <a:latin typeface="NikoshBAN" pitchFamily="2" charset="0"/>
              </a:rPr>
              <a:t>اَلْمُرَادُ بِالْمَدْرَسَةِ في بِلَادِنَا هي اَلْمَدْرَسَةُ الَّتِي تُدَرَّسُ فِيهَا اَلْمَوَادُّ الدِّينِيَّةُ في بِنْغْلَادِيش</a:t>
            </a:r>
            <a:r>
              <a:rPr lang="en-US" sz="2000" dirty="0">
                <a:latin typeface="NikoshBAN" pitchFamily="2" charset="0"/>
                <a:cs typeface="NikoshBAN" pitchFamily="2" charset="0"/>
              </a:rPr>
              <a:t>:</a:t>
            </a:r>
            <a:br>
              <a:rPr lang="en-US" sz="2000" dirty="0">
                <a:latin typeface="NikoshBAN" pitchFamily="2" charset="0"/>
                <a:cs typeface="NikoshBAN" pitchFamily="2" charset="0"/>
              </a:rPr>
            </a:br>
            <a:r>
              <a:rPr lang="ar-SA" sz="2000" dirty="0">
                <a:latin typeface="NikoshBAN" pitchFamily="2" charset="0"/>
              </a:rPr>
              <a:t>١</a:t>
            </a:r>
            <a:r>
              <a:rPr lang="en-US" sz="2000" dirty="0">
                <a:latin typeface="NikoshBAN" pitchFamily="2" charset="0"/>
                <a:cs typeface="NikoshBAN" pitchFamily="2" charset="0"/>
              </a:rPr>
              <a:t>- </a:t>
            </a:r>
            <a:r>
              <a:rPr lang="ar-SA" sz="2000" dirty="0">
                <a:latin typeface="NikoshBAN" pitchFamily="2" charset="0"/>
              </a:rPr>
              <a:t>اَلْمَدْرَسَةُ الحُكُومِيَّةُ</a:t>
            </a:r>
            <a:r>
              <a:rPr lang="en-US" sz="2000" dirty="0">
                <a:latin typeface="NikoshBAN" pitchFamily="2" charset="0"/>
                <a:cs typeface="NikoshBAN" pitchFamily="2" charset="0"/>
              </a:rPr>
              <a:t/>
            </a:r>
            <a:br>
              <a:rPr lang="en-US" sz="2000" dirty="0">
                <a:latin typeface="NikoshBAN" pitchFamily="2" charset="0"/>
                <a:cs typeface="NikoshBAN" pitchFamily="2" charset="0"/>
              </a:rPr>
            </a:br>
            <a:r>
              <a:rPr lang="ar-SA" sz="2000" dirty="0">
                <a:latin typeface="NikoshBAN" pitchFamily="2" charset="0"/>
              </a:rPr>
              <a:t>٢</a:t>
            </a:r>
            <a:r>
              <a:rPr lang="en-US" sz="2000" dirty="0">
                <a:latin typeface="NikoshBAN" pitchFamily="2" charset="0"/>
                <a:cs typeface="NikoshBAN" pitchFamily="2" charset="0"/>
              </a:rPr>
              <a:t>- </a:t>
            </a:r>
            <a:r>
              <a:rPr lang="ar-SA" sz="2000" dirty="0">
                <a:latin typeface="NikoshBAN" pitchFamily="2" charset="0"/>
              </a:rPr>
              <a:t>اَلْمَدْرَسَةُ غَيْرُ الحُكُومِيَّةِ</a:t>
            </a:r>
            <a:r>
              <a:rPr lang="en-US" sz="2000" dirty="0">
                <a:latin typeface="NikoshBAN" pitchFamily="2" charset="0"/>
                <a:cs typeface="NikoshBAN" pitchFamily="2" charset="0"/>
              </a:rPr>
              <a:t/>
            </a:r>
            <a:br>
              <a:rPr lang="en-US" sz="2000" dirty="0">
                <a:latin typeface="NikoshBAN" pitchFamily="2" charset="0"/>
                <a:cs typeface="NikoshBAN" pitchFamily="2" charset="0"/>
              </a:rPr>
            </a:br>
            <a:r>
              <a:rPr lang="ar-SA" sz="2000" dirty="0">
                <a:latin typeface="NikoshBAN" pitchFamily="2" charset="0"/>
              </a:rPr>
              <a:t>٣</a:t>
            </a:r>
            <a:r>
              <a:rPr lang="en-US" sz="2000" dirty="0">
                <a:latin typeface="NikoshBAN" pitchFamily="2" charset="0"/>
                <a:cs typeface="NikoshBAN" pitchFamily="2" charset="0"/>
              </a:rPr>
              <a:t>- </a:t>
            </a:r>
            <a:r>
              <a:rPr lang="ar-SA" sz="2000" dirty="0">
                <a:latin typeface="NikoshBAN" pitchFamily="2" charset="0"/>
              </a:rPr>
              <a:t>اَلْمَدْرَسَةُ غَيْرُ الحُكُومِيَّةِ الَّتِي تَشْرِفُ عَلَيْهَا الحُكُومَةُ جُزْئِيًّا</a:t>
            </a:r>
            <a:r>
              <a:rPr lang="en-US" sz="2000" dirty="0">
                <a:latin typeface="NikoshBAN" pitchFamily="2" charset="0"/>
                <a:cs typeface="NikoshBAN" pitchFamily="2" charset="0"/>
              </a:rPr>
              <a:t/>
            </a:r>
            <a:br>
              <a:rPr lang="en-US" sz="2000" dirty="0">
                <a:latin typeface="NikoshBAN" pitchFamily="2" charset="0"/>
                <a:cs typeface="NikoshBAN" pitchFamily="2" charset="0"/>
              </a:rPr>
            </a:br>
            <a:r>
              <a:rPr lang="ar-SA" sz="2000" dirty="0">
                <a:latin typeface="NikoshBAN" pitchFamily="2" charset="0"/>
              </a:rPr>
              <a:t>٤</a:t>
            </a:r>
            <a:r>
              <a:rPr lang="en-US" sz="2000" dirty="0">
                <a:latin typeface="NikoshBAN" pitchFamily="2" charset="0"/>
                <a:cs typeface="NikoshBAN" pitchFamily="2" charset="0"/>
              </a:rPr>
              <a:t>- </a:t>
            </a:r>
            <a:r>
              <a:rPr lang="ar-SA" sz="2000" dirty="0">
                <a:latin typeface="NikoshBAN" pitchFamily="2" charset="0"/>
              </a:rPr>
              <a:t>اَلْمَدْرَسَةُ غَيْرُ الحُكُومِيَّةِ تَمَامًا</a:t>
            </a:r>
            <a:endParaRPr lang="en-US" sz="2000" dirty="0">
              <a:latin typeface="NikoshBAN" pitchFamily="2" charset="0"/>
              <a:cs typeface="NikoshBAN" pitchFamily="2" charset="0"/>
            </a:endParaRPr>
          </a:p>
          <a:p>
            <a:r>
              <a:rPr lang="ar-SA" sz="2000" dirty="0">
                <a:latin typeface="NikoshBAN" pitchFamily="2" charset="0"/>
              </a:rPr>
              <a:t>وَاَلْمَدْرَسَةُ غَيْرُ الحُكُومِيَّةِ لَهَا أَنْوَاعٌ أُخْرَى. تَسْتَعِينُ الحُكُومَةُ بَعْضَ المَسَاعِدَةِ، وَالمَدْرَسَةُ القَوْمِيَّةُ تَقُومُ بِمُسَاعَدَةِ الحُسْنَيْنِ المُوَاطِنِينَ</a:t>
            </a:r>
            <a:r>
              <a:rPr lang="en-US" dirty="0"/>
              <a:t>.</a:t>
            </a:r>
          </a:p>
        </p:txBody>
      </p:sp>
    </p:spTree>
    <p:extLst>
      <p:ext uri="{BB962C8B-B14F-4D97-AF65-F5344CB8AC3E}">
        <p14:creationId xmlns:p14="http://schemas.microsoft.com/office/powerpoint/2010/main" val="3629987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76200"/>
            <a:ext cx="8991600" cy="6001643"/>
          </a:xfrm>
          <a:prstGeom prst="rect">
            <a:avLst/>
          </a:prstGeom>
        </p:spPr>
        <p:txBody>
          <a:bodyPr wrap="square">
            <a:spAutoFit/>
          </a:bodyPr>
          <a:lstStyle/>
          <a:p>
            <a:pPr algn="ctr"/>
            <a:r>
              <a:rPr lang="ar-SA" sz="2400" b="1" u="sng" dirty="0">
                <a:latin typeface="NikoshBAN" pitchFamily="2" charset="0"/>
              </a:rPr>
              <a:t>أَهَمِّيَّةُ المَدَارِسِ </a:t>
            </a:r>
            <a:r>
              <a:rPr lang="ar-SA" sz="2400" b="1" u="sng" dirty="0" smtClean="0">
                <a:latin typeface="NikoshBAN" pitchFamily="2" charset="0"/>
              </a:rPr>
              <a:t>الدِّينِيَّةِ</a:t>
            </a:r>
            <a:endParaRPr lang="bn-BD" sz="2400" b="1" u="sng" dirty="0" smtClean="0">
              <a:latin typeface="NikoshBAN" pitchFamily="2" charset="0"/>
            </a:endParaRPr>
          </a:p>
          <a:p>
            <a:endParaRPr lang="en-US" sz="2400" dirty="0">
              <a:latin typeface="NikoshBAN" pitchFamily="2" charset="0"/>
              <a:cs typeface="NikoshBAN" pitchFamily="2" charset="0"/>
            </a:endParaRPr>
          </a:p>
          <a:p>
            <a:r>
              <a:rPr lang="ar-SA" sz="2400" dirty="0">
                <a:latin typeface="NikoshBAN" pitchFamily="2" charset="0"/>
              </a:rPr>
              <a:t>لِلمَدَارِسِ الدِّينِيَّةِ أَهَمِّيَّةٌ كَبِيرَةٌ فِي حَيَاةِ المُسْلِمِينَ لِنَشْرِ العُلُومِ الدِّينِيَّةِ، وَتَعْلِيمِ اللُّغَةِ العَرَبِيَّةِ، وَهِيَ مَرْكَزُ النَّصِيحَةِ وَالهِدَايَةِ، يَخْرُجُ مِنْهَا الدُّعَاةُ إِلَى اللهِ، وَفِي ذُرِّيِّ المُسْلِمِينَ تَرْبِيَةٌ إِسْلَامِيَّةٌ، وَهِيَ مَنْبَعُ عُلُومِ الدِّينِ وَمَصْدَرُ الوَحْيِ</a:t>
            </a:r>
            <a:r>
              <a:rPr lang="en-US" sz="2400" dirty="0" smtClean="0">
                <a:latin typeface="NikoshBAN" pitchFamily="2" charset="0"/>
                <a:cs typeface="NikoshBAN" pitchFamily="2" charset="0"/>
              </a:rPr>
              <a:t>.</a:t>
            </a:r>
            <a:endParaRPr lang="bn-BD" sz="2400" dirty="0" smtClean="0">
              <a:latin typeface="NikoshBAN" pitchFamily="2" charset="0"/>
              <a:cs typeface="NikoshBAN" pitchFamily="2" charset="0"/>
            </a:endParaRPr>
          </a:p>
          <a:p>
            <a:endParaRPr lang="en-US" sz="2400" u="sng" dirty="0">
              <a:latin typeface="NikoshBAN" pitchFamily="2" charset="0"/>
              <a:cs typeface="NikoshBAN" pitchFamily="2" charset="0"/>
            </a:endParaRPr>
          </a:p>
          <a:p>
            <a:pPr algn="ctr"/>
            <a:r>
              <a:rPr lang="ar-SA" sz="2400" b="1" u="sng" dirty="0">
                <a:latin typeface="NikoshBAN" pitchFamily="2" charset="0"/>
              </a:rPr>
              <a:t>وَاجِبُنَا تُجَاهَ المَدَارِسِ</a:t>
            </a:r>
            <a:r>
              <a:rPr lang="en-US" sz="2400" b="1" dirty="0" smtClean="0">
                <a:latin typeface="NikoshBAN" pitchFamily="2" charset="0"/>
                <a:cs typeface="NikoshBAN" pitchFamily="2" charset="0"/>
              </a:rPr>
              <a:t>:</a:t>
            </a:r>
            <a:endParaRPr lang="bn-BD" sz="2400" b="1" dirty="0" smtClean="0">
              <a:latin typeface="NikoshBAN" pitchFamily="2" charset="0"/>
              <a:cs typeface="NikoshBAN" pitchFamily="2" charset="0"/>
            </a:endParaRPr>
          </a:p>
          <a:p>
            <a:pPr algn="ctr"/>
            <a:r>
              <a:rPr lang="en-US" sz="2400" dirty="0">
                <a:latin typeface="NikoshBAN" pitchFamily="2" charset="0"/>
                <a:cs typeface="NikoshBAN" pitchFamily="2" charset="0"/>
              </a:rPr>
              <a:t/>
            </a:r>
            <a:br>
              <a:rPr lang="en-US" sz="2400" dirty="0">
                <a:latin typeface="NikoshBAN" pitchFamily="2" charset="0"/>
                <a:cs typeface="NikoshBAN" pitchFamily="2" charset="0"/>
              </a:rPr>
            </a:br>
            <a:r>
              <a:rPr lang="ar-SA" sz="2400" dirty="0">
                <a:latin typeface="NikoshBAN" pitchFamily="2" charset="0"/>
              </a:rPr>
              <a:t>يَجِبُ عَلَيْنَا أَنْ نُعِينَ المَدَارِسَ، وَأَنْ نُؤَدِّيَ حُقُوقَ المَدَارِسِ، وَأَنْ نَسْعَى لِتَطْوِيرِ تَعْلِيمِ المَدَارِسِ، وَيَحْفَظَ فِيهَا أَنْوَاعَ المَوَاهِبِ المُتَنَوِّعَةِ، وَأَنْ نُرْسِلَ إِخْوَانَنَا وَأَبْنَاءَنَا إِلَى المَدَارِسِ لِلتَّعَلُّمِ، وَنَرْفَعَ المُوَاطِنِينَ لِإِرْسَالِ أَوْلَادِهِمْ إِلَيْهَا</a:t>
            </a:r>
            <a:r>
              <a:rPr lang="en-US" sz="2400" dirty="0" smtClean="0">
                <a:latin typeface="NikoshBAN" pitchFamily="2" charset="0"/>
                <a:cs typeface="NikoshBAN" pitchFamily="2" charset="0"/>
              </a:rPr>
              <a:t>.</a:t>
            </a:r>
            <a:endParaRPr lang="bn-BD" sz="2400" dirty="0" smtClean="0">
              <a:latin typeface="NikoshBAN" pitchFamily="2" charset="0"/>
              <a:cs typeface="NikoshBAN" pitchFamily="2" charset="0"/>
            </a:endParaRPr>
          </a:p>
          <a:p>
            <a:endParaRPr lang="en-US" sz="2400" dirty="0">
              <a:latin typeface="NikoshBAN" pitchFamily="2" charset="0"/>
              <a:cs typeface="NikoshBAN" pitchFamily="2" charset="0"/>
            </a:endParaRPr>
          </a:p>
          <a:p>
            <a:pPr algn="ctr"/>
            <a:r>
              <a:rPr lang="ar-SA" sz="2400" b="1" u="sng" dirty="0" smtClean="0">
                <a:latin typeface="NikoshBAN" pitchFamily="2" charset="0"/>
              </a:rPr>
              <a:t>الخِتَامُ</a:t>
            </a:r>
            <a:r>
              <a:rPr lang="en-US" sz="2400" b="1" dirty="0" smtClean="0">
                <a:latin typeface="NikoshBAN" pitchFamily="2" charset="0"/>
                <a:cs typeface="NikoshBAN" pitchFamily="2" charset="0"/>
              </a:rPr>
              <a:t>:</a:t>
            </a:r>
            <a:endParaRPr lang="bn-BD" sz="2400" b="1" dirty="0" smtClean="0">
              <a:latin typeface="NikoshBAN" pitchFamily="2" charset="0"/>
              <a:cs typeface="NikoshBAN" pitchFamily="2" charset="0"/>
            </a:endParaRPr>
          </a:p>
          <a:p>
            <a:r>
              <a:rPr lang="en-US" sz="2400" dirty="0" smtClean="0">
                <a:latin typeface="NikoshBAN" pitchFamily="2" charset="0"/>
                <a:cs typeface="NikoshBAN" pitchFamily="2" charset="0"/>
              </a:rPr>
              <a:t/>
            </a:r>
            <a:br>
              <a:rPr lang="en-US" sz="2400" dirty="0" smtClean="0">
                <a:latin typeface="NikoshBAN" pitchFamily="2" charset="0"/>
                <a:cs typeface="NikoshBAN" pitchFamily="2" charset="0"/>
              </a:rPr>
            </a:br>
            <a:r>
              <a:rPr lang="ar-SA" sz="2400" dirty="0" smtClean="0">
                <a:latin typeface="NikoshBAN" pitchFamily="2" charset="0"/>
              </a:rPr>
              <a:t>عَلَيْنَا أَنْ نَتَعَلَّمَ فِي المَدَارِسِ، وَنُرْسِلَ إِخْوَانَنَا وَأَبْنَاءَنَا إِلَيْهَا، لِأَنَّهَا مَرْكَزُ عُلُومِ القُرْآنِ وَالدِّينِ، فَتَكُونُ حَيَاتُنَا مُتَمَسِّكَةً بِالإِيمَانِ وَالعَمَلِ الصَّالِحِ وَالعَقِيدَةِ الصَّافِيَةِ الخَالِصَةِ</a:t>
            </a:r>
            <a:endParaRPr lang="en-US" sz="2400" dirty="0">
              <a:latin typeface="NikoshBAN" pitchFamily="2" charset="0"/>
              <a:cs typeface="NikoshBAN" pitchFamily="2" charset="0"/>
            </a:endParaRPr>
          </a:p>
        </p:txBody>
      </p:sp>
      <p:sp>
        <p:nvSpPr>
          <p:cNvPr id="3" name="Rectangle 2"/>
          <p:cNvSpPr/>
          <p:nvPr/>
        </p:nvSpPr>
        <p:spPr>
          <a:xfrm>
            <a:off x="0" y="6519446"/>
            <a:ext cx="69342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
        <p:nvSpPr>
          <p:cNvPr id="4" name="Rectangle 3"/>
          <p:cNvSpPr/>
          <p:nvPr/>
        </p:nvSpPr>
        <p:spPr>
          <a:xfrm>
            <a:off x="8770587" y="6488668"/>
            <a:ext cx="304892" cy="369332"/>
          </a:xfrm>
          <a:prstGeom prst="rect">
            <a:avLst/>
          </a:prstGeom>
        </p:spPr>
        <p:txBody>
          <a:bodyPr wrap="none">
            <a:spAutoFit/>
          </a:bodyPr>
          <a:lstStyle/>
          <a:p>
            <a:r>
              <a:rPr lang="bn-BD" dirty="0">
                <a:latin typeface="NikoshBAN" pitchFamily="2" charset="0"/>
                <a:cs typeface="NikoshBAN" pitchFamily="2" charset="0"/>
              </a:rPr>
              <a:t>৬</a:t>
            </a:r>
            <a:endParaRPr lang="en-US" dirty="0">
              <a:latin typeface="NikoshBAN" pitchFamily="2" charset="0"/>
              <a:cs typeface="NikoshBAN" pitchFamily="2" charset="0"/>
            </a:endParaRPr>
          </a:p>
        </p:txBody>
      </p:sp>
      <p:sp>
        <p:nvSpPr>
          <p:cNvPr id="5" name="Rectangle 4"/>
          <p:cNvSpPr/>
          <p:nvPr/>
        </p:nvSpPr>
        <p:spPr>
          <a:xfrm>
            <a:off x="7315200" y="6564868"/>
            <a:ext cx="1117614" cy="369332"/>
          </a:xfrm>
          <a:prstGeom prst="rect">
            <a:avLst/>
          </a:prstGeom>
        </p:spPr>
        <p:txBody>
          <a:bodyPr wrap="none">
            <a:spAutoFit/>
          </a:bodyPr>
          <a:lstStyle/>
          <a:p>
            <a:r>
              <a:rPr lang="bn-BD" dirty="0" smtClean="0">
                <a:latin typeface="NikoshBAN" pitchFamily="2" charset="0"/>
                <a:cs typeface="NikoshBAN" pitchFamily="2" charset="0"/>
              </a:rPr>
              <a:t>১৭-১১-২০২৫</a:t>
            </a:r>
            <a:endParaRPr lang="en-US" dirty="0">
              <a:latin typeface="NikoshBAN" pitchFamily="2" charset="0"/>
              <a:cs typeface="NikoshBAN" pitchFamily="2" charset="0"/>
            </a:endParaRPr>
          </a:p>
        </p:txBody>
      </p:sp>
    </p:spTree>
    <p:extLst>
      <p:ext uri="{BB962C8B-B14F-4D97-AF65-F5344CB8AC3E}">
        <p14:creationId xmlns:p14="http://schemas.microsoft.com/office/powerpoint/2010/main" val="2634754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0" y="-20277"/>
            <a:ext cx="9144000" cy="6942809"/>
            <a:chOff x="0" y="-20277"/>
            <a:chExt cx="9144000" cy="6942809"/>
          </a:xfrm>
        </p:grpSpPr>
        <p:sp>
          <p:nvSpPr>
            <p:cNvPr id="3" name="Rectangle 2"/>
            <p:cNvSpPr/>
            <p:nvPr/>
          </p:nvSpPr>
          <p:spPr>
            <a:xfrm>
              <a:off x="0" y="6519446"/>
              <a:ext cx="6934200" cy="338554"/>
            </a:xfrm>
            <a:prstGeom prst="rect">
              <a:avLst/>
            </a:prstGeom>
          </p:spPr>
          <p:txBody>
            <a:bodyPr wrap="square">
              <a:spAutoFit/>
            </a:bodyPr>
            <a:lstStyle/>
            <a:p>
              <a:r>
                <a:rPr lang="en-US" sz="1600" dirty="0" err="1">
                  <a:latin typeface="NikoshBAN" pitchFamily="2" charset="0"/>
                  <a:cs typeface="NikoshBAN" pitchFamily="2" charset="0"/>
                </a:rPr>
                <a:t>জামিলাতুন</a:t>
              </a:r>
              <a:r>
                <a:rPr lang="en-US" sz="1600" dirty="0">
                  <a:latin typeface="NikoshBAN" pitchFamily="2" charset="0"/>
                  <a:cs typeface="NikoshBAN" pitchFamily="2" charset="0"/>
                </a:rPr>
                <a:t> </a:t>
              </a:r>
              <a:r>
                <a:rPr lang="en-US" sz="1600" dirty="0" err="1">
                  <a:latin typeface="NikoshBAN" pitchFamily="2" charset="0"/>
                  <a:cs typeface="NikoshBAN" pitchFamily="2" charset="0"/>
                </a:rPr>
                <a:t>নেছা</a:t>
              </a:r>
              <a:r>
                <a:rPr lang="en-US" sz="1600" dirty="0">
                  <a:latin typeface="NikoshBAN" pitchFamily="2" charset="0"/>
                  <a:cs typeface="NikoshBAN" pitchFamily="2" charset="0"/>
                </a:rPr>
                <a:t> , </a:t>
              </a:r>
              <a:r>
                <a:rPr lang="en-US" sz="1600" dirty="0" err="1">
                  <a:latin typeface="NikoshBAN" pitchFamily="2" charset="0"/>
                  <a:cs typeface="NikoshBAN" pitchFamily="2" charset="0"/>
                </a:rPr>
                <a:t>সহকারী</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মৌলভী</a:t>
              </a:r>
              <a:r>
                <a:rPr lang="en-US" sz="1600" dirty="0">
                  <a:latin typeface="NikoshBAN" pitchFamily="2" charset="0"/>
                  <a:cs typeface="NikoshBAN" pitchFamily="2" charset="0"/>
                </a:rPr>
                <a:t>, </a:t>
              </a:r>
              <a:r>
                <a:rPr lang="en-US" sz="1600" dirty="0" err="1">
                  <a:latin typeface="NikoshBAN" pitchFamily="2" charset="0"/>
                  <a:cs typeface="NikoshBAN" pitchFamily="2" charset="0"/>
                </a:rPr>
                <a:t>ছড়ারকুটি</a:t>
              </a:r>
              <a:r>
                <a:rPr lang="en-US" sz="1600" dirty="0">
                  <a:latin typeface="NikoshBAN" pitchFamily="2" charset="0"/>
                  <a:cs typeface="NikoshBAN" pitchFamily="2" charset="0"/>
                </a:rPr>
                <a:t> </a:t>
              </a:r>
              <a:r>
                <a:rPr lang="en-US" sz="1600" dirty="0" err="1">
                  <a:latin typeface="NikoshBAN" pitchFamily="2" charset="0"/>
                  <a:cs typeface="NikoshBAN" pitchFamily="2" charset="0"/>
                </a:rPr>
                <a:t>আল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ওয়াহেদীয়া</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দ্বি-মুখী</a:t>
              </a:r>
              <a:r>
                <a:rPr lang="en-US" sz="1600" dirty="0">
                  <a:latin typeface="NikoshBAN" pitchFamily="2" charset="0"/>
                  <a:cs typeface="NikoshBAN" pitchFamily="2" charset="0"/>
                </a:rPr>
                <a:t> </a:t>
              </a:r>
              <a:r>
                <a:rPr lang="en-US" sz="1600" dirty="0" err="1">
                  <a:latin typeface="NikoshBAN" pitchFamily="2" charset="0"/>
                  <a:cs typeface="NikoshBAN" pitchFamily="2" charset="0"/>
                </a:rPr>
                <a:t>দাখিল</a:t>
              </a:r>
              <a:r>
                <a:rPr lang="en-US" sz="1600" dirty="0">
                  <a:latin typeface="NikoshBAN" pitchFamily="2" charset="0"/>
                  <a:cs typeface="NikoshBAN" pitchFamily="2" charset="0"/>
                </a:rPr>
                <a:t> </a:t>
              </a:r>
              <a:r>
                <a:rPr lang="en-US" sz="1600" dirty="0" err="1">
                  <a:latin typeface="NikoshBAN" pitchFamily="2" charset="0"/>
                  <a:cs typeface="NikoshBAN" pitchFamily="2" charset="0"/>
                </a:rPr>
                <a:t>মাদ্রাসা</a:t>
              </a:r>
              <a:r>
                <a:rPr lang="en-US" sz="1600" dirty="0">
                  <a:latin typeface="NikoshBAN" pitchFamily="2" charset="0"/>
                  <a:cs typeface="NikoshBAN" pitchFamily="2" charset="0"/>
                </a:rPr>
                <a:t>, </a:t>
              </a:r>
              <a:r>
                <a:rPr lang="en-US" sz="1600" dirty="0" err="1">
                  <a:latin typeface="NikoshBAN" pitchFamily="2" charset="0"/>
                  <a:cs typeface="NikoshBAN" pitchFamily="2" charset="0"/>
                </a:rPr>
                <a:t>সুন্দরগঞ্জ</a:t>
              </a:r>
              <a:r>
                <a:rPr lang="en-US" sz="1600" dirty="0">
                  <a:latin typeface="NikoshBAN" pitchFamily="2" charset="0"/>
                  <a:cs typeface="NikoshBAN" pitchFamily="2" charset="0"/>
                </a:rPr>
                <a:t>, </a:t>
              </a:r>
              <a:r>
                <a:rPr lang="en-US" sz="1600" dirty="0" err="1">
                  <a:latin typeface="NikoshBAN" pitchFamily="2" charset="0"/>
                  <a:cs typeface="NikoshBAN" pitchFamily="2" charset="0"/>
                </a:rPr>
                <a:t>গাইবান্ধা</a:t>
              </a:r>
              <a:r>
                <a:rPr lang="en-US" sz="1600" dirty="0">
                  <a:latin typeface="NikoshBAN" pitchFamily="2" charset="0"/>
                  <a:cs typeface="NikoshBAN" pitchFamily="2" charset="0"/>
                </a:rPr>
                <a:t>।</a:t>
              </a:r>
            </a:p>
          </p:txBody>
        </p:sp>
        <p:sp>
          <p:nvSpPr>
            <p:cNvPr id="4" name="TextBox 3"/>
            <p:cNvSpPr txBox="1"/>
            <p:nvPr/>
          </p:nvSpPr>
          <p:spPr>
            <a:xfrm>
              <a:off x="8629888" y="6553200"/>
              <a:ext cx="282450" cy="369332"/>
            </a:xfrm>
            <a:prstGeom prst="rect">
              <a:avLst/>
            </a:prstGeom>
            <a:noFill/>
          </p:spPr>
          <p:txBody>
            <a:bodyPr wrap="none" rtlCol="0">
              <a:spAutoFit/>
            </a:bodyPr>
            <a:lstStyle/>
            <a:p>
              <a:r>
                <a:rPr lang="bn-BD" dirty="0" smtClean="0">
                  <a:latin typeface="NikoshBAN" pitchFamily="2" charset="0"/>
                  <a:cs typeface="NikoshBAN" pitchFamily="2" charset="0"/>
                </a:rPr>
                <a:t>৭</a:t>
              </a:r>
              <a:endParaRPr lang="en-US" dirty="0">
                <a:latin typeface="NikoshBAN" pitchFamily="2" charset="0"/>
                <a:cs typeface="NikoshBAN" pitchFamily="2" charset="0"/>
              </a:endParaRPr>
            </a:p>
          </p:txBody>
        </p:sp>
        <p:grpSp>
          <p:nvGrpSpPr>
            <p:cNvPr id="5" name="Group 4"/>
            <p:cNvGrpSpPr/>
            <p:nvPr/>
          </p:nvGrpSpPr>
          <p:grpSpPr>
            <a:xfrm>
              <a:off x="0" y="-20277"/>
              <a:ext cx="9144000" cy="6388066"/>
              <a:chOff x="-116238" y="-20277"/>
              <a:chExt cx="8357461" cy="6388066"/>
            </a:xfrm>
          </p:grpSpPr>
          <p:pic>
            <p:nvPicPr>
              <p:cNvPr id="6"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238" y="610892"/>
                <a:ext cx="8357461" cy="4876134"/>
              </a:xfrm>
              <a:prstGeom prst="rect">
                <a:avLst/>
              </a:prstGeom>
            </p:spPr>
          </p:pic>
          <p:sp>
            <p:nvSpPr>
              <p:cNvPr id="7" name="Rectangle 6"/>
              <p:cNvSpPr/>
              <p:nvPr/>
            </p:nvSpPr>
            <p:spPr>
              <a:xfrm>
                <a:off x="1667108" y="5487026"/>
                <a:ext cx="4967207" cy="880763"/>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ar-SA" sz="7200" b="1" dirty="0" smtClean="0">
                    <a:solidFill>
                      <a:schemeClr val="accent2">
                        <a:lumMod val="75000"/>
                      </a:schemeClr>
                    </a:solidFill>
                    <a:effectLst>
                      <a:outerShdw blurRad="50800" dist="38100" dir="8100000" algn="tr" rotWithShape="0">
                        <a:prstClr val="black">
                          <a:alpha val="40000"/>
                        </a:prstClr>
                      </a:outerShdw>
                    </a:effectLst>
                    <a:latin typeface="Arabic Typesetting" panose="03020402040406030203" pitchFamily="66" charset="-78"/>
                    <a:cs typeface="Arabic Typesetting" panose="03020402040406030203" pitchFamily="66" charset="-78"/>
                  </a:rPr>
                  <a:t>الى اللقاء</a:t>
                </a:r>
                <a:endParaRPr lang="en-US" sz="7200" b="1" dirty="0">
                  <a:solidFill>
                    <a:schemeClr val="accent2">
                      <a:lumMod val="75000"/>
                    </a:schemeClr>
                  </a:solidFill>
                  <a:effectLst>
                    <a:outerShdw blurRad="50800" dist="38100" dir="8100000" algn="tr" rotWithShape="0">
                      <a:prstClr val="black">
                        <a:alpha val="40000"/>
                      </a:prstClr>
                    </a:outerShdw>
                  </a:effectLst>
                  <a:latin typeface="Arabic Typesetting" panose="03020402040406030203" pitchFamily="66" charset="-78"/>
                  <a:cs typeface="Arabic Typesetting" panose="03020402040406030203" pitchFamily="66" charset="-78"/>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99387" y="-20277"/>
                <a:ext cx="2057400" cy="1543050"/>
              </a:xfrm>
              <a:prstGeom prst="rect">
                <a:avLst/>
              </a:prstGeom>
            </p:spPr>
          </p:pic>
        </p:grpSp>
      </p:grpSp>
      <p:sp>
        <p:nvSpPr>
          <p:cNvPr id="10" name="Rectangle 9"/>
          <p:cNvSpPr/>
          <p:nvPr/>
        </p:nvSpPr>
        <p:spPr>
          <a:xfrm>
            <a:off x="6934200" y="6564868"/>
            <a:ext cx="1151277" cy="369332"/>
          </a:xfrm>
          <a:prstGeom prst="rect">
            <a:avLst/>
          </a:prstGeom>
        </p:spPr>
        <p:txBody>
          <a:bodyPr wrap="none">
            <a:spAutoFit/>
          </a:bodyPr>
          <a:lstStyle/>
          <a:p>
            <a:r>
              <a:rPr lang="bn-BD" dirty="0" smtClean="0">
                <a:latin typeface="NikoshBAN" pitchFamily="2" charset="0"/>
                <a:cs typeface="NikoshBAN" pitchFamily="2" charset="0"/>
              </a:rPr>
              <a:t>২৮-১১-২০২৫</a:t>
            </a:r>
            <a:endParaRPr lang="en-US" dirty="0">
              <a:latin typeface="NikoshBAN" pitchFamily="2" charset="0"/>
              <a:cs typeface="NikoshBAN" pitchFamily="2" charset="0"/>
            </a:endParaRPr>
          </a:p>
        </p:txBody>
      </p:sp>
    </p:spTree>
    <p:extLst>
      <p:ext uri="{BB962C8B-B14F-4D97-AF65-F5344CB8AC3E}">
        <p14:creationId xmlns:p14="http://schemas.microsoft.com/office/powerpoint/2010/main" val="3100512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244</Words>
  <Application>Microsoft Office PowerPoint</Application>
  <PresentationFormat>On-screen Show (4:3)</PresentationFormat>
  <Paragraphs>60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23</cp:revision>
  <dcterms:created xsi:type="dcterms:W3CDTF">2025-11-26T13:44:31Z</dcterms:created>
  <dcterms:modified xsi:type="dcterms:W3CDTF">2025-11-28T15:24:58Z</dcterms:modified>
</cp:coreProperties>
</file>