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0" r:id="rId3"/>
    <p:sldId id="281" r:id="rId4"/>
    <p:sldId id="269" r:id="rId5"/>
    <p:sldId id="257" r:id="rId6"/>
    <p:sldId id="258" r:id="rId7"/>
    <p:sldId id="259" r:id="rId8"/>
    <p:sldId id="288" r:id="rId9"/>
    <p:sldId id="289" r:id="rId10"/>
    <p:sldId id="291" r:id="rId11"/>
    <p:sldId id="292" r:id="rId12"/>
    <p:sldId id="293" r:id="rId13"/>
    <p:sldId id="279" r:id="rId14"/>
    <p:sldId id="29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s6Ria8mp2LF4x9dWZVf8g==" hashData="pO0/jMgEeOMOif8qE1jYSpppk61B6840HCNTGfz+Nx+L3Lp/kdKMPY4d3BNv/2HsesNKPZb0yNPwtLrLUvODV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5C3"/>
    <a:srgbClr val="8368A7"/>
    <a:srgbClr val="146264"/>
    <a:srgbClr val="D98752"/>
    <a:srgbClr val="E18D56"/>
    <a:srgbClr val="89A950"/>
    <a:srgbClr val="166668"/>
    <a:srgbClr val="896CAD"/>
    <a:srgbClr val="5089C1"/>
    <a:srgbClr val="427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4545-2E99-249E-04DD-B7ADCB268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DBD73B-01E2-22AC-B287-9839AE579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1F526-A908-91EE-7656-2AC862FA9197}"/>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5" name="Footer Placeholder 4">
            <a:extLst>
              <a:ext uri="{FF2B5EF4-FFF2-40B4-BE49-F238E27FC236}">
                <a16:creationId xmlns:a16="http://schemas.microsoft.com/office/drawing/2014/main" id="{DCE3C7B5-5BFD-D1B6-C71B-45F7992D0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73002-5CD3-6031-144C-1A636A2BA4B8}"/>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412449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7412-765C-DAD3-614E-6F59DC406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4749B-E23A-178A-83C1-BD6006232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DC680-F17F-28A7-06F5-B42377F33F6D}"/>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5" name="Footer Placeholder 4">
            <a:extLst>
              <a:ext uri="{FF2B5EF4-FFF2-40B4-BE49-F238E27FC236}">
                <a16:creationId xmlns:a16="http://schemas.microsoft.com/office/drawing/2014/main" id="{69D54C21-C37C-1EFC-695F-C585E130B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D373D-C0DC-C8DB-C17A-5A55E4B8E2A6}"/>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232275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01CB25-6EE1-D4DE-ED1E-2D61698C1C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C619DB-E334-08C3-617E-5CDE32D3B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9C1A3-69CE-F55D-8260-FC9E03E572FF}"/>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5" name="Footer Placeholder 4">
            <a:extLst>
              <a:ext uri="{FF2B5EF4-FFF2-40B4-BE49-F238E27FC236}">
                <a16:creationId xmlns:a16="http://schemas.microsoft.com/office/drawing/2014/main" id="{B945BE3A-772C-D963-BBF2-0FE9178B7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D4207-6985-36F2-7A6F-74ECE6EF08FB}"/>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161907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78D4-7B40-7B02-BC91-8C7C6A4CE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33AF8-484D-6BF7-0E44-9B73B672E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0866F-C373-071A-ED9B-2E79D534DAE6}"/>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5" name="Footer Placeholder 4">
            <a:extLst>
              <a:ext uri="{FF2B5EF4-FFF2-40B4-BE49-F238E27FC236}">
                <a16:creationId xmlns:a16="http://schemas.microsoft.com/office/drawing/2014/main" id="{24A46974-AD96-C27B-EDC0-9CC359AE4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95F92-1212-A6A9-F295-8138EFE838CE}"/>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349348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9839-F649-2E56-E3AB-FCFDC9068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29309-96F8-F70F-916F-0D21EA1EA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03853B-BCB6-FC81-63EB-C686D478FA4C}"/>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5" name="Footer Placeholder 4">
            <a:extLst>
              <a:ext uri="{FF2B5EF4-FFF2-40B4-BE49-F238E27FC236}">
                <a16:creationId xmlns:a16="http://schemas.microsoft.com/office/drawing/2014/main" id="{066CD5AE-C731-0B84-DA0B-35FEF8753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5D580-9905-79F9-CEE5-0506F37252C5}"/>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348356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66D5-8544-AC74-D592-2350C0096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1FF19-0340-72A5-9227-B73A65B09C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EEDC42-9C86-084F-FB7B-C23A18637B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E61479-3218-EB85-EDFD-C9E197EE8762}"/>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6" name="Footer Placeholder 5">
            <a:extLst>
              <a:ext uri="{FF2B5EF4-FFF2-40B4-BE49-F238E27FC236}">
                <a16:creationId xmlns:a16="http://schemas.microsoft.com/office/drawing/2014/main" id="{71680965-CFE2-038A-EE97-71C2FD6A5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148C3-00FB-08E7-20F3-DA9E0C09CBC4}"/>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412198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B14A-0F34-AF28-A916-C624C53598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B2EFE-2F1B-4F86-9B06-A0D056105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88717E-3832-BFCA-60A6-9E8879059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575B2-90FC-7484-0924-854E921D0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15470-06A3-E887-3F83-90412B367C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2216C-6CEF-6320-481E-EA458C628469}"/>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8" name="Footer Placeholder 7">
            <a:extLst>
              <a:ext uri="{FF2B5EF4-FFF2-40B4-BE49-F238E27FC236}">
                <a16:creationId xmlns:a16="http://schemas.microsoft.com/office/drawing/2014/main" id="{22B99460-ED0B-7CF7-1F60-10FE518D49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118935-E2AF-48E4-D7E3-69B52B3087DF}"/>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192816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B22D-410D-2FE0-D9F9-9C8E1CA6EF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326664-0157-5AF3-FCC4-87EF69BD6DC1}"/>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4" name="Footer Placeholder 3">
            <a:extLst>
              <a:ext uri="{FF2B5EF4-FFF2-40B4-BE49-F238E27FC236}">
                <a16:creationId xmlns:a16="http://schemas.microsoft.com/office/drawing/2014/main" id="{E4D29ED7-12AC-531E-21D0-5CDB714B3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C0A751-68DA-AD90-B0B2-B69B56D4216F}"/>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221972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08208-EE94-CFB2-40F4-D3BCBA8806F9}"/>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3" name="Footer Placeholder 2">
            <a:extLst>
              <a:ext uri="{FF2B5EF4-FFF2-40B4-BE49-F238E27FC236}">
                <a16:creationId xmlns:a16="http://schemas.microsoft.com/office/drawing/2014/main" id="{22B5811C-2EE1-2CD2-1E45-F363153181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0A2DB-B83A-5CD5-9383-403456AB9BEE}"/>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115977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29F0-4150-8F62-0361-EDDCD5AB3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6539B5-ECDC-8C6F-C02B-B10605C321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5C01E-EB50-F614-F9C8-D289CAFF8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04746-92A9-DCC5-24B7-E96F969C3A74}"/>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6" name="Footer Placeholder 5">
            <a:extLst>
              <a:ext uri="{FF2B5EF4-FFF2-40B4-BE49-F238E27FC236}">
                <a16:creationId xmlns:a16="http://schemas.microsoft.com/office/drawing/2014/main" id="{E434B78B-F9A3-14B2-7EBF-E89A63552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6A73B-CD75-252C-9585-2622FB59D068}"/>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183196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25D-6598-62E5-339F-7982F035F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517AF-5C3A-6332-8769-7F4CC6A97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F1C252-9692-291B-7894-31FEC0A2F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615F2-24A5-285B-4CD6-A425E820BB45}"/>
              </a:ext>
            </a:extLst>
          </p:cNvPr>
          <p:cNvSpPr>
            <a:spLocks noGrp="1"/>
          </p:cNvSpPr>
          <p:nvPr>
            <p:ph type="dt" sz="half" idx="10"/>
          </p:nvPr>
        </p:nvSpPr>
        <p:spPr/>
        <p:txBody>
          <a:bodyPr/>
          <a:lstStyle/>
          <a:p>
            <a:fld id="{0A05AB88-0F40-4DB1-AC03-7DD42FC3219D}" type="datetimeFigureOut">
              <a:rPr lang="en-US" smtClean="0"/>
              <a:t>27-Oct-25</a:t>
            </a:fld>
            <a:endParaRPr lang="en-US"/>
          </a:p>
        </p:txBody>
      </p:sp>
      <p:sp>
        <p:nvSpPr>
          <p:cNvPr id="6" name="Footer Placeholder 5">
            <a:extLst>
              <a:ext uri="{FF2B5EF4-FFF2-40B4-BE49-F238E27FC236}">
                <a16:creationId xmlns:a16="http://schemas.microsoft.com/office/drawing/2014/main" id="{B65B1BC2-90C5-78D5-049C-9FCAE0354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E6060-4284-2394-C4F9-5B6F961D365E}"/>
              </a:ext>
            </a:extLst>
          </p:cNvPr>
          <p:cNvSpPr>
            <a:spLocks noGrp="1"/>
          </p:cNvSpPr>
          <p:nvPr>
            <p:ph type="sldNum" sz="quarter" idx="12"/>
          </p:nvPr>
        </p:nvSpPr>
        <p:spPr/>
        <p:txBody>
          <a:bodyPr/>
          <a:lstStyle/>
          <a:p>
            <a:fld id="{E6A72801-567E-4DC3-9807-21369F8A3D9E}" type="slidenum">
              <a:rPr lang="en-US" smtClean="0"/>
              <a:t>‹#›</a:t>
            </a:fld>
            <a:endParaRPr lang="en-US"/>
          </a:p>
        </p:txBody>
      </p:sp>
    </p:spTree>
    <p:extLst>
      <p:ext uri="{BB962C8B-B14F-4D97-AF65-F5344CB8AC3E}">
        <p14:creationId xmlns:p14="http://schemas.microsoft.com/office/powerpoint/2010/main" val="33811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7BEA1-E15D-1478-B584-1AD260229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6FA577-9666-1461-A784-A95F3B6EE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A219-6B1D-C27C-7CFE-FDC33786A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5AB88-0F40-4DB1-AC03-7DD42FC3219D}" type="datetimeFigureOut">
              <a:rPr lang="en-US" smtClean="0"/>
              <a:t>27-Oct-25</a:t>
            </a:fld>
            <a:endParaRPr lang="en-US"/>
          </a:p>
        </p:txBody>
      </p:sp>
      <p:sp>
        <p:nvSpPr>
          <p:cNvPr id="5" name="Footer Placeholder 4">
            <a:extLst>
              <a:ext uri="{FF2B5EF4-FFF2-40B4-BE49-F238E27FC236}">
                <a16:creationId xmlns:a16="http://schemas.microsoft.com/office/drawing/2014/main" id="{21C91341-F2E4-AA70-CADD-24436751D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DA3D30-FB37-E25B-EBCB-F776F65E6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2801-567E-4DC3-9807-21369F8A3D9E}" type="slidenum">
              <a:rPr lang="en-US" smtClean="0"/>
              <a:t>‹#›</a:t>
            </a:fld>
            <a:endParaRPr lang="en-US"/>
          </a:p>
        </p:txBody>
      </p:sp>
    </p:spTree>
    <p:extLst>
      <p:ext uri="{BB962C8B-B14F-4D97-AF65-F5344CB8AC3E}">
        <p14:creationId xmlns:p14="http://schemas.microsoft.com/office/powerpoint/2010/main" val="316325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0FF5ECE-A562-D1B7-0E4F-490834B43473}"/>
              </a:ext>
            </a:extLst>
          </p:cNvPr>
          <p:cNvSpPr txBox="1"/>
          <p:nvPr/>
        </p:nvSpPr>
        <p:spPr>
          <a:xfrm>
            <a:off x="4119185" y="2767280"/>
            <a:ext cx="3953611" cy="1323439"/>
          </a:xfrm>
          <a:prstGeom prst="rect">
            <a:avLst/>
          </a:prstGeom>
          <a:noFill/>
        </p:spPr>
        <p:txBody>
          <a:bodyPr wrap="square" rtlCol="0">
            <a:spAutoFit/>
          </a:bodyPr>
          <a:lstStyle/>
          <a:p>
            <a:pPr algn="ctr"/>
            <a:r>
              <a:rPr lang="en-US" sz="8000" dirty="0">
                <a:solidFill>
                  <a:srgbClr val="896CAD"/>
                </a:solidFill>
                <a:latin typeface="Agency FB" panose="020B0804020202020204" pitchFamily="34" charset="0"/>
              </a:rPr>
              <a:t>WELCOME</a:t>
            </a:r>
          </a:p>
        </p:txBody>
      </p:sp>
      <p:grpSp>
        <p:nvGrpSpPr>
          <p:cNvPr id="4" name="Group 3">
            <a:extLst>
              <a:ext uri="{FF2B5EF4-FFF2-40B4-BE49-F238E27FC236}">
                <a16:creationId xmlns:a16="http://schemas.microsoft.com/office/drawing/2014/main" id="{2795EBBA-BC4C-9EEE-F249-12FF5E3631D4}"/>
              </a:ext>
            </a:extLst>
          </p:cNvPr>
          <p:cNvGrpSpPr/>
          <p:nvPr/>
        </p:nvGrpSpPr>
        <p:grpSpPr>
          <a:xfrm>
            <a:off x="3113643" y="1114405"/>
            <a:ext cx="5964702" cy="2359380"/>
            <a:chOff x="3113649" y="740714"/>
            <a:chExt cx="5964702" cy="1796308"/>
          </a:xfrm>
        </p:grpSpPr>
        <p:sp>
          <p:nvSpPr>
            <p:cNvPr id="2" name="Rectangle: Rounded Corners 1">
              <a:extLst>
                <a:ext uri="{FF2B5EF4-FFF2-40B4-BE49-F238E27FC236}">
                  <a16:creationId xmlns:a16="http://schemas.microsoft.com/office/drawing/2014/main" id="{86C4E1E3-58A5-366D-772E-CC528CCA3BF4}"/>
                </a:ext>
              </a:extLst>
            </p:cNvPr>
            <p:cNvSpPr/>
            <p:nvPr/>
          </p:nvSpPr>
          <p:spPr>
            <a:xfrm>
              <a:off x="3113649" y="2486147"/>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52A41E-09DF-291A-50F1-B038D47E7087}"/>
                </a:ext>
              </a:extLst>
            </p:cNvPr>
            <p:cNvSpPr/>
            <p:nvPr/>
          </p:nvSpPr>
          <p:spPr>
            <a:xfrm>
              <a:off x="3437205" y="740714"/>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A0C5953-6E2E-FF29-CA0F-808E9B0B4724}"/>
              </a:ext>
            </a:extLst>
          </p:cNvPr>
          <p:cNvGrpSpPr/>
          <p:nvPr/>
        </p:nvGrpSpPr>
        <p:grpSpPr>
          <a:xfrm rot="10800000">
            <a:off x="3113643" y="3475189"/>
            <a:ext cx="5964702" cy="2363223"/>
            <a:chOff x="3113649" y="735367"/>
            <a:chExt cx="5964702" cy="1799236"/>
          </a:xfrm>
        </p:grpSpPr>
        <p:sp>
          <p:nvSpPr>
            <p:cNvPr id="9" name="Rectangle: Rounded Corners 8">
              <a:extLst>
                <a:ext uri="{FF2B5EF4-FFF2-40B4-BE49-F238E27FC236}">
                  <a16:creationId xmlns:a16="http://schemas.microsoft.com/office/drawing/2014/main" id="{97DB4D27-D4F9-221C-A3E8-415B85480CE7}"/>
                </a:ext>
              </a:extLst>
            </p:cNvPr>
            <p:cNvSpPr/>
            <p:nvPr/>
          </p:nvSpPr>
          <p:spPr>
            <a:xfrm>
              <a:off x="3113649" y="2483728"/>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E2ED36-4866-4809-BC9C-36C1E839E520}"/>
                </a:ext>
              </a:extLst>
            </p:cNvPr>
            <p:cNvSpPr/>
            <p:nvPr/>
          </p:nvSpPr>
          <p:spPr>
            <a:xfrm>
              <a:off x="3437207" y="735367"/>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675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xit" presetSubtype="1" accel="100000" fill="hold" nodeType="withEffect">
                                  <p:stCondLst>
                                    <p:cond delay="2000"/>
                                  </p:stCondLst>
                                  <p:childTnLst>
                                    <p:anim calcmode="lin" valueType="num">
                                      <p:cBhvr additive="base">
                                        <p:cTn id="10" dur="1500"/>
                                        <p:tgtEl>
                                          <p:spTgt spid="4"/>
                                        </p:tgtEl>
                                        <p:attrNameLst>
                                          <p:attrName>ppt_x</p:attrName>
                                        </p:attrNameLst>
                                      </p:cBhvr>
                                      <p:tavLst>
                                        <p:tav tm="0">
                                          <p:val>
                                            <p:strVal val="ppt_x"/>
                                          </p:val>
                                        </p:tav>
                                        <p:tav tm="100000">
                                          <p:val>
                                            <p:strVal val="ppt_x"/>
                                          </p:val>
                                        </p:tav>
                                      </p:tavLst>
                                    </p:anim>
                                    <p:anim calcmode="lin" valueType="num">
                                      <p:cBhvr additive="base">
                                        <p:cTn id="11" dur="1500"/>
                                        <p:tgtEl>
                                          <p:spTgt spid="4"/>
                                        </p:tgtEl>
                                        <p:attrNameLst>
                                          <p:attrName>ppt_y</p:attrName>
                                        </p:attrNameLst>
                                      </p:cBhvr>
                                      <p:tavLst>
                                        <p:tav tm="0">
                                          <p:val>
                                            <p:strVal val="ppt_y"/>
                                          </p:val>
                                        </p:tav>
                                        <p:tav tm="100000">
                                          <p:val>
                                            <p:strVal val="0-ppt_h/2"/>
                                          </p:val>
                                        </p:tav>
                                      </p:tavLst>
                                    </p:anim>
                                    <p:set>
                                      <p:cBhvr>
                                        <p:cTn id="12" dur="1" fill="hold">
                                          <p:stCondLst>
                                            <p:cond delay="1499"/>
                                          </p:stCondLst>
                                        </p:cTn>
                                        <p:tgtEl>
                                          <p:spTgt spid="4"/>
                                        </p:tgtEl>
                                        <p:attrNameLst>
                                          <p:attrName>style.visibility</p:attrName>
                                        </p:attrNameLst>
                                      </p:cBhvr>
                                      <p:to>
                                        <p:strVal val="hidden"/>
                                      </p:to>
                                    </p:set>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xit" presetSubtype="4" accel="100000" fill="hold" nodeType="withEffect">
                                  <p:stCondLst>
                                    <p:cond delay="2000"/>
                                  </p:stCondLst>
                                  <p:childTnLst>
                                    <p:anim calcmode="lin" valueType="num">
                                      <p:cBhvr additive="base">
                                        <p:cTn id="18" dur="1500"/>
                                        <p:tgtEl>
                                          <p:spTgt spid="8"/>
                                        </p:tgtEl>
                                        <p:attrNameLst>
                                          <p:attrName>ppt_x</p:attrName>
                                        </p:attrNameLst>
                                      </p:cBhvr>
                                      <p:tavLst>
                                        <p:tav tm="0">
                                          <p:val>
                                            <p:strVal val="ppt_x"/>
                                          </p:val>
                                        </p:tav>
                                        <p:tav tm="100000">
                                          <p:val>
                                            <p:strVal val="ppt_x"/>
                                          </p:val>
                                        </p:tav>
                                      </p:tavLst>
                                    </p:anim>
                                    <p:anim calcmode="lin" valueType="num">
                                      <p:cBhvr additive="base">
                                        <p:cTn id="19" dur="1500"/>
                                        <p:tgtEl>
                                          <p:spTgt spid="8"/>
                                        </p:tgtEl>
                                        <p:attrNameLst>
                                          <p:attrName>ppt_y</p:attrName>
                                        </p:attrNameLst>
                                      </p:cBhvr>
                                      <p:tavLst>
                                        <p:tav tm="0">
                                          <p:val>
                                            <p:strVal val="ppt_y"/>
                                          </p:val>
                                        </p:tav>
                                        <p:tav tm="100000">
                                          <p:val>
                                            <p:strVal val="1+ppt_h/2"/>
                                          </p:val>
                                        </p:tav>
                                      </p:tavLst>
                                    </p:anim>
                                    <p:set>
                                      <p:cBhvr>
                                        <p:cTn id="20" dur="1" fill="hold">
                                          <p:stCondLst>
                                            <p:cond delay="1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1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xit" presetSubtype="0" fill="hold" grpId="1" nodeType="withEffect">
                                  <p:stCondLst>
                                    <p:cond delay="3600"/>
                                  </p:stCondLst>
                                  <p:childTnLst>
                                    <p:animEffect transition="out" filter="fade">
                                      <p:cBhvr>
                                        <p:cTn id="25" dur="2000"/>
                                        <p:tgtEl>
                                          <p:spTgt spid="11"/>
                                        </p:tgtEl>
                                      </p:cBhvr>
                                    </p:animEffect>
                                    <p:set>
                                      <p:cBhvr>
                                        <p:cTn id="26"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43EA-550E-D771-82C3-796DAED6C348}"/>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464F43DE-DA87-006E-2A26-0B06127C5244}"/>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6" name="Group 25">
            <a:extLst>
              <a:ext uri="{FF2B5EF4-FFF2-40B4-BE49-F238E27FC236}">
                <a16:creationId xmlns:a16="http://schemas.microsoft.com/office/drawing/2014/main" id="{3C35A7B9-42A2-F14B-65C5-09B85A4CDCB7}"/>
              </a:ext>
            </a:extLst>
          </p:cNvPr>
          <p:cNvGrpSpPr/>
          <p:nvPr/>
        </p:nvGrpSpPr>
        <p:grpSpPr>
          <a:xfrm>
            <a:off x="2450902" y="243145"/>
            <a:ext cx="7859512" cy="1415559"/>
            <a:chOff x="2166244" y="77518"/>
            <a:chExt cx="7859512" cy="1415559"/>
          </a:xfrm>
          <a:solidFill>
            <a:srgbClr val="6685C3"/>
          </a:solidFill>
        </p:grpSpPr>
        <p:grpSp>
          <p:nvGrpSpPr>
            <p:cNvPr id="8" name="Group 7">
              <a:extLst>
                <a:ext uri="{FF2B5EF4-FFF2-40B4-BE49-F238E27FC236}">
                  <a16:creationId xmlns:a16="http://schemas.microsoft.com/office/drawing/2014/main" id="{5AEA6DDD-F2B5-4374-3DA8-C2061A9EC3E3}"/>
                </a:ext>
              </a:extLst>
            </p:cNvPr>
            <p:cNvGrpSpPr/>
            <p:nvPr/>
          </p:nvGrpSpPr>
          <p:grpSpPr>
            <a:xfrm>
              <a:off x="3252426" y="284561"/>
              <a:ext cx="6773330" cy="1001472"/>
              <a:chOff x="4368801" y="507999"/>
              <a:chExt cx="6773331" cy="1269868"/>
            </a:xfrm>
            <a:grpFill/>
          </p:grpSpPr>
          <p:sp>
            <p:nvSpPr>
              <p:cNvPr id="6" name="Rounded Rectangle 5">
                <a:extLst>
                  <a:ext uri="{FF2B5EF4-FFF2-40B4-BE49-F238E27FC236}">
                    <a16:creationId xmlns:a16="http://schemas.microsoft.com/office/drawing/2014/main" id="{22911E72-44EE-2D8B-54D2-7D6F738A3FB1}"/>
                  </a:ext>
                </a:extLst>
              </p:cNvPr>
              <p:cNvSpPr/>
              <p:nvPr/>
            </p:nvSpPr>
            <p:spPr>
              <a:xfrm>
                <a:off x="4368801" y="507999"/>
                <a:ext cx="6773331" cy="1269868"/>
              </a:xfrm>
              <a:prstGeom prst="roundRect">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8A3586-DFD2-ACF3-3CB9-0FA4156D771C}"/>
                  </a:ext>
                </a:extLst>
              </p:cNvPr>
              <p:cNvSpPr txBox="1"/>
              <p:nvPr/>
            </p:nvSpPr>
            <p:spPr>
              <a:xfrm>
                <a:off x="4862030" y="930517"/>
                <a:ext cx="6255198" cy="468314"/>
              </a:xfrm>
              <a:prstGeom prst="rect">
                <a:avLst/>
              </a:prstGeom>
              <a:noFill/>
            </p:spPr>
            <p:txBody>
              <a:bodyPr wrap="square" rtlCol="0">
                <a:spAutoFit/>
              </a:bodyPr>
              <a:lstStyle/>
              <a:p>
                <a:pPr algn="just" fontAlgn="base"/>
                <a:r>
                  <a:rPr lang="as-IN" dirty="0">
                    <a:solidFill>
                      <a:schemeClr val="bg1"/>
                    </a:solidFill>
                    <a:latin typeface="Kalpurush" panose="02000600000000000000" pitchFamily="2" charset="0"/>
                    <a:cs typeface="Kalpurush" panose="02000600000000000000" pitchFamily="2" charset="0"/>
                  </a:rPr>
                  <a:t>জীববৈচিত্র্য অস্বাভাবিক পরিবর্তনের কারণে জীবজগতে মারাত্মক বিপর্যয় সৃষ্টি</a:t>
                </a:r>
              </a:p>
            </p:txBody>
          </p:sp>
        </p:grpSp>
        <p:sp>
          <p:nvSpPr>
            <p:cNvPr id="9" name="Rounded Rectangle 8">
              <a:extLst>
                <a:ext uri="{FF2B5EF4-FFF2-40B4-BE49-F238E27FC236}">
                  <a16:creationId xmlns:a16="http://schemas.microsoft.com/office/drawing/2014/main" id="{2E64A854-EE91-1236-3593-A2D9BB9F5B57}"/>
                </a:ext>
              </a:extLst>
            </p:cNvPr>
            <p:cNvSpPr/>
            <p:nvPr/>
          </p:nvSpPr>
          <p:spPr>
            <a:xfrm>
              <a:off x="2166244" y="77518"/>
              <a:ext cx="1471435" cy="1415559"/>
            </a:xfrm>
            <a:prstGeom prst="roundRect">
              <a:avLst>
                <a:gd name="adj" fmla="val 50000"/>
              </a:avLst>
            </a:prstGeom>
            <a:solidFill>
              <a:srgbClr val="D987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Kalpurush" panose="02000600000000000000" pitchFamily="2" charset="0"/>
                  <a:cs typeface="Kalpurush" panose="02000600000000000000" pitchFamily="2" charset="0"/>
                </a:rPr>
                <a:t>১</a:t>
              </a:r>
            </a:p>
          </p:txBody>
        </p:sp>
      </p:grpSp>
      <p:grpSp>
        <p:nvGrpSpPr>
          <p:cNvPr id="32" name="Group 31">
            <a:extLst>
              <a:ext uri="{FF2B5EF4-FFF2-40B4-BE49-F238E27FC236}">
                <a16:creationId xmlns:a16="http://schemas.microsoft.com/office/drawing/2014/main" id="{BB09280D-035A-9009-3202-EF6FDA1AC436}"/>
              </a:ext>
            </a:extLst>
          </p:cNvPr>
          <p:cNvGrpSpPr/>
          <p:nvPr/>
        </p:nvGrpSpPr>
        <p:grpSpPr>
          <a:xfrm>
            <a:off x="3251076" y="1735515"/>
            <a:ext cx="7859512" cy="1415559"/>
            <a:chOff x="2166244" y="77518"/>
            <a:chExt cx="7859512" cy="1415559"/>
          </a:xfrm>
          <a:solidFill>
            <a:srgbClr val="57BBC9"/>
          </a:solidFill>
        </p:grpSpPr>
        <p:grpSp>
          <p:nvGrpSpPr>
            <p:cNvPr id="33" name="Group 32">
              <a:extLst>
                <a:ext uri="{FF2B5EF4-FFF2-40B4-BE49-F238E27FC236}">
                  <a16:creationId xmlns:a16="http://schemas.microsoft.com/office/drawing/2014/main" id="{268CC020-B47B-D40F-83B1-1B1C2B7D93EE}"/>
                </a:ext>
              </a:extLst>
            </p:cNvPr>
            <p:cNvGrpSpPr/>
            <p:nvPr/>
          </p:nvGrpSpPr>
          <p:grpSpPr>
            <a:xfrm>
              <a:off x="3252426" y="284561"/>
              <a:ext cx="6773330" cy="1001472"/>
              <a:chOff x="4368801" y="507999"/>
              <a:chExt cx="6773331" cy="1269868"/>
            </a:xfrm>
            <a:grpFill/>
          </p:grpSpPr>
          <p:sp>
            <p:nvSpPr>
              <p:cNvPr id="35" name="Rounded Rectangle 5">
                <a:extLst>
                  <a:ext uri="{FF2B5EF4-FFF2-40B4-BE49-F238E27FC236}">
                    <a16:creationId xmlns:a16="http://schemas.microsoft.com/office/drawing/2014/main" id="{4D0BCDD6-E4C4-C605-FF1A-CE533126F839}"/>
                  </a:ext>
                </a:extLst>
              </p:cNvPr>
              <p:cNvSpPr/>
              <p:nvPr/>
            </p:nvSpPr>
            <p:spPr>
              <a:xfrm>
                <a:off x="4368801" y="507999"/>
                <a:ext cx="6773331" cy="1269868"/>
              </a:xfrm>
              <a:prstGeom prst="roundRect">
                <a:avLst/>
              </a:prstGeom>
              <a:solidFill>
                <a:srgbClr val="8FAF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52FBF6C-C54A-4690-ED67-DA37C6933B0D}"/>
                  </a:ext>
                </a:extLst>
              </p:cNvPr>
              <p:cNvSpPr txBox="1"/>
              <p:nvPr/>
            </p:nvSpPr>
            <p:spPr>
              <a:xfrm>
                <a:off x="4886934" y="908776"/>
                <a:ext cx="6122317" cy="468314"/>
              </a:xfrm>
              <a:prstGeom prst="rect">
                <a:avLst/>
              </a:prstGeom>
              <a:noFill/>
            </p:spPr>
            <p:txBody>
              <a:bodyPr wrap="square" rtlCol="0">
                <a:spAutoFit/>
              </a:bodyPr>
              <a:lstStyle/>
              <a:p>
                <a:pPr fontAlgn="base"/>
                <a:r>
                  <a:rPr lang="as-IN" dirty="0">
                    <a:solidFill>
                      <a:schemeClr val="bg1"/>
                    </a:solidFill>
                    <a:latin typeface="Kalpurush" panose="02000600000000000000" pitchFamily="2" charset="0"/>
                    <a:cs typeface="Kalpurush" panose="02000600000000000000" pitchFamily="2" charset="0"/>
                  </a:rPr>
                  <a:t>অনৈতিক বা অযাচিতভাবে জিনের স্থানান্তর</a:t>
                </a:r>
              </a:p>
            </p:txBody>
          </p:sp>
        </p:grpSp>
        <p:sp>
          <p:nvSpPr>
            <p:cNvPr id="34" name="Rounded Rectangle 8">
              <a:extLst>
                <a:ext uri="{FF2B5EF4-FFF2-40B4-BE49-F238E27FC236}">
                  <a16:creationId xmlns:a16="http://schemas.microsoft.com/office/drawing/2014/main" id="{AA3F9F63-ED71-900C-1B09-A95D9F108D04}"/>
                </a:ext>
              </a:extLst>
            </p:cNvPr>
            <p:cNvSpPr/>
            <p:nvPr/>
          </p:nvSpPr>
          <p:spPr>
            <a:xfrm>
              <a:off x="2166244" y="77518"/>
              <a:ext cx="1471435" cy="1415559"/>
            </a:xfrm>
            <a:prstGeom prst="roundRect">
              <a:avLst>
                <a:gd name="adj" fmla="val 50000"/>
              </a:avLst>
            </a:prstGeom>
            <a:solidFill>
              <a:srgbClr val="89A9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Kalpurush" panose="02000600000000000000" pitchFamily="2" charset="0"/>
                  <a:cs typeface="Kalpurush" panose="02000600000000000000" pitchFamily="2" charset="0"/>
                </a:rPr>
                <a:t>২</a:t>
              </a:r>
            </a:p>
          </p:txBody>
        </p:sp>
      </p:grpSp>
      <p:grpSp>
        <p:nvGrpSpPr>
          <p:cNvPr id="2" name="Group 1">
            <a:extLst>
              <a:ext uri="{FF2B5EF4-FFF2-40B4-BE49-F238E27FC236}">
                <a16:creationId xmlns:a16="http://schemas.microsoft.com/office/drawing/2014/main" id="{BF1BB17F-AD1F-0871-5C35-A8B305EB524E}"/>
              </a:ext>
            </a:extLst>
          </p:cNvPr>
          <p:cNvGrpSpPr/>
          <p:nvPr/>
        </p:nvGrpSpPr>
        <p:grpSpPr>
          <a:xfrm>
            <a:off x="3251076" y="3227885"/>
            <a:ext cx="7859512" cy="1415559"/>
            <a:chOff x="2166244" y="77518"/>
            <a:chExt cx="7859512" cy="1415559"/>
          </a:xfrm>
          <a:solidFill>
            <a:srgbClr val="57BBC9"/>
          </a:solidFill>
        </p:grpSpPr>
        <p:grpSp>
          <p:nvGrpSpPr>
            <p:cNvPr id="4" name="Group 3">
              <a:extLst>
                <a:ext uri="{FF2B5EF4-FFF2-40B4-BE49-F238E27FC236}">
                  <a16:creationId xmlns:a16="http://schemas.microsoft.com/office/drawing/2014/main" id="{4D13E889-8243-D4EB-C1F6-106C2985CB83}"/>
                </a:ext>
              </a:extLst>
            </p:cNvPr>
            <p:cNvGrpSpPr/>
            <p:nvPr/>
          </p:nvGrpSpPr>
          <p:grpSpPr>
            <a:xfrm>
              <a:off x="3252426" y="284561"/>
              <a:ext cx="6773330" cy="1001472"/>
              <a:chOff x="4368801" y="507999"/>
              <a:chExt cx="6773331" cy="1269868"/>
            </a:xfrm>
            <a:grpFill/>
          </p:grpSpPr>
          <p:sp>
            <p:nvSpPr>
              <p:cNvPr id="13" name="Rounded Rectangle 5">
                <a:extLst>
                  <a:ext uri="{FF2B5EF4-FFF2-40B4-BE49-F238E27FC236}">
                    <a16:creationId xmlns:a16="http://schemas.microsoft.com/office/drawing/2014/main" id="{0B31DC9F-6305-0C3F-5427-E9D8F5EBE54F}"/>
                  </a:ext>
                </a:extLst>
              </p:cNvPr>
              <p:cNvSpPr/>
              <p:nvPr/>
            </p:nvSpPr>
            <p:spPr>
              <a:xfrm>
                <a:off x="4368801" y="507999"/>
                <a:ext cx="6773331" cy="1269868"/>
              </a:xfrm>
              <a:prstGeom prst="round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F720644-F9BE-98B2-EFD6-BF5207F2E8FF}"/>
                  </a:ext>
                </a:extLst>
              </p:cNvPr>
              <p:cNvSpPr txBox="1"/>
              <p:nvPr/>
            </p:nvSpPr>
            <p:spPr>
              <a:xfrm>
                <a:off x="5019815" y="908776"/>
                <a:ext cx="6122317" cy="468314"/>
              </a:xfrm>
              <a:prstGeom prst="rect">
                <a:avLst/>
              </a:prstGeom>
              <a:noFill/>
            </p:spPr>
            <p:txBody>
              <a:bodyPr wrap="square" rtlCol="0">
                <a:spAutoFit/>
              </a:bodyPr>
              <a:lstStyle/>
              <a:p>
                <a:pPr fontAlgn="base"/>
                <a:r>
                  <a:rPr lang="as-IN" dirty="0">
                    <a:solidFill>
                      <a:schemeClr val="bg1"/>
                    </a:solidFill>
                    <a:latin typeface="Kalpurush" panose="02000600000000000000" pitchFamily="2" charset="0"/>
                    <a:cs typeface="Kalpurush" panose="02000600000000000000" pitchFamily="2" charset="0"/>
                  </a:rPr>
                  <a:t>এন্টিবায়োটিকের কার্যকারিতা হ্রাস ও এলার্জির উদ্ভব</a:t>
                </a:r>
              </a:p>
            </p:txBody>
          </p:sp>
        </p:grpSp>
        <p:sp>
          <p:nvSpPr>
            <p:cNvPr id="11" name="Rounded Rectangle 8">
              <a:extLst>
                <a:ext uri="{FF2B5EF4-FFF2-40B4-BE49-F238E27FC236}">
                  <a16:creationId xmlns:a16="http://schemas.microsoft.com/office/drawing/2014/main" id="{DCB7DA5E-8BC2-0165-FA8D-42AA31B14A34}"/>
                </a:ext>
              </a:extLst>
            </p:cNvPr>
            <p:cNvSpPr/>
            <p:nvPr/>
          </p:nvSpPr>
          <p:spPr>
            <a:xfrm>
              <a:off x="2166244" y="77518"/>
              <a:ext cx="1471435" cy="1415559"/>
            </a:xfrm>
            <a:prstGeom prst="roundRect">
              <a:avLst>
                <a:gd name="adj" fmla="val 5000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Kalpurush" panose="02000600000000000000" pitchFamily="2" charset="0"/>
                  <a:cs typeface="Kalpurush" panose="02000600000000000000" pitchFamily="2" charset="0"/>
                </a:rPr>
                <a:t>৩</a:t>
              </a:r>
            </a:p>
          </p:txBody>
        </p:sp>
      </p:grpSp>
      <p:grpSp>
        <p:nvGrpSpPr>
          <p:cNvPr id="15" name="Group 14">
            <a:extLst>
              <a:ext uri="{FF2B5EF4-FFF2-40B4-BE49-F238E27FC236}">
                <a16:creationId xmlns:a16="http://schemas.microsoft.com/office/drawing/2014/main" id="{DB8780B9-5CDF-DE83-89C9-B4B1E345258E}"/>
              </a:ext>
            </a:extLst>
          </p:cNvPr>
          <p:cNvGrpSpPr/>
          <p:nvPr/>
        </p:nvGrpSpPr>
        <p:grpSpPr>
          <a:xfrm>
            <a:off x="2450902" y="4720256"/>
            <a:ext cx="7859512" cy="1415559"/>
            <a:chOff x="2166244" y="77518"/>
            <a:chExt cx="7859512" cy="1415559"/>
          </a:xfrm>
          <a:solidFill>
            <a:srgbClr val="57BBC9"/>
          </a:solidFill>
        </p:grpSpPr>
        <p:grpSp>
          <p:nvGrpSpPr>
            <p:cNvPr id="16" name="Group 15">
              <a:extLst>
                <a:ext uri="{FF2B5EF4-FFF2-40B4-BE49-F238E27FC236}">
                  <a16:creationId xmlns:a16="http://schemas.microsoft.com/office/drawing/2014/main" id="{598D4BBA-1068-C358-08C7-A20154AA9FE1}"/>
                </a:ext>
              </a:extLst>
            </p:cNvPr>
            <p:cNvGrpSpPr/>
            <p:nvPr/>
          </p:nvGrpSpPr>
          <p:grpSpPr>
            <a:xfrm>
              <a:off x="3252426" y="284561"/>
              <a:ext cx="6773330" cy="1001472"/>
              <a:chOff x="4368801" y="507999"/>
              <a:chExt cx="6773331" cy="1269868"/>
            </a:xfrm>
            <a:grpFill/>
          </p:grpSpPr>
          <p:sp>
            <p:nvSpPr>
              <p:cNvPr id="18" name="Rounded Rectangle 5">
                <a:extLst>
                  <a:ext uri="{FF2B5EF4-FFF2-40B4-BE49-F238E27FC236}">
                    <a16:creationId xmlns:a16="http://schemas.microsoft.com/office/drawing/2014/main" id="{40335596-11B7-8073-CA33-3838543A6E46}"/>
                  </a:ext>
                </a:extLst>
              </p:cNvPr>
              <p:cNvSpPr/>
              <p:nvPr/>
            </p:nvSpPr>
            <p:spPr>
              <a:xfrm>
                <a:off x="4368801" y="507999"/>
                <a:ext cx="6773331" cy="1269868"/>
              </a:xfrm>
              <a:prstGeom prst="roundRect">
                <a:avLst/>
              </a:prstGeom>
              <a:solidFill>
                <a:srgbClr val="16666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FC062F3-896D-34DA-23C2-925E5B780AF3}"/>
                  </a:ext>
                </a:extLst>
              </p:cNvPr>
              <p:cNvSpPr txBox="1"/>
              <p:nvPr/>
            </p:nvSpPr>
            <p:spPr>
              <a:xfrm>
                <a:off x="4896630" y="904683"/>
                <a:ext cx="6122317" cy="468314"/>
              </a:xfrm>
              <a:prstGeom prst="rect">
                <a:avLst/>
              </a:prstGeom>
              <a:noFill/>
            </p:spPr>
            <p:txBody>
              <a:bodyPr wrap="square" rtlCol="0">
                <a:spAutoFit/>
              </a:bodyPr>
              <a:lstStyle/>
              <a:p>
                <a:pPr fontAlgn="base"/>
                <a:r>
                  <a:rPr lang="as-IN" dirty="0">
                    <a:solidFill>
                      <a:schemeClr val="bg1"/>
                    </a:solidFill>
                    <a:latin typeface="Kalpurush" panose="02000600000000000000" pitchFamily="2" charset="0"/>
                    <a:cs typeface="Kalpurush" panose="02000600000000000000" pitchFamily="2" charset="0"/>
                  </a:rPr>
                  <a:t>জীববিধ্বংসী প্রজা</a:t>
                </a:r>
                <a:r>
                  <a:rPr lang="en-US" dirty="0" err="1">
                    <a:solidFill>
                      <a:schemeClr val="bg1"/>
                    </a:solidFill>
                    <a:latin typeface="Kalpurush" panose="02000600000000000000" pitchFamily="2" charset="0"/>
                    <a:cs typeface="Kalpurush" panose="02000600000000000000" pitchFamily="2" charset="0"/>
                  </a:rPr>
                  <a:t>তি</a:t>
                </a:r>
                <a:r>
                  <a:rPr lang="as-IN" dirty="0">
                    <a:solidFill>
                      <a:schemeClr val="bg1"/>
                    </a:solidFill>
                    <a:latin typeface="Kalpurush" panose="02000600000000000000" pitchFamily="2" charset="0"/>
                    <a:cs typeface="Kalpurush" panose="02000600000000000000" pitchFamily="2" charset="0"/>
                  </a:rPr>
                  <a:t> বা ভাইরাস উদ্ভবের আশঙ্কা</a:t>
                </a:r>
              </a:p>
            </p:txBody>
          </p:sp>
        </p:grpSp>
        <p:sp>
          <p:nvSpPr>
            <p:cNvPr id="17" name="Rounded Rectangle 8">
              <a:extLst>
                <a:ext uri="{FF2B5EF4-FFF2-40B4-BE49-F238E27FC236}">
                  <a16:creationId xmlns:a16="http://schemas.microsoft.com/office/drawing/2014/main" id="{3A6B73C4-F3C9-F3AF-3D68-FCEED0B248B7}"/>
                </a:ext>
              </a:extLst>
            </p:cNvPr>
            <p:cNvSpPr/>
            <p:nvPr/>
          </p:nvSpPr>
          <p:spPr>
            <a:xfrm>
              <a:off x="2166244" y="77518"/>
              <a:ext cx="1471435" cy="1415559"/>
            </a:xfrm>
            <a:prstGeom prst="roundRect">
              <a:avLst>
                <a:gd name="adj" fmla="val 50000"/>
              </a:avLst>
            </a:prstGeom>
            <a:solidFill>
              <a:srgbClr val="14626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Kalpurush" panose="02000600000000000000" pitchFamily="2" charset="0"/>
                  <a:cs typeface="Kalpurush" panose="02000600000000000000" pitchFamily="2" charset="0"/>
                </a:rPr>
                <a:t>৪</a:t>
              </a:r>
            </a:p>
          </p:txBody>
        </p:sp>
      </p:grpSp>
      <p:grpSp>
        <p:nvGrpSpPr>
          <p:cNvPr id="10" name="Group 9">
            <a:extLst>
              <a:ext uri="{FF2B5EF4-FFF2-40B4-BE49-F238E27FC236}">
                <a16:creationId xmlns:a16="http://schemas.microsoft.com/office/drawing/2014/main" id="{E22676A2-1A45-6056-36D1-5790720A6BF1}"/>
              </a:ext>
            </a:extLst>
          </p:cNvPr>
          <p:cNvGrpSpPr/>
          <p:nvPr/>
        </p:nvGrpSpPr>
        <p:grpSpPr>
          <a:xfrm>
            <a:off x="-2386734" y="0"/>
            <a:ext cx="4837636" cy="6354087"/>
            <a:chOff x="-2386734" y="0"/>
            <a:chExt cx="4837636" cy="6354087"/>
          </a:xfrm>
        </p:grpSpPr>
        <p:grpSp>
          <p:nvGrpSpPr>
            <p:cNvPr id="5" name="Group 4">
              <a:extLst>
                <a:ext uri="{FF2B5EF4-FFF2-40B4-BE49-F238E27FC236}">
                  <a16:creationId xmlns:a16="http://schemas.microsoft.com/office/drawing/2014/main" id="{8A0E4DA8-5DA3-54BA-0097-9A404255BEF7}"/>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09E7EFCA-320F-8800-0B52-6FB0902C5CD6}"/>
                  </a:ext>
                </a:extLst>
              </p:cNvPr>
              <p:cNvSpPr/>
              <p:nvPr/>
            </p:nvSpPr>
            <p:spPr>
              <a:xfrm>
                <a:off x="-2703195" y="0"/>
                <a:ext cx="5406390" cy="6858000"/>
              </a:xfrm>
              <a:prstGeom prst="pie">
                <a:avLst>
                  <a:gd name="adj1" fmla="val 16189570"/>
                  <a:gd name="adj2" fmla="val 5402728"/>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36D9A4A1-DAE6-1FD6-EB52-4F0F042C7762}"/>
                  </a:ext>
                </a:extLst>
              </p:cNvPr>
              <p:cNvSpPr txBox="1"/>
              <p:nvPr/>
            </p:nvSpPr>
            <p:spPr>
              <a:xfrm>
                <a:off x="85607" y="2712228"/>
                <a:ext cx="2458250" cy="2757134"/>
              </a:xfrm>
              <a:prstGeom prst="rect">
                <a:avLst/>
              </a:prstGeom>
              <a:noFill/>
            </p:spPr>
            <p:txBody>
              <a:bodyPr wrap="none" rtlCol="0">
                <a:spAutoFit/>
              </a:bodyPr>
              <a:lstStyle/>
              <a:p>
                <a:pPr algn="ctr" fontAlgn="base"/>
                <a:r>
                  <a:rPr lang="as-IN" sz="4000" b="1" dirty="0">
                    <a:solidFill>
                      <a:schemeClr val="bg1"/>
                    </a:solidFill>
                    <a:latin typeface="Kalpurush" panose="02000600000000000000" pitchFamily="2" charset="0"/>
                    <a:cs typeface="Kalpurush" panose="02000600000000000000" pitchFamily="2" charset="0"/>
                  </a:rPr>
                  <a:t>জেনেটিক</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as-IN" sz="4000" b="1" dirty="0">
                    <a:solidFill>
                      <a:schemeClr val="bg1"/>
                    </a:solidFill>
                    <a:latin typeface="Kalpurush" panose="02000600000000000000" pitchFamily="2" charset="0"/>
                    <a:cs typeface="Kalpurush" panose="02000600000000000000" pitchFamily="2" charset="0"/>
                  </a:rPr>
                  <a:t>ইঞ্জিনিয়ারিং</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en-US" sz="4000" b="1" dirty="0" err="1">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en-US" sz="4000" b="1" dirty="0" err="1">
                    <a:solidFill>
                      <a:schemeClr val="bg1"/>
                    </a:solidFill>
                    <a:latin typeface="Kalpurush" panose="02000600000000000000" pitchFamily="2" charset="0"/>
                    <a:cs typeface="Kalpurush" panose="02000600000000000000" pitchFamily="2" charset="0"/>
                  </a:rPr>
                  <a:t>অসুবিধা</a:t>
                </a:r>
                <a:endParaRPr lang="bn-IN" sz="4000" b="1" dirty="0">
                  <a:solidFill>
                    <a:schemeClr val="bg1"/>
                  </a:solidFill>
                  <a:latin typeface="Kalpurush" panose="02000600000000000000" pitchFamily="2" charset="0"/>
                  <a:cs typeface="Kalpurush" panose="02000600000000000000" pitchFamily="2" charset="0"/>
                </a:endParaRPr>
              </a:p>
            </p:txBody>
          </p:sp>
        </p:grpSp>
        <p:pic>
          <p:nvPicPr>
            <p:cNvPr id="3" name="Picture 2">
              <a:extLst>
                <a:ext uri="{FF2B5EF4-FFF2-40B4-BE49-F238E27FC236}">
                  <a16:creationId xmlns:a16="http://schemas.microsoft.com/office/drawing/2014/main" id="{E51E26A5-3AAF-2121-9DAF-CB48AB240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26" y="1258019"/>
              <a:ext cx="1186957" cy="1186957"/>
            </a:xfrm>
            <a:prstGeom prst="rect">
              <a:avLst/>
            </a:prstGeom>
          </p:spPr>
        </p:pic>
      </p:grpSp>
    </p:spTree>
    <p:extLst>
      <p:ext uri="{BB962C8B-B14F-4D97-AF65-F5344CB8AC3E}">
        <p14:creationId xmlns:p14="http://schemas.microsoft.com/office/powerpoint/2010/main" val="4875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2000" fill="hold"/>
                                        <p:tgtEl>
                                          <p:spTgt spid="26"/>
                                        </p:tgtEl>
                                        <p:attrNameLst>
                                          <p:attrName>ppt_x</p:attrName>
                                        </p:attrNameLst>
                                      </p:cBhvr>
                                      <p:tavLst>
                                        <p:tav tm="0">
                                          <p:val>
                                            <p:strVal val="1+#ppt_w/2"/>
                                          </p:val>
                                        </p:tav>
                                        <p:tav tm="100000">
                                          <p:val>
                                            <p:strVal val="#ppt_x"/>
                                          </p:val>
                                        </p:tav>
                                      </p:tavLst>
                                    </p:anim>
                                    <p:anim calcmode="lin" valueType="num">
                                      <p:cBhvr additive="base">
                                        <p:cTn id="14"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2000" fill="hold"/>
                                        <p:tgtEl>
                                          <p:spTgt spid="32"/>
                                        </p:tgtEl>
                                        <p:attrNameLst>
                                          <p:attrName>ppt_x</p:attrName>
                                        </p:attrNameLst>
                                      </p:cBhvr>
                                      <p:tavLst>
                                        <p:tav tm="0">
                                          <p:val>
                                            <p:strVal val="1+#ppt_w/2"/>
                                          </p:val>
                                        </p:tav>
                                        <p:tav tm="100000">
                                          <p:val>
                                            <p:strVal val="#ppt_x"/>
                                          </p:val>
                                        </p:tav>
                                      </p:tavLst>
                                    </p:anim>
                                    <p:anim calcmode="lin" valueType="num">
                                      <p:cBhvr additive="base">
                                        <p:cTn id="20" dur="2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2000" fill="hold"/>
                                        <p:tgtEl>
                                          <p:spTgt spid="2"/>
                                        </p:tgtEl>
                                        <p:attrNameLst>
                                          <p:attrName>ppt_x</p:attrName>
                                        </p:attrNameLst>
                                      </p:cBhvr>
                                      <p:tavLst>
                                        <p:tav tm="0">
                                          <p:val>
                                            <p:strVal val="1+#ppt_w/2"/>
                                          </p:val>
                                        </p:tav>
                                        <p:tav tm="100000">
                                          <p:val>
                                            <p:strVal val="#ppt_x"/>
                                          </p:val>
                                        </p:tav>
                                      </p:tavLst>
                                    </p:anim>
                                    <p:anim calcmode="lin" valueType="num">
                                      <p:cBhvr additive="base">
                                        <p:cTn id="2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00" fill="hold"/>
                                        <p:tgtEl>
                                          <p:spTgt spid="15"/>
                                        </p:tgtEl>
                                        <p:attrNameLst>
                                          <p:attrName>ppt_x</p:attrName>
                                        </p:attrNameLst>
                                      </p:cBhvr>
                                      <p:tavLst>
                                        <p:tav tm="0">
                                          <p:val>
                                            <p:strVal val="1+#ppt_w/2"/>
                                          </p:val>
                                        </p:tav>
                                        <p:tav tm="100000">
                                          <p:val>
                                            <p:strVal val="#ppt_x"/>
                                          </p:val>
                                        </p:tav>
                                      </p:tavLst>
                                    </p:anim>
                                    <p:anim calcmode="lin" valueType="num">
                                      <p:cBhvr additive="base">
                                        <p:cTn id="3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A264-3586-6EA6-E746-3AF65317B16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8CC4C390-2F8E-7B3B-A985-99310137670C}"/>
              </a:ext>
            </a:extLst>
          </p:cNvPr>
          <p:cNvSpPr txBox="1"/>
          <p:nvPr/>
        </p:nvSpPr>
        <p:spPr>
          <a:xfrm>
            <a:off x="32084" y="6375211"/>
            <a:ext cx="12125132" cy="461665"/>
          </a:xfrm>
          <a:prstGeom prst="rect">
            <a:avLst/>
          </a:prstGeom>
          <a:solidFill>
            <a:srgbClr val="8FAF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4" name="Hexagon 3">
            <a:extLst>
              <a:ext uri="{FF2B5EF4-FFF2-40B4-BE49-F238E27FC236}">
                <a16:creationId xmlns:a16="http://schemas.microsoft.com/office/drawing/2014/main" id="{6E7C8D29-E1F8-0780-0702-9AEEE4E4FEEB}"/>
              </a:ext>
            </a:extLst>
          </p:cNvPr>
          <p:cNvSpPr/>
          <p:nvPr/>
        </p:nvSpPr>
        <p:spPr>
          <a:xfrm>
            <a:off x="4560934" y="2237666"/>
            <a:ext cx="3116025" cy="1883666"/>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30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rPr>
              <a:t>জেনেটিক ইঞ্জিনিয়ারিং এর</a:t>
            </a:r>
            <a:endParaRPr lang="en-US" sz="30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endParaRPr>
          </a:p>
          <a:p>
            <a:pPr algn="ctr"/>
            <a:r>
              <a:rPr lang="as-IN" sz="30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rPr>
              <a:t>ব্যবহার</a:t>
            </a:r>
          </a:p>
        </p:txBody>
      </p:sp>
      <p:sp>
        <p:nvSpPr>
          <p:cNvPr id="19" name="TextBox 18">
            <a:extLst>
              <a:ext uri="{FF2B5EF4-FFF2-40B4-BE49-F238E27FC236}">
                <a16:creationId xmlns:a16="http://schemas.microsoft.com/office/drawing/2014/main" id="{B781676B-1E4B-4A40-B9D1-AD10F3331353}"/>
              </a:ext>
            </a:extLst>
          </p:cNvPr>
          <p:cNvSpPr txBox="1"/>
          <p:nvPr/>
        </p:nvSpPr>
        <p:spPr>
          <a:xfrm>
            <a:off x="4579575" y="91997"/>
            <a:ext cx="2875460" cy="646331"/>
          </a:xfrm>
          <a:prstGeom prst="rect">
            <a:avLst/>
          </a:prstGeom>
          <a:noFill/>
        </p:spPr>
        <p:txBody>
          <a:bodyPr wrap="square">
            <a:spAutoFit/>
          </a:bodyPr>
          <a:lstStyle/>
          <a:p>
            <a:pPr algn="ctr" fontAlgn="base"/>
            <a:r>
              <a:rPr lang="as-IN" sz="1800" b="1" dirty="0">
                <a:solidFill>
                  <a:srgbClr val="6685C3"/>
                </a:solidFill>
                <a:latin typeface="Kalpurush" panose="02000600000000000000" pitchFamily="2" charset="0"/>
                <a:cs typeface="Kalpurush" panose="02000600000000000000" pitchFamily="2" charset="0"/>
              </a:rPr>
              <a:t>উচ্চফলনশীল ফসল (ভুট্টা, ধান, তুলা, টমেটো, পেঁপে ) উৎপাদনে</a:t>
            </a:r>
          </a:p>
        </p:txBody>
      </p:sp>
      <p:sp>
        <p:nvSpPr>
          <p:cNvPr id="23" name="TextBox 22">
            <a:extLst>
              <a:ext uri="{FF2B5EF4-FFF2-40B4-BE49-F238E27FC236}">
                <a16:creationId xmlns:a16="http://schemas.microsoft.com/office/drawing/2014/main" id="{A311A58F-B819-80D8-B93F-DB1B1835F2A7}"/>
              </a:ext>
            </a:extLst>
          </p:cNvPr>
          <p:cNvSpPr txBox="1"/>
          <p:nvPr/>
        </p:nvSpPr>
        <p:spPr>
          <a:xfrm>
            <a:off x="7350325" y="908176"/>
            <a:ext cx="2126580" cy="646331"/>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উন্নত জাতের শস্যবীজ উৎপাদনে</a:t>
            </a:r>
          </a:p>
        </p:txBody>
      </p:sp>
      <p:sp>
        <p:nvSpPr>
          <p:cNvPr id="26" name="TextBox 25">
            <a:extLst>
              <a:ext uri="{FF2B5EF4-FFF2-40B4-BE49-F238E27FC236}">
                <a16:creationId xmlns:a16="http://schemas.microsoft.com/office/drawing/2014/main" id="{1EF17E72-B203-AAAA-0FC7-2F504D5D1EC3}"/>
              </a:ext>
            </a:extLst>
          </p:cNvPr>
          <p:cNvSpPr txBox="1"/>
          <p:nvPr/>
        </p:nvSpPr>
        <p:spPr>
          <a:xfrm>
            <a:off x="7350325" y="5022256"/>
            <a:ext cx="2126580" cy="923330"/>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হাইব্রিড প্রাণী ও মৎস্য (মাগুর, কার্প, তেলাপিয়া) উৎপাদনে</a:t>
            </a:r>
          </a:p>
        </p:txBody>
      </p:sp>
      <p:sp>
        <p:nvSpPr>
          <p:cNvPr id="27" name="TextBox 26">
            <a:extLst>
              <a:ext uri="{FF2B5EF4-FFF2-40B4-BE49-F238E27FC236}">
                <a16:creationId xmlns:a16="http://schemas.microsoft.com/office/drawing/2014/main" id="{FF827BEB-89CC-F334-16E8-135DCF45CEFE}"/>
              </a:ext>
            </a:extLst>
          </p:cNvPr>
          <p:cNvSpPr txBox="1"/>
          <p:nvPr/>
        </p:nvSpPr>
        <p:spPr>
          <a:xfrm>
            <a:off x="5031360" y="5728880"/>
            <a:ext cx="2126580" cy="646331"/>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আগাছা সহিষ্ণু</a:t>
            </a:r>
            <a:r>
              <a:rPr lang="en-US" b="1" dirty="0">
                <a:solidFill>
                  <a:srgbClr val="6685C3"/>
                </a:solidFill>
                <a:latin typeface="Kalpurush" panose="02000600000000000000" pitchFamily="2" charset="0"/>
                <a:cs typeface="Kalpurush" panose="02000600000000000000" pitchFamily="2" charset="0"/>
              </a:rPr>
              <a:t> </a:t>
            </a:r>
            <a:r>
              <a:rPr lang="en-US" b="1" dirty="0" err="1">
                <a:solidFill>
                  <a:srgbClr val="6685C3"/>
                </a:solidFill>
                <a:latin typeface="Kalpurush" panose="02000600000000000000" pitchFamily="2" charset="0"/>
                <a:cs typeface="Kalpurush" panose="02000600000000000000" pitchFamily="2" charset="0"/>
              </a:rPr>
              <a:t>ফসল</a:t>
            </a:r>
            <a:r>
              <a:rPr lang="as-IN" b="1" dirty="0">
                <a:solidFill>
                  <a:srgbClr val="6685C3"/>
                </a:solidFill>
                <a:latin typeface="Kalpurush" panose="02000600000000000000" pitchFamily="2" charset="0"/>
                <a:cs typeface="Kalpurush" panose="02000600000000000000" pitchFamily="2" charset="0"/>
              </a:rPr>
              <a:t> </a:t>
            </a:r>
            <a:r>
              <a:rPr lang="en-US" b="1" dirty="0" err="1">
                <a:solidFill>
                  <a:srgbClr val="6685C3"/>
                </a:solidFill>
                <a:latin typeface="Kalpurush" panose="02000600000000000000" pitchFamily="2" charset="0"/>
                <a:cs typeface="Kalpurush" panose="02000600000000000000" pitchFamily="2" charset="0"/>
              </a:rPr>
              <a:t>উৎপাদনে</a:t>
            </a:r>
            <a:endParaRPr lang="as-IN" b="1" dirty="0">
              <a:solidFill>
                <a:srgbClr val="6685C3"/>
              </a:solidFill>
              <a:latin typeface="Kalpurush" panose="02000600000000000000" pitchFamily="2" charset="0"/>
              <a:cs typeface="Kalpurush" panose="02000600000000000000" pitchFamily="2" charset="0"/>
            </a:endParaRPr>
          </a:p>
        </p:txBody>
      </p:sp>
      <p:sp>
        <p:nvSpPr>
          <p:cNvPr id="28" name="TextBox 27">
            <a:extLst>
              <a:ext uri="{FF2B5EF4-FFF2-40B4-BE49-F238E27FC236}">
                <a16:creationId xmlns:a16="http://schemas.microsoft.com/office/drawing/2014/main" id="{ABB2F76B-D42F-B312-FD49-E499EBD03510}"/>
              </a:ext>
            </a:extLst>
          </p:cNvPr>
          <p:cNvSpPr txBox="1"/>
          <p:nvPr/>
        </p:nvSpPr>
        <p:spPr>
          <a:xfrm>
            <a:off x="2670192" y="4990216"/>
            <a:ext cx="2126580" cy="923330"/>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রোগ প্রতিরোধ ক্ষমতা বৃদ্ধি ও পোকামাকড় প্রতিরোধী করতে</a:t>
            </a:r>
          </a:p>
        </p:txBody>
      </p:sp>
      <p:sp>
        <p:nvSpPr>
          <p:cNvPr id="29" name="TextBox 28">
            <a:extLst>
              <a:ext uri="{FF2B5EF4-FFF2-40B4-BE49-F238E27FC236}">
                <a16:creationId xmlns:a16="http://schemas.microsoft.com/office/drawing/2014/main" id="{BA741080-67A7-E561-D5F9-1F6B49BC5F49}"/>
              </a:ext>
            </a:extLst>
          </p:cNvPr>
          <p:cNvSpPr txBox="1"/>
          <p:nvPr/>
        </p:nvSpPr>
        <p:spPr>
          <a:xfrm>
            <a:off x="2670192" y="1185175"/>
            <a:ext cx="2126580" cy="369332"/>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ইনসুলিন তৈরিতে</a:t>
            </a:r>
          </a:p>
        </p:txBody>
      </p:sp>
      <p:sp>
        <p:nvSpPr>
          <p:cNvPr id="30" name="Hexagon 29">
            <a:extLst>
              <a:ext uri="{FF2B5EF4-FFF2-40B4-BE49-F238E27FC236}">
                <a16:creationId xmlns:a16="http://schemas.microsoft.com/office/drawing/2014/main" id="{8493B9D7-DD2D-659E-5D9F-E2DC06A49378}"/>
              </a:ext>
            </a:extLst>
          </p:cNvPr>
          <p:cNvSpPr/>
          <p:nvPr/>
        </p:nvSpPr>
        <p:spPr>
          <a:xfrm>
            <a:off x="5137513" y="801486"/>
            <a:ext cx="2020427" cy="1221367"/>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Kalpurush" panose="02000600000000000000" pitchFamily="2" charset="0"/>
              <a:cs typeface="Kalpurush" panose="02000600000000000000" pitchFamily="2" charset="0"/>
            </a:endParaRPr>
          </a:p>
        </p:txBody>
      </p:sp>
      <p:sp>
        <p:nvSpPr>
          <p:cNvPr id="31" name="Hexagon 30">
            <a:extLst>
              <a:ext uri="{FF2B5EF4-FFF2-40B4-BE49-F238E27FC236}">
                <a16:creationId xmlns:a16="http://schemas.microsoft.com/office/drawing/2014/main" id="{E531702A-B986-9FF6-8321-9B93011BEC9E}"/>
              </a:ext>
            </a:extLst>
          </p:cNvPr>
          <p:cNvSpPr/>
          <p:nvPr/>
        </p:nvSpPr>
        <p:spPr>
          <a:xfrm>
            <a:off x="7456478" y="1626982"/>
            <a:ext cx="2020427" cy="1221367"/>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Kalpurush" panose="02000600000000000000" pitchFamily="2" charset="0"/>
              <a:cs typeface="Kalpurush" panose="02000600000000000000" pitchFamily="2" charset="0"/>
            </a:endParaRPr>
          </a:p>
        </p:txBody>
      </p:sp>
      <p:sp>
        <p:nvSpPr>
          <p:cNvPr id="32" name="Hexagon 31">
            <a:extLst>
              <a:ext uri="{FF2B5EF4-FFF2-40B4-BE49-F238E27FC236}">
                <a16:creationId xmlns:a16="http://schemas.microsoft.com/office/drawing/2014/main" id="{786A287D-FB06-F29F-4E01-16DDBD213BC6}"/>
              </a:ext>
            </a:extLst>
          </p:cNvPr>
          <p:cNvSpPr/>
          <p:nvPr/>
        </p:nvSpPr>
        <p:spPr>
          <a:xfrm>
            <a:off x="7456478" y="3510648"/>
            <a:ext cx="2020427" cy="1221367"/>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Kalpurush" panose="02000600000000000000" pitchFamily="2" charset="0"/>
              <a:cs typeface="Kalpurush" panose="02000600000000000000" pitchFamily="2" charset="0"/>
            </a:endParaRPr>
          </a:p>
        </p:txBody>
      </p:sp>
      <p:sp>
        <p:nvSpPr>
          <p:cNvPr id="33" name="Hexagon 32">
            <a:extLst>
              <a:ext uri="{FF2B5EF4-FFF2-40B4-BE49-F238E27FC236}">
                <a16:creationId xmlns:a16="http://schemas.microsoft.com/office/drawing/2014/main" id="{575223F6-9492-59C1-A142-2B78701ECF77}"/>
              </a:ext>
            </a:extLst>
          </p:cNvPr>
          <p:cNvSpPr/>
          <p:nvPr/>
        </p:nvSpPr>
        <p:spPr>
          <a:xfrm>
            <a:off x="5060168" y="4337665"/>
            <a:ext cx="2020427" cy="1221367"/>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Kalpurush" panose="02000600000000000000" pitchFamily="2" charset="0"/>
              <a:cs typeface="Kalpurush" panose="02000600000000000000" pitchFamily="2" charset="0"/>
            </a:endParaRPr>
          </a:p>
        </p:txBody>
      </p:sp>
      <p:sp>
        <p:nvSpPr>
          <p:cNvPr id="34" name="Hexagon 33">
            <a:extLst>
              <a:ext uri="{FF2B5EF4-FFF2-40B4-BE49-F238E27FC236}">
                <a16:creationId xmlns:a16="http://schemas.microsoft.com/office/drawing/2014/main" id="{304FB409-9D1D-B011-A604-0D2E78FAE24A}"/>
              </a:ext>
            </a:extLst>
          </p:cNvPr>
          <p:cNvSpPr/>
          <p:nvPr/>
        </p:nvSpPr>
        <p:spPr>
          <a:xfrm>
            <a:off x="2779045" y="3510647"/>
            <a:ext cx="2020427" cy="1221367"/>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Kalpurush" panose="02000600000000000000" pitchFamily="2" charset="0"/>
              <a:cs typeface="Kalpurush" panose="02000600000000000000" pitchFamily="2" charset="0"/>
            </a:endParaRPr>
          </a:p>
        </p:txBody>
      </p:sp>
      <p:sp>
        <p:nvSpPr>
          <p:cNvPr id="35" name="Hexagon 34">
            <a:extLst>
              <a:ext uri="{FF2B5EF4-FFF2-40B4-BE49-F238E27FC236}">
                <a16:creationId xmlns:a16="http://schemas.microsoft.com/office/drawing/2014/main" id="{3D4ECFF4-24B0-90F5-814D-383DBB19C813}"/>
              </a:ext>
            </a:extLst>
          </p:cNvPr>
          <p:cNvSpPr/>
          <p:nvPr/>
        </p:nvSpPr>
        <p:spPr>
          <a:xfrm>
            <a:off x="2776345" y="1626982"/>
            <a:ext cx="2020427" cy="1221367"/>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9377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000"/>
                                        <p:tgtEl>
                                          <p:spTgt spid="3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2000"/>
                                        <p:tgtEl>
                                          <p:spTgt spid="3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heel(1)">
                                      <p:cBhvr>
                                        <p:cTn id="30" dur="2000"/>
                                        <p:tgtEl>
                                          <p:spTgt spid="3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heel(1)">
                                      <p:cBhvr>
                                        <p:cTn id="38" dur="2000"/>
                                        <p:tgtEl>
                                          <p:spTgt spid="3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ircle(in)">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heel(1)">
                                      <p:cBhvr>
                                        <p:cTn id="46" dur="2000"/>
                                        <p:tgtEl>
                                          <p:spTgt spid="34"/>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circle(in)">
                                      <p:cBhvr>
                                        <p:cTn id="49" dur="2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heel(1)">
                                      <p:cBhvr>
                                        <p:cTn id="54" dur="2000"/>
                                        <p:tgtEl>
                                          <p:spTgt spid="35"/>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circle(in)">
                                      <p:cBhvr>
                                        <p:cTn id="5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3" grpId="0"/>
      <p:bldP spid="26" grpId="0"/>
      <p:bldP spid="27" grpId="0"/>
      <p:bldP spid="28" grpId="0"/>
      <p:bldP spid="29" grpId="0"/>
      <p:bldP spid="30" grpId="0" animBg="1"/>
      <p:bldP spid="31"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E109-0798-3B45-07E9-3494F1F3B9B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7B67673A-D870-7A70-C3B7-115D145C90C9}"/>
              </a:ext>
            </a:extLst>
          </p:cNvPr>
          <p:cNvSpPr txBox="1"/>
          <p:nvPr/>
        </p:nvSpPr>
        <p:spPr>
          <a:xfrm>
            <a:off x="32084" y="6375211"/>
            <a:ext cx="12125132" cy="461665"/>
          </a:xfrm>
          <a:prstGeom prst="rect">
            <a:avLst/>
          </a:prstGeom>
          <a:solidFill>
            <a:srgbClr val="8FAF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9" name="TextBox 18">
            <a:extLst>
              <a:ext uri="{FF2B5EF4-FFF2-40B4-BE49-F238E27FC236}">
                <a16:creationId xmlns:a16="http://schemas.microsoft.com/office/drawing/2014/main" id="{8FACC1FF-2A6B-3D78-E7C1-1244F2517971}"/>
              </a:ext>
            </a:extLst>
          </p:cNvPr>
          <p:cNvSpPr txBox="1"/>
          <p:nvPr/>
        </p:nvSpPr>
        <p:spPr>
          <a:xfrm>
            <a:off x="9040457" y="958036"/>
            <a:ext cx="1321844" cy="923330"/>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ভাইরাসজনিত রোগের চিকিৎসায়</a:t>
            </a:r>
          </a:p>
        </p:txBody>
      </p:sp>
      <p:sp>
        <p:nvSpPr>
          <p:cNvPr id="23" name="TextBox 22">
            <a:extLst>
              <a:ext uri="{FF2B5EF4-FFF2-40B4-BE49-F238E27FC236}">
                <a16:creationId xmlns:a16="http://schemas.microsoft.com/office/drawing/2014/main" id="{88718199-1610-F39B-BD8E-643D6645CC41}"/>
              </a:ext>
            </a:extLst>
          </p:cNvPr>
          <p:cNvSpPr txBox="1"/>
          <p:nvPr/>
        </p:nvSpPr>
        <p:spPr>
          <a:xfrm>
            <a:off x="9040457" y="4543031"/>
            <a:ext cx="1321844" cy="923330"/>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বামনত্ব রোগের চিকিৎসায়</a:t>
            </a:r>
          </a:p>
        </p:txBody>
      </p:sp>
      <p:sp>
        <p:nvSpPr>
          <p:cNvPr id="26" name="TextBox 25">
            <a:extLst>
              <a:ext uri="{FF2B5EF4-FFF2-40B4-BE49-F238E27FC236}">
                <a16:creationId xmlns:a16="http://schemas.microsoft.com/office/drawing/2014/main" id="{5F757B0F-CFA0-0B03-8EFE-11DFA50B704D}"/>
              </a:ext>
            </a:extLst>
          </p:cNvPr>
          <p:cNvSpPr txBox="1"/>
          <p:nvPr/>
        </p:nvSpPr>
        <p:spPr>
          <a:xfrm>
            <a:off x="1842589" y="4543031"/>
            <a:ext cx="1289385" cy="923330"/>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ক্যান্সার রোগের চিকিৎসায়</a:t>
            </a:r>
          </a:p>
        </p:txBody>
      </p:sp>
      <p:sp>
        <p:nvSpPr>
          <p:cNvPr id="28" name="TextBox 27">
            <a:extLst>
              <a:ext uri="{FF2B5EF4-FFF2-40B4-BE49-F238E27FC236}">
                <a16:creationId xmlns:a16="http://schemas.microsoft.com/office/drawing/2014/main" id="{1CDB7E40-989E-CC77-3B56-BF6BFD84BBC6}"/>
              </a:ext>
            </a:extLst>
          </p:cNvPr>
          <p:cNvSpPr txBox="1"/>
          <p:nvPr/>
        </p:nvSpPr>
        <p:spPr>
          <a:xfrm>
            <a:off x="1906724" y="958036"/>
            <a:ext cx="1289385" cy="923330"/>
          </a:xfrm>
          <a:prstGeom prst="rect">
            <a:avLst/>
          </a:prstGeom>
          <a:noFill/>
        </p:spPr>
        <p:txBody>
          <a:bodyPr wrap="square">
            <a:spAutoFit/>
          </a:bodyPr>
          <a:lstStyle/>
          <a:p>
            <a:pPr algn="ctr" fontAlgn="base"/>
            <a:r>
              <a:rPr lang="as-IN" b="1" dirty="0">
                <a:solidFill>
                  <a:srgbClr val="6685C3"/>
                </a:solidFill>
                <a:latin typeface="Kalpurush" panose="02000600000000000000" pitchFamily="2" charset="0"/>
                <a:cs typeface="Kalpurush" panose="02000600000000000000" pitchFamily="2" charset="0"/>
              </a:rPr>
              <a:t>এইডস রোগের চিকিৎসায়</a:t>
            </a:r>
          </a:p>
        </p:txBody>
      </p:sp>
      <p:sp>
        <p:nvSpPr>
          <p:cNvPr id="6" name="Diamond 5">
            <a:extLst>
              <a:ext uri="{FF2B5EF4-FFF2-40B4-BE49-F238E27FC236}">
                <a16:creationId xmlns:a16="http://schemas.microsoft.com/office/drawing/2014/main" id="{3D9A6BCB-47DD-1360-93F6-AE15B6CEA8B1}"/>
              </a:ext>
            </a:extLst>
          </p:cNvPr>
          <p:cNvSpPr/>
          <p:nvPr/>
        </p:nvSpPr>
        <p:spPr>
          <a:xfrm>
            <a:off x="4309392" y="1419701"/>
            <a:ext cx="3570515" cy="3570515"/>
          </a:xfrm>
          <a:prstGeom prst="diamond">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32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rPr>
              <a:t>জেনেটিক ইঞ্জিনিয়ারিং এর</a:t>
            </a:r>
            <a:endParaRPr lang="en-US" sz="32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endParaRPr>
          </a:p>
          <a:p>
            <a:pPr algn="ctr"/>
            <a:r>
              <a:rPr lang="as-IN" sz="32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rPr>
              <a:t>ব্যবহার</a:t>
            </a:r>
          </a:p>
        </p:txBody>
      </p:sp>
      <p:sp>
        <p:nvSpPr>
          <p:cNvPr id="7" name="Diamond 6">
            <a:extLst>
              <a:ext uri="{FF2B5EF4-FFF2-40B4-BE49-F238E27FC236}">
                <a16:creationId xmlns:a16="http://schemas.microsoft.com/office/drawing/2014/main" id="{AB307782-BCB6-6892-277D-78F788ECE567}"/>
              </a:ext>
            </a:extLst>
          </p:cNvPr>
          <p:cNvSpPr/>
          <p:nvPr/>
        </p:nvSpPr>
        <p:spPr>
          <a:xfrm>
            <a:off x="6627375" y="167169"/>
            <a:ext cx="2505064" cy="2505064"/>
          </a:xfrm>
          <a:prstGeom prst="diamond">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32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endParaRPr>
          </a:p>
        </p:txBody>
      </p:sp>
      <p:sp>
        <p:nvSpPr>
          <p:cNvPr id="8" name="Diamond 7">
            <a:extLst>
              <a:ext uri="{FF2B5EF4-FFF2-40B4-BE49-F238E27FC236}">
                <a16:creationId xmlns:a16="http://schemas.microsoft.com/office/drawing/2014/main" id="{1266FE7C-55C5-4EDF-4CC0-7CF314EC1D8E}"/>
              </a:ext>
            </a:extLst>
          </p:cNvPr>
          <p:cNvSpPr/>
          <p:nvPr/>
        </p:nvSpPr>
        <p:spPr>
          <a:xfrm>
            <a:off x="6627375" y="3752165"/>
            <a:ext cx="2505064" cy="2505064"/>
          </a:xfrm>
          <a:prstGeom prst="diamond">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32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endParaRPr>
          </a:p>
        </p:txBody>
      </p:sp>
      <p:sp>
        <p:nvSpPr>
          <p:cNvPr id="2" name="Diamond 1">
            <a:extLst>
              <a:ext uri="{FF2B5EF4-FFF2-40B4-BE49-F238E27FC236}">
                <a16:creationId xmlns:a16="http://schemas.microsoft.com/office/drawing/2014/main" id="{7E520666-EA17-B88C-E202-AFDB156D4001}"/>
              </a:ext>
            </a:extLst>
          </p:cNvPr>
          <p:cNvSpPr/>
          <p:nvPr/>
        </p:nvSpPr>
        <p:spPr>
          <a:xfrm>
            <a:off x="3056860" y="3737684"/>
            <a:ext cx="2505064" cy="2505064"/>
          </a:xfrm>
          <a:prstGeom prst="diamond">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32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endParaRPr>
          </a:p>
        </p:txBody>
      </p:sp>
      <p:sp>
        <p:nvSpPr>
          <p:cNvPr id="3" name="Diamond 2">
            <a:extLst>
              <a:ext uri="{FF2B5EF4-FFF2-40B4-BE49-F238E27FC236}">
                <a16:creationId xmlns:a16="http://schemas.microsoft.com/office/drawing/2014/main" id="{E76518A8-9CC8-8B8A-E3DB-CFEB7F354294}"/>
              </a:ext>
            </a:extLst>
          </p:cNvPr>
          <p:cNvSpPr/>
          <p:nvPr/>
        </p:nvSpPr>
        <p:spPr>
          <a:xfrm>
            <a:off x="3056860" y="167169"/>
            <a:ext cx="2505064" cy="2505064"/>
          </a:xfrm>
          <a:prstGeom prst="diamond">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s-IN" sz="3200" b="1" dirty="0">
              <a:solidFill>
                <a:schemeClr val="bg1"/>
              </a:solidFill>
              <a:effectLst>
                <a:glow rad="101600">
                  <a:schemeClr val="accent5">
                    <a:satMod val="175000"/>
                    <a:alpha val="40000"/>
                  </a:schemeClr>
                </a:glo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269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in)">
                                      <p:cBhvr>
                                        <p:cTn id="4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P spid="28" grpId="0"/>
      <p:bldP spid="6" grpId="0" animBg="1"/>
      <p:bldP spid="7" grpId="0" animBg="1"/>
      <p:bldP spid="8"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581825-8528-6B77-6ED7-61E5B612ED3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8649D7-01F9-C9D3-651F-0E8AE83C103F}"/>
              </a:ext>
            </a:extLst>
          </p:cNvPr>
          <p:cNvSpPr txBox="1"/>
          <p:nvPr/>
        </p:nvSpPr>
        <p:spPr>
          <a:xfrm>
            <a:off x="32084" y="6375211"/>
            <a:ext cx="12125132" cy="461665"/>
          </a:xfrm>
          <a:prstGeom prst="rect">
            <a:avLst/>
          </a:prstGeom>
          <a:solidFill>
            <a:srgbClr val="427A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7BF0A6D3-D7ED-C412-CD0E-A3074C63650C}"/>
              </a:ext>
            </a:extLst>
          </p:cNvPr>
          <p:cNvSpPr txBox="1"/>
          <p:nvPr/>
        </p:nvSpPr>
        <p:spPr>
          <a:xfrm>
            <a:off x="3418843" y="2081179"/>
            <a:ext cx="5351613" cy="3416320"/>
          </a:xfrm>
          <a:prstGeom prst="rect">
            <a:avLst/>
          </a:prstGeom>
          <a:noFill/>
        </p:spPr>
        <p:txBody>
          <a:bodyPr wrap="square" rtlCol="0">
            <a:spAutoFit/>
          </a:bodyPr>
          <a:lstStyle/>
          <a:p>
            <a:pPr fontAlgn="base"/>
            <a:r>
              <a:rPr lang="as-IN" b="1" dirty="0">
                <a:solidFill>
                  <a:srgbClr val="8368A7"/>
                </a:solidFill>
                <a:latin typeface="Kalpurush" panose="02000600000000000000" pitchFamily="2" charset="0"/>
                <a:cs typeface="Kalpurush" panose="02000600000000000000" pitchFamily="2" charset="0"/>
              </a:rPr>
              <a:t>১। উচ্চ ফলনশীল শস্য উৎপাদনে কোন প্রযুক্তি ব্যবহৃত হয়?</a:t>
            </a:r>
          </a:p>
          <a:p>
            <a:pPr fontAlgn="base"/>
            <a:r>
              <a:rPr lang="as-IN" dirty="0">
                <a:solidFill>
                  <a:srgbClr val="8368A7"/>
                </a:solidFill>
                <a:latin typeface="Kalpurush" panose="02000600000000000000" pitchFamily="2" charset="0"/>
                <a:cs typeface="Kalpurush" panose="02000600000000000000" pitchFamily="2" charset="0"/>
              </a:rPr>
              <a:t>ক) বায়োইনফরমেটিক্স</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খ) জেনেটিক ইঞ্জিনিয়ারিং</a:t>
            </a:r>
          </a:p>
          <a:p>
            <a:pPr fontAlgn="base"/>
            <a:r>
              <a:rPr lang="as-IN" dirty="0">
                <a:solidFill>
                  <a:srgbClr val="8368A7"/>
                </a:solidFill>
                <a:latin typeface="Kalpurush" panose="02000600000000000000" pitchFamily="2" charset="0"/>
                <a:cs typeface="Kalpurush" panose="02000600000000000000" pitchFamily="2" charset="0"/>
              </a:rPr>
              <a:t>গ) ন্যানোটেকনোলজি</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ঘ) বায়োমেট্রিক্স</a:t>
            </a:r>
          </a:p>
          <a:p>
            <a:pPr fontAlgn="base"/>
            <a:r>
              <a:rPr lang="en-US" b="1" dirty="0">
                <a:solidFill>
                  <a:srgbClr val="8368A7"/>
                </a:solidFill>
                <a:latin typeface="Kalpurush" panose="02000600000000000000" pitchFamily="2" charset="0"/>
                <a:cs typeface="Kalpurush" panose="02000600000000000000" pitchFamily="2" charset="0"/>
              </a:rPr>
              <a:t>২</a:t>
            </a:r>
            <a:r>
              <a:rPr lang="as-IN" b="1" dirty="0">
                <a:solidFill>
                  <a:srgbClr val="8368A7"/>
                </a:solidFill>
                <a:latin typeface="Kalpurush" panose="02000600000000000000" pitchFamily="2" charset="0"/>
                <a:cs typeface="Kalpurush" panose="02000600000000000000" pitchFamily="2" charset="0"/>
              </a:rPr>
              <a:t>। জেনেটিক ইঞ্জিনিয়ারিং এর জনক কে?</a:t>
            </a:r>
          </a:p>
          <a:p>
            <a:pPr fontAlgn="base"/>
            <a:r>
              <a:rPr lang="as-IN" dirty="0">
                <a:solidFill>
                  <a:srgbClr val="8368A7"/>
                </a:solidFill>
                <a:latin typeface="Kalpurush" panose="02000600000000000000" pitchFamily="2" charset="0"/>
                <a:cs typeface="Kalpurush" panose="02000600000000000000" pitchFamily="2" charset="0"/>
              </a:rPr>
              <a:t>ক) </a:t>
            </a:r>
            <a:r>
              <a:rPr lang="en-US" dirty="0">
                <a:solidFill>
                  <a:srgbClr val="8368A7"/>
                </a:solidFill>
                <a:latin typeface="Kalpurush" panose="02000600000000000000" pitchFamily="2" charset="0"/>
                <a:cs typeface="Kalpurush" panose="02000600000000000000" pitchFamily="2" charset="0"/>
              </a:rPr>
              <a:t>Jack Williamson	</a:t>
            </a:r>
            <a:r>
              <a:rPr lang="as-IN" dirty="0">
                <a:solidFill>
                  <a:srgbClr val="8368A7"/>
                </a:solidFill>
                <a:latin typeface="Kalpurush" panose="02000600000000000000" pitchFamily="2" charset="0"/>
                <a:cs typeface="Kalpurush" panose="02000600000000000000" pitchFamily="2" charset="0"/>
              </a:rPr>
              <a:t>খ) </a:t>
            </a:r>
            <a:r>
              <a:rPr lang="en-US" dirty="0">
                <a:solidFill>
                  <a:srgbClr val="8368A7"/>
                </a:solidFill>
                <a:latin typeface="Kalpurush" panose="02000600000000000000" pitchFamily="2" charset="0"/>
                <a:cs typeface="Kalpurush" panose="02000600000000000000" pitchFamily="2" charset="0"/>
              </a:rPr>
              <a:t>Paul berg</a:t>
            </a:r>
          </a:p>
          <a:p>
            <a:pPr fontAlgn="base"/>
            <a:r>
              <a:rPr lang="as-IN" dirty="0">
                <a:solidFill>
                  <a:srgbClr val="8368A7"/>
                </a:solidFill>
                <a:latin typeface="Kalpurush" panose="02000600000000000000" pitchFamily="2" charset="0"/>
                <a:cs typeface="Kalpurush" panose="02000600000000000000" pitchFamily="2" charset="0"/>
              </a:rPr>
              <a:t>গ) </a:t>
            </a:r>
            <a:r>
              <a:rPr lang="en-US" dirty="0">
                <a:solidFill>
                  <a:srgbClr val="8368A7"/>
                </a:solidFill>
                <a:latin typeface="Kalpurush" panose="02000600000000000000" pitchFamily="2" charset="0"/>
                <a:cs typeface="Kalpurush" panose="02000600000000000000" pitchFamily="2" charset="0"/>
              </a:rPr>
              <a:t>Stanley Cohen		</a:t>
            </a:r>
            <a:r>
              <a:rPr lang="as-IN" dirty="0">
                <a:solidFill>
                  <a:srgbClr val="8368A7"/>
                </a:solidFill>
                <a:latin typeface="Kalpurush" panose="02000600000000000000" pitchFamily="2" charset="0"/>
                <a:cs typeface="Kalpurush" panose="02000600000000000000" pitchFamily="2" charset="0"/>
              </a:rPr>
              <a:t>ঘ) </a:t>
            </a:r>
            <a:r>
              <a:rPr lang="en-US" dirty="0">
                <a:solidFill>
                  <a:srgbClr val="8368A7"/>
                </a:solidFill>
                <a:latin typeface="Kalpurush" panose="02000600000000000000" pitchFamily="2" charset="0"/>
                <a:cs typeface="Kalpurush" panose="02000600000000000000" pitchFamily="2" charset="0"/>
              </a:rPr>
              <a:t>Marshal McLuhan</a:t>
            </a:r>
          </a:p>
          <a:p>
            <a:pPr fontAlgn="base"/>
            <a:r>
              <a:rPr lang="en-US" b="1" dirty="0">
                <a:solidFill>
                  <a:srgbClr val="8368A7"/>
                </a:solidFill>
                <a:latin typeface="Kalpurush" panose="02000600000000000000" pitchFamily="2" charset="0"/>
                <a:cs typeface="Kalpurush" panose="02000600000000000000" pitchFamily="2" charset="0"/>
              </a:rPr>
              <a:t>৩</a:t>
            </a:r>
            <a:r>
              <a:rPr lang="as-IN" b="1" dirty="0">
                <a:solidFill>
                  <a:srgbClr val="8368A7"/>
                </a:solidFill>
                <a:latin typeface="Kalpurush" panose="02000600000000000000" pitchFamily="2" charset="0"/>
                <a:cs typeface="Kalpurush" panose="02000600000000000000" pitchFamily="2" charset="0"/>
              </a:rPr>
              <a:t>। জেনেটিক ইঞ্জিনিয়ারিং সফলভাবে প্রয়োগ হচ্ছে-</a:t>
            </a:r>
          </a:p>
          <a:p>
            <a:pPr fontAlgn="base"/>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শিল্প ক্ষেত্রে</a:t>
            </a:r>
          </a:p>
          <a:p>
            <a:pPr fontAlgn="base"/>
            <a:r>
              <a:rPr lang="en-US" dirty="0">
                <a:solidFill>
                  <a:srgbClr val="8368A7"/>
                </a:solidFill>
                <a:latin typeface="Kalpurush" panose="02000600000000000000" pitchFamily="2" charset="0"/>
                <a:cs typeface="Kalpurush" panose="02000600000000000000" pitchFamily="2" charset="0"/>
              </a:rPr>
              <a:t>ii. </a:t>
            </a:r>
            <a:r>
              <a:rPr lang="as-IN" dirty="0">
                <a:solidFill>
                  <a:srgbClr val="8368A7"/>
                </a:solidFill>
                <a:latin typeface="Kalpurush" panose="02000600000000000000" pitchFamily="2" charset="0"/>
                <a:cs typeface="Kalpurush" panose="02000600000000000000" pitchFamily="2" charset="0"/>
              </a:rPr>
              <a:t>চিকিৎসা ক্ষেত্রে</a:t>
            </a:r>
          </a:p>
          <a:p>
            <a:pPr fontAlgn="base"/>
            <a:r>
              <a:rPr lang="en-US" dirty="0">
                <a:solidFill>
                  <a:srgbClr val="8368A7"/>
                </a:solidFill>
                <a:latin typeface="Kalpurush" panose="02000600000000000000" pitchFamily="2" charset="0"/>
                <a:cs typeface="Kalpurush" panose="02000600000000000000" pitchFamily="2" charset="0"/>
              </a:rPr>
              <a:t>iii. </a:t>
            </a:r>
            <a:r>
              <a:rPr lang="as-IN" dirty="0">
                <a:solidFill>
                  <a:srgbClr val="8368A7"/>
                </a:solidFill>
                <a:latin typeface="Kalpurush" panose="02000600000000000000" pitchFamily="2" charset="0"/>
                <a:cs typeface="Kalpurush" panose="02000600000000000000" pitchFamily="2" charset="0"/>
              </a:rPr>
              <a:t>কৃষিক্ষেত্রে</a:t>
            </a:r>
          </a:p>
          <a:p>
            <a:pPr fontAlgn="base"/>
            <a:r>
              <a:rPr lang="as-IN" b="1" dirty="0">
                <a:solidFill>
                  <a:srgbClr val="8368A7"/>
                </a:solidFill>
                <a:latin typeface="Kalpurush" panose="02000600000000000000" pitchFamily="2" charset="0"/>
                <a:cs typeface="Kalpurush" panose="02000600000000000000" pitchFamily="2" charset="0"/>
              </a:rPr>
              <a:t>নিচের কোনটি সঠিক?</a:t>
            </a:r>
          </a:p>
          <a:p>
            <a:pPr fontAlgn="base"/>
            <a:r>
              <a:rPr lang="as-IN" dirty="0">
                <a:solidFill>
                  <a:srgbClr val="8368A7"/>
                </a:solidFill>
                <a:latin typeface="Kalpurush" panose="02000600000000000000" pitchFamily="2" charset="0"/>
                <a:cs typeface="Kalpurush" panose="02000600000000000000" pitchFamily="2" charset="0"/>
              </a:rPr>
              <a:t>ক) </a:t>
            </a:r>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     </a:t>
            </a:r>
            <a:r>
              <a:rPr lang="as-IN" dirty="0">
                <a:solidFill>
                  <a:srgbClr val="8368A7"/>
                </a:solidFill>
                <a:latin typeface="Kalpurush" panose="02000600000000000000" pitchFamily="2" charset="0"/>
                <a:cs typeface="Kalpurush" panose="02000600000000000000" pitchFamily="2" charset="0"/>
              </a:rPr>
              <a:t>খ) </a:t>
            </a:r>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iii	</a:t>
            </a:r>
            <a:r>
              <a:rPr lang="as-IN" dirty="0">
                <a:solidFill>
                  <a:srgbClr val="8368A7"/>
                </a:solidFill>
                <a:latin typeface="Kalpurush" panose="02000600000000000000" pitchFamily="2" charset="0"/>
                <a:cs typeface="Kalpurush" panose="02000600000000000000" pitchFamily="2" charset="0"/>
              </a:rPr>
              <a:t>গ) </a:t>
            </a:r>
            <a:r>
              <a:rPr lang="en-US" dirty="0">
                <a:solidFill>
                  <a:srgbClr val="8368A7"/>
                </a:solidFill>
                <a:latin typeface="Kalpurush" panose="02000600000000000000" pitchFamily="2" charset="0"/>
                <a:cs typeface="Kalpurush" panose="02000600000000000000" pitchFamily="2" charset="0"/>
              </a:rPr>
              <a:t>ii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iii      </a:t>
            </a:r>
            <a:r>
              <a:rPr lang="as-IN" dirty="0">
                <a:solidFill>
                  <a:srgbClr val="8368A7"/>
                </a:solidFill>
                <a:latin typeface="Kalpurush" panose="02000600000000000000" pitchFamily="2" charset="0"/>
                <a:cs typeface="Kalpurush" panose="02000600000000000000" pitchFamily="2" charset="0"/>
              </a:rPr>
              <a:t>ঘ) </a:t>
            </a:r>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ii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iii</a:t>
            </a:r>
          </a:p>
        </p:txBody>
      </p:sp>
      <p:grpSp>
        <p:nvGrpSpPr>
          <p:cNvPr id="7" name="Group 6">
            <a:extLst>
              <a:ext uri="{FF2B5EF4-FFF2-40B4-BE49-F238E27FC236}">
                <a16:creationId xmlns:a16="http://schemas.microsoft.com/office/drawing/2014/main" id="{B2138FEF-3F83-4C1D-4143-F4A6F5212803}"/>
              </a:ext>
            </a:extLst>
          </p:cNvPr>
          <p:cNvGrpSpPr/>
          <p:nvPr/>
        </p:nvGrpSpPr>
        <p:grpSpPr>
          <a:xfrm>
            <a:off x="4319930" y="348930"/>
            <a:ext cx="3084981" cy="1118196"/>
            <a:chOff x="4157979" y="495700"/>
            <a:chExt cx="3084981" cy="1118196"/>
          </a:xfrm>
        </p:grpSpPr>
        <p:sp>
          <p:nvSpPr>
            <p:cNvPr id="9" name="Arrow: Pentagon 8">
              <a:extLst>
                <a:ext uri="{FF2B5EF4-FFF2-40B4-BE49-F238E27FC236}">
                  <a16:creationId xmlns:a16="http://schemas.microsoft.com/office/drawing/2014/main" id="{C58DF953-F590-9D44-6118-87A424F28533}"/>
                </a:ext>
              </a:extLst>
            </p:cNvPr>
            <p:cNvSpPr/>
            <p:nvPr/>
          </p:nvSpPr>
          <p:spPr>
            <a:xfrm>
              <a:off x="4949040" y="784850"/>
              <a:ext cx="2293920" cy="565387"/>
            </a:xfrm>
            <a:prstGeom prst="homePlate">
              <a:avLst>
                <a:gd name="adj" fmla="val 0"/>
              </a:avLst>
            </a:prstGeom>
            <a:solidFill>
              <a:srgbClr val="487FB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একক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কাজ</a:t>
              </a:r>
              <a:endParaRPr lang="en-US" sz="2800" b="1" dirty="0"/>
            </a:p>
          </p:txBody>
        </p:sp>
        <p:pic>
          <p:nvPicPr>
            <p:cNvPr id="10" name="Picture 9">
              <a:extLst>
                <a:ext uri="{FF2B5EF4-FFF2-40B4-BE49-F238E27FC236}">
                  <a16:creationId xmlns:a16="http://schemas.microsoft.com/office/drawing/2014/main" id="{D0F94789-FBEF-ACE6-C89C-30E0B9B4951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7979" y="495700"/>
              <a:ext cx="1112144" cy="1118196"/>
            </a:xfrm>
            <a:prstGeom prst="rect">
              <a:avLst/>
            </a:prstGeom>
          </p:spPr>
        </p:pic>
      </p:grpSp>
    </p:spTree>
    <p:extLst>
      <p:ext uri="{BB962C8B-B14F-4D97-AF65-F5344CB8AC3E}">
        <p14:creationId xmlns:p14="http://schemas.microsoft.com/office/powerpoint/2010/main" val="27080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773FA3-72CD-93F6-3BC5-2526FE5092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030F0C-6FF0-D00C-BBB9-488F6522BF31}"/>
              </a:ext>
            </a:extLst>
          </p:cNvPr>
          <p:cNvSpPr txBox="1"/>
          <p:nvPr/>
        </p:nvSpPr>
        <p:spPr>
          <a:xfrm>
            <a:off x="32084" y="6375211"/>
            <a:ext cx="12125132" cy="461665"/>
          </a:xfrm>
          <a:prstGeom prst="rect">
            <a:avLst/>
          </a:prstGeom>
          <a:solidFill>
            <a:srgbClr val="427A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76DFCC38-BA2A-9C16-1BFE-9854E00DF2CF}"/>
              </a:ext>
            </a:extLst>
          </p:cNvPr>
          <p:cNvSpPr txBox="1"/>
          <p:nvPr/>
        </p:nvSpPr>
        <p:spPr>
          <a:xfrm>
            <a:off x="1558520" y="2415021"/>
            <a:ext cx="9072260" cy="2308324"/>
          </a:xfrm>
          <a:prstGeom prst="rect">
            <a:avLst/>
          </a:prstGeom>
          <a:noFill/>
        </p:spPr>
        <p:txBody>
          <a:bodyPr wrap="square" rtlCol="0">
            <a:spAutoFit/>
          </a:bodyPr>
          <a:lstStyle/>
          <a:p>
            <a:pPr algn="just" fontAlgn="base"/>
            <a:r>
              <a:rPr lang="as-IN" b="1" u="sng" dirty="0">
                <a:solidFill>
                  <a:srgbClr val="8368A7"/>
                </a:solidFill>
                <a:latin typeface="Kalpurush" panose="02000600000000000000" pitchFamily="2" charset="0"/>
                <a:cs typeface="Kalpurush" panose="02000600000000000000" pitchFamily="2" charset="0"/>
              </a:rPr>
              <a:t>উদ্দীপকটি পড় এবং প্রশ্নের উত্তর দাওঃ </a:t>
            </a:r>
            <a:endParaRPr lang="en-US" b="1" u="sng" dirty="0">
              <a:solidFill>
                <a:srgbClr val="8368A7"/>
              </a:solidFill>
              <a:latin typeface="Kalpurush" panose="02000600000000000000" pitchFamily="2" charset="0"/>
              <a:cs typeface="Kalpurush" panose="02000600000000000000" pitchFamily="2" charset="0"/>
            </a:endParaRPr>
          </a:p>
          <a:p>
            <a:pPr algn="just" fontAlgn="base"/>
            <a:endParaRPr lang="as-IN" dirty="0">
              <a:solidFill>
                <a:srgbClr val="8368A7"/>
              </a:solidFill>
              <a:latin typeface="Kalpurush" panose="02000600000000000000" pitchFamily="2" charset="0"/>
              <a:cs typeface="Kalpurush" panose="02000600000000000000" pitchFamily="2" charset="0"/>
            </a:endParaRPr>
          </a:p>
          <a:p>
            <a:pPr algn="just" fontAlgn="base"/>
            <a:r>
              <a:rPr lang="as-IN" b="1" dirty="0">
                <a:solidFill>
                  <a:srgbClr val="6685C3"/>
                </a:solidFill>
                <a:latin typeface="Kalpurush" panose="02000600000000000000" pitchFamily="2" charset="0"/>
                <a:cs typeface="Kalpurush" panose="02000600000000000000" pitchFamily="2" charset="0"/>
              </a:rPr>
              <a:t>মিস্টার মোকলেছ সাহেব পেশায় একজন মৎস্যবিদ। দেশে মাছের ঘাটতি পূরণের জন্য প্রযুক্তি ব্যবহার করে নতুন নতুন প্রজাতির মাছ উৎপাদন করেন। তার অফিসে প্রবেশের জন্য দরজার সামনে রাখা একটি মেশিনে আঙ্গুলের ছাপ দিলে দরজা খুলে যায়। অতঃপর তার কক্ষে প্রবেশের জন্য দরজার সামনে রাখা একটি মেশিনের দিকে তাকালে দরজা খুলে যায়।</a:t>
            </a:r>
            <a:endParaRPr lang="en-US" b="1" dirty="0">
              <a:solidFill>
                <a:srgbClr val="6685C3"/>
              </a:solidFill>
              <a:latin typeface="Kalpurush" panose="02000600000000000000" pitchFamily="2" charset="0"/>
              <a:cs typeface="Kalpurush" panose="02000600000000000000" pitchFamily="2" charset="0"/>
            </a:endParaRPr>
          </a:p>
          <a:p>
            <a:pPr algn="just" fontAlgn="base"/>
            <a:endParaRPr lang="as-IN" dirty="0">
              <a:solidFill>
                <a:srgbClr val="8368A7"/>
              </a:solidFill>
              <a:latin typeface="Kalpurush" panose="02000600000000000000" pitchFamily="2" charset="0"/>
              <a:cs typeface="Kalpurush" panose="02000600000000000000" pitchFamily="2" charset="0"/>
            </a:endParaRPr>
          </a:p>
          <a:p>
            <a:pPr algn="just" fontAlgn="base"/>
            <a:r>
              <a:rPr lang="as-IN" b="1" dirty="0">
                <a:solidFill>
                  <a:srgbClr val="8368A7"/>
                </a:solidFill>
                <a:latin typeface="Kalpurush" panose="02000600000000000000" pitchFamily="2" charset="0"/>
                <a:cs typeface="Kalpurush" panose="02000600000000000000" pitchFamily="2" charset="0"/>
              </a:rPr>
              <a:t>গ)</a:t>
            </a:r>
            <a:r>
              <a:rPr lang="as-IN" dirty="0">
                <a:solidFill>
                  <a:srgbClr val="8368A7"/>
                </a:solidFill>
                <a:latin typeface="Kalpurush" panose="02000600000000000000" pitchFamily="2" charset="0"/>
                <a:cs typeface="Kalpurush" panose="02000600000000000000" pitchFamily="2" charset="0"/>
              </a:rPr>
              <a:t> উদ্দীপকের আলোকে মাছ উৎপাদনের প্রযুক্তিটি বর্ণনা কর।</a:t>
            </a:r>
          </a:p>
        </p:txBody>
      </p:sp>
      <p:grpSp>
        <p:nvGrpSpPr>
          <p:cNvPr id="3" name="Group 2">
            <a:extLst>
              <a:ext uri="{FF2B5EF4-FFF2-40B4-BE49-F238E27FC236}">
                <a16:creationId xmlns:a16="http://schemas.microsoft.com/office/drawing/2014/main" id="{E5F44483-7064-36DB-6B02-2FCAAF710D3A}"/>
              </a:ext>
            </a:extLst>
          </p:cNvPr>
          <p:cNvGrpSpPr/>
          <p:nvPr/>
        </p:nvGrpSpPr>
        <p:grpSpPr>
          <a:xfrm>
            <a:off x="4116588" y="497303"/>
            <a:ext cx="3114294" cy="1363198"/>
            <a:chOff x="4537029" y="756799"/>
            <a:chExt cx="3114294" cy="1363198"/>
          </a:xfrm>
        </p:grpSpPr>
        <p:sp>
          <p:nvSpPr>
            <p:cNvPr id="5" name="Rectangle 4">
              <a:extLst>
                <a:ext uri="{FF2B5EF4-FFF2-40B4-BE49-F238E27FC236}">
                  <a16:creationId xmlns:a16="http://schemas.microsoft.com/office/drawing/2014/main" id="{236A3B63-7A6F-8053-412C-BB7CA2601A29}"/>
                </a:ext>
              </a:extLst>
            </p:cNvPr>
            <p:cNvSpPr/>
            <p:nvPr/>
          </p:nvSpPr>
          <p:spPr>
            <a:xfrm>
              <a:off x="5733888" y="1452912"/>
              <a:ext cx="1917435" cy="493363"/>
            </a:xfrm>
            <a:prstGeom prst="rect">
              <a:avLst/>
            </a:prstGeom>
            <a:solidFill>
              <a:srgbClr val="427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বাড়ির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কাজ</a:t>
              </a:r>
              <a:endParaRPr lang="en-US" sz="2800" b="1" dirty="0"/>
            </a:p>
          </p:txBody>
        </p:sp>
        <p:pic>
          <p:nvPicPr>
            <p:cNvPr id="6" name="Picture 5">
              <a:extLst>
                <a:ext uri="{FF2B5EF4-FFF2-40B4-BE49-F238E27FC236}">
                  <a16:creationId xmlns:a16="http://schemas.microsoft.com/office/drawing/2014/main" id="{76813F9A-AFBD-5748-4E1E-C7AB16AE9327}"/>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Marker/>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537029" y="756799"/>
              <a:ext cx="1455825" cy="1363198"/>
            </a:xfrm>
            <a:prstGeom prst="rect">
              <a:avLst/>
            </a:prstGeom>
          </p:spPr>
        </p:pic>
      </p:grpSp>
    </p:spTree>
    <p:extLst>
      <p:ext uri="{BB962C8B-B14F-4D97-AF65-F5344CB8AC3E}">
        <p14:creationId xmlns:p14="http://schemas.microsoft.com/office/powerpoint/2010/main" val="12440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195BC6-64FF-7624-F57F-287447C6D5D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A1283C3-D5C5-584E-159E-88ACD8D54AA7}"/>
              </a:ext>
            </a:extLst>
          </p:cNvPr>
          <p:cNvSpPr txBox="1"/>
          <p:nvPr/>
        </p:nvSpPr>
        <p:spPr>
          <a:xfrm>
            <a:off x="4486992" y="2767280"/>
            <a:ext cx="3217987" cy="1323439"/>
          </a:xfrm>
          <a:prstGeom prst="rect">
            <a:avLst/>
          </a:prstGeom>
          <a:noFill/>
        </p:spPr>
        <p:txBody>
          <a:bodyPr wrap="square" rtlCol="0">
            <a:spAutoFit/>
          </a:bodyPr>
          <a:lstStyle/>
          <a:p>
            <a:pPr algn="ctr"/>
            <a:r>
              <a:rPr lang="en-US" sz="8000" dirty="0">
                <a:solidFill>
                  <a:srgbClr val="896CAD"/>
                </a:solidFill>
                <a:latin typeface="Agency FB" panose="020B0804020202020204" pitchFamily="34" charset="0"/>
              </a:rPr>
              <a:t>THANKS</a:t>
            </a:r>
          </a:p>
        </p:txBody>
      </p:sp>
      <p:grpSp>
        <p:nvGrpSpPr>
          <p:cNvPr id="4" name="Group 3">
            <a:extLst>
              <a:ext uri="{FF2B5EF4-FFF2-40B4-BE49-F238E27FC236}">
                <a16:creationId xmlns:a16="http://schemas.microsoft.com/office/drawing/2014/main" id="{95888129-D15A-75CD-E4F0-B412B321666D}"/>
              </a:ext>
            </a:extLst>
          </p:cNvPr>
          <p:cNvGrpSpPr/>
          <p:nvPr/>
        </p:nvGrpSpPr>
        <p:grpSpPr>
          <a:xfrm>
            <a:off x="3113637" y="156223"/>
            <a:ext cx="5964702" cy="2358017"/>
            <a:chOff x="3113649" y="736916"/>
            <a:chExt cx="5964702" cy="1795270"/>
          </a:xfrm>
        </p:grpSpPr>
        <p:sp>
          <p:nvSpPr>
            <p:cNvPr id="2" name="Rectangle: Rounded Corners 1">
              <a:extLst>
                <a:ext uri="{FF2B5EF4-FFF2-40B4-BE49-F238E27FC236}">
                  <a16:creationId xmlns:a16="http://schemas.microsoft.com/office/drawing/2014/main" id="{A480C5FD-6C64-07FF-961F-8A0906FC213C}"/>
                </a:ext>
              </a:extLst>
            </p:cNvPr>
            <p:cNvSpPr/>
            <p:nvPr/>
          </p:nvSpPr>
          <p:spPr>
            <a:xfrm>
              <a:off x="3113649" y="2481311"/>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A8F2E53-07F2-FC77-8765-1FD771879901}"/>
                </a:ext>
              </a:extLst>
            </p:cNvPr>
            <p:cNvSpPr/>
            <p:nvPr/>
          </p:nvSpPr>
          <p:spPr>
            <a:xfrm>
              <a:off x="3437205" y="736916"/>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86A5672-A2A1-1FC0-7E4D-97ACEC7968C3}"/>
              </a:ext>
            </a:extLst>
          </p:cNvPr>
          <p:cNvGrpSpPr/>
          <p:nvPr/>
        </p:nvGrpSpPr>
        <p:grpSpPr>
          <a:xfrm rot="10800000">
            <a:off x="3113635" y="4343760"/>
            <a:ext cx="5964702" cy="2358017"/>
            <a:chOff x="3113649" y="736916"/>
            <a:chExt cx="5964702" cy="1795270"/>
          </a:xfrm>
        </p:grpSpPr>
        <p:sp>
          <p:nvSpPr>
            <p:cNvPr id="6" name="Rectangle: Rounded Corners 5">
              <a:extLst>
                <a:ext uri="{FF2B5EF4-FFF2-40B4-BE49-F238E27FC236}">
                  <a16:creationId xmlns:a16="http://schemas.microsoft.com/office/drawing/2014/main" id="{8E0B3865-8090-1554-D980-A9EB0D2A3F2C}"/>
                </a:ext>
              </a:extLst>
            </p:cNvPr>
            <p:cNvSpPr/>
            <p:nvPr/>
          </p:nvSpPr>
          <p:spPr>
            <a:xfrm>
              <a:off x="3113649" y="2481311"/>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8FB53-302D-36B2-2AF3-9D069C803D15}"/>
                </a:ext>
              </a:extLst>
            </p:cNvPr>
            <p:cNvSpPr/>
            <p:nvPr/>
          </p:nvSpPr>
          <p:spPr>
            <a:xfrm>
              <a:off x="3437205" y="736916"/>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65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path" presetSubtype="0" decel="100000" fill="hold" nodeType="withEffect">
                                  <p:stCondLst>
                                    <p:cond delay="2250"/>
                                  </p:stCondLst>
                                  <p:childTnLst>
                                    <p:animMotion origin="layout" path="M 0 4.07407E-6 L 0 0.13773 " pathEditMode="relative" rAng="0" ptsTypes="AA">
                                      <p:cBhvr>
                                        <p:cTn id="10" dur="2000" fill="hold"/>
                                        <p:tgtEl>
                                          <p:spTgt spid="4"/>
                                        </p:tgtEl>
                                        <p:attrNameLst>
                                          <p:attrName>ppt_x</p:attrName>
                                          <p:attrName>ppt_y</p:attrName>
                                        </p:attrNameLst>
                                      </p:cBhvr>
                                      <p:rCtr x="0" y="6875"/>
                                    </p:animMotion>
                                  </p:childTnLst>
                                </p:cTn>
                              </p:par>
                              <p:par>
                                <p:cTn id="11" presetID="2" presetClass="entr" presetSubtype="2"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par>
                                <p:cTn id="15" presetID="42" presetClass="path" presetSubtype="0" decel="100000" fill="hold" nodeType="withEffect">
                                  <p:stCondLst>
                                    <p:cond delay="2250"/>
                                  </p:stCondLst>
                                  <p:childTnLst>
                                    <p:animMotion origin="layout" path="M 0 -4.07407E-6 L 0 -0.13865 " pathEditMode="relative" rAng="0" ptsTypes="AA">
                                      <p:cBhvr>
                                        <p:cTn id="16" dur="2000" fill="hold"/>
                                        <p:tgtEl>
                                          <p:spTgt spid="5"/>
                                        </p:tgtEl>
                                        <p:attrNameLst>
                                          <p:attrName>ppt_x</p:attrName>
                                          <p:attrName>ppt_y</p:attrName>
                                        </p:attrNameLst>
                                      </p:cBhvr>
                                      <p:rCtr x="0" y="-6944"/>
                                    </p:animMotion>
                                  </p:childTnLst>
                                </p:cTn>
                              </p:par>
                              <p:par>
                                <p:cTn id="17" presetID="10" presetClass="exit" presetSubtype="0" fill="hold" grpId="0" nodeType="withEffect">
                                  <p:stCondLst>
                                    <p:cond delay="2400"/>
                                  </p:stCondLst>
                                  <p:childTnLst>
                                    <p:animEffect transition="out" filter="fade">
                                      <p:cBhvr>
                                        <p:cTn id="18" dur="1250"/>
                                        <p:tgtEl>
                                          <p:spTgt spid="11"/>
                                        </p:tgtEl>
                                      </p:cBhvr>
                                    </p:animEffect>
                                    <p:set>
                                      <p:cBhvr>
                                        <p:cTn id="19" dur="1" fill="hold">
                                          <p:stCondLst>
                                            <p:cond delay="1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F0B0161-6081-182E-43D0-6432C32E2070}"/>
              </a:ext>
            </a:extLst>
          </p:cNvPr>
          <p:cNvSpPr txBox="1"/>
          <p:nvPr/>
        </p:nvSpPr>
        <p:spPr>
          <a:xfrm>
            <a:off x="1944915" y="2327954"/>
            <a:ext cx="3722494" cy="2823850"/>
          </a:xfrm>
          <a:prstGeom prst="rect">
            <a:avLst/>
          </a:prstGeom>
          <a:noFill/>
        </p:spPr>
        <p:txBody>
          <a:bodyPr wrap="none" rtlCol="0">
            <a:spAutoFit/>
          </a:bodyPr>
          <a:lstStyle/>
          <a:p>
            <a:pPr>
              <a:lnSpc>
                <a:spcPct val="150000"/>
              </a:lnSpc>
            </a:pPr>
            <a:r>
              <a:rPr lang="en-US" sz="2000" b="1" dirty="0" err="1">
                <a:solidFill>
                  <a:srgbClr val="6A8BC9"/>
                </a:solidFill>
                <a:latin typeface="Kalpurush" panose="02000600000000000000" pitchFamily="2" charset="0"/>
                <a:cs typeface="Kalpurush" panose="02000600000000000000" pitchFamily="2" charset="0"/>
              </a:rPr>
              <a:t>রাজিব</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বাকচি</a:t>
            </a:r>
            <a:endParaRPr lang="en-US" sz="2000" b="1" dirty="0">
              <a:solidFill>
                <a:srgbClr val="6A8BC9"/>
              </a:solidFill>
              <a:latin typeface="Kalpurush" panose="02000600000000000000" pitchFamily="2" charset="0"/>
              <a:cs typeface="Kalpurush" panose="02000600000000000000" pitchFamily="2" charset="0"/>
            </a:endParaRPr>
          </a:p>
          <a:p>
            <a:pPr>
              <a:lnSpc>
                <a:spcPct val="150000"/>
              </a:lnSpc>
            </a:pPr>
            <a:r>
              <a:rPr lang="en-US" sz="2000" b="1" dirty="0" err="1">
                <a:solidFill>
                  <a:srgbClr val="6A8BC9"/>
                </a:solidFill>
                <a:latin typeface="Kalpurush" panose="02000600000000000000" pitchFamily="2" charset="0"/>
                <a:cs typeface="Kalpurush" panose="02000600000000000000" pitchFamily="2" charset="0"/>
              </a:rPr>
              <a:t>প্রভাষক</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তথ্য</a:t>
            </a:r>
            <a:r>
              <a:rPr lang="en-US" sz="2000" b="1" dirty="0">
                <a:solidFill>
                  <a:srgbClr val="6A8BC9"/>
                </a:solidFill>
                <a:latin typeface="Kalpurush" panose="02000600000000000000" pitchFamily="2" charset="0"/>
                <a:cs typeface="Kalpurush" panose="02000600000000000000" pitchFamily="2" charset="0"/>
              </a:rPr>
              <a:t> ও </a:t>
            </a:r>
            <a:r>
              <a:rPr lang="en-US" sz="2000" b="1" dirty="0" err="1">
                <a:solidFill>
                  <a:srgbClr val="6A8BC9"/>
                </a:solidFill>
                <a:latin typeface="Kalpurush" panose="02000600000000000000" pitchFamily="2" charset="0"/>
                <a:cs typeface="Kalpurush" panose="02000600000000000000" pitchFamily="2" charset="0"/>
              </a:rPr>
              <a:t>যোগাযোগ</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প্রযুক্তি</a:t>
            </a:r>
            <a:endParaRPr lang="en-US" sz="2000" b="1" dirty="0">
              <a:solidFill>
                <a:srgbClr val="6A8BC9"/>
              </a:solidFill>
              <a:latin typeface="Kalpurush" panose="02000600000000000000" pitchFamily="2" charset="0"/>
              <a:cs typeface="Kalpurush" panose="02000600000000000000" pitchFamily="2" charset="0"/>
            </a:endParaRPr>
          </a:p>
          <a:p>
            <a:pPr>
              <a:lnSpc>
                <a:spcPct val="150000"/>
              </a:lnSpc>
            </a:pPr>
            <a:r>
              <a:rPr lang="en-US" sz="2000" b="1" dirty="0" err="1">
                <a:solidFill>
                  <a:srgbClr val="6A8BC9"/>
                </a:solidFill>
                <a:latin typeface="Kalpurush" panose="02000600000000000000" pitchFamily="2" charset="0"/>
                <a:cs typeface="Kalpurush" panose="02000600000000000000" pitchFamily="2" charset="0"/>
              </a:rPr>
              <a:t>কুশলা</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নেছারিয়া</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সিনিয়র</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ফাজিল</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মাদ্রাসা</a:t>
            </a:r>
            <a:endParaRPr lang="en-US" sz="2000" b="1" dirty="0">
              <a:solidFill>
                <a:srgbClr val="6A8BC9"/>
              </a:solidFill>
              <a:latin typeface="Kalpurush" panose="02000600000000000000" pitchFamily="2" charset="0"/>
              <a:cs typeface="Kalpurush" panose="02000600000000000000" pitchFamily="2" charset="0"/>
            </a:endParaRPr>
          </a:p>
          <a:p>
            <a:pPr>
              <a:lnSpc>
                <a:spcPct val="150000"/>
              </a:lnSpc>
            </a:pPr>
            <a:r>
              <a:rPr lang="en-US" sz="2000" b="1" dirty="0" err="1">
                <a:solidFill>
                  <a:srgbClr val="6A8BC9"/>
                </a:solidFill>
                <a:latin typeface="Kalpurush" panose="02000600000000000000" pitchFamily="2" charset="0"/>
                <a:cs typeface="Kalpurush" panose="02000600000000000000" pitchFamily="2" charset="0"/>
              </a:rPr>
              <a:t>কোটালিপাড়া</a:t>
            </a:r>
            <a:r>
              <a:rPr lang="en-US" sz="2000" b="1" dirty="0">
                <a:solidFill>
                  <a:srgbClr val="6A8BC9"/>
                </a:solidFill>
                <a:latin typeface="Kalpurush" panose="02000600000000000000" pitchFamily="2" charset="0"/>
                <a:cs typeface="Kalpurush" panose="02000600000000000000" pitchFamily="2" charset="0"/>
              </a:rPr>
              <a:t>, </a:t>
            </a:r>
            <a:r>
              <a:rPr lang="en-US" sz="2000" b="1" dirty="0" err="1">
                <a:solidFill>
                  <a:srgbClr val="6A8BC9"/>
                </a:solidFill>
                <a:latin typeface="Kalpurush" panose="02000600000000000000" pitchFamily="2" charset="0"/>
                <a:cs typeface="Kalpurush" panose="02000600000000000000" pitchFamily="2" charset="0"/>
              </a:rPr>
              <a:t>গোপালগঞ্জ</a:t>
            </a:r>
            <a:endParaRPr lang="en-US" sz="2000" b="1" dirty="0">
              <a:solidFill>
                <a:srgbClr val="6A8BC9"/>
              </a:solidFill>
              <a:latin typeface="Kalpurush" panose="02000600000000000000" pitchFamily="2" charset="0"/>
              <a:cs typeface="Kalpurush" panose="02000600000000000000" pitchFamily="2" charset="0"/>
            </a:endParaRPr>
          </a:p>
          <a:p>
            <a:pPr>
              <a:lnSpc>
                <a:spcPct val="150000"/>
              </a:lnSpc>
            </a:pPr>
            <a:r>
              <a:rPr lang="en-US" sz="2000" b="1" dirty="0" err="1">
                <a:solidFill>
                  <a:srgbClr val="6A8BC9"/>
                </a:solidFill>
                <a:latin typeface="Kalpurush" panose="02000600000000000000" pitchFamily="2" charset="0"/>
                <a:cs typeface="Kalpurush" panose="02000600000000000000" pitchFamily="2" charset="0"/>
              </a:rPr>
              <a:t>মোবাইল</a:t>
            </a:r>
            <a:r>
              <a:rPr lang="en-US" sz="2000" b="1" dirty="0">
                <a:solidFill>
                  <a:srgbClr val="6A8BC9"/>
                </a:solidFill>
                <a:latin typeface="Kalpurush" panose="02000600000000000000" pitchFamily="2" charset="0"/>
                <a:cs typeface="Kalpurush" panose="02000600000000000000" pitchFamily="2" charset="0"/>
              </a:rPr>
              <a:t>: ০১৭২৫-৯৪৫৪৭৬</a:t>
            </a:r>
          </a:p>
          <a:p>
            <a:pPr>
              <a:lnSpc>
                <a:spcPct val="150000"/>
              </a:lnSpc>
            </a:pPr>
            <a:r>
              <a:rPr lang="en-US" sz="2000" b="1" dirty="0" err="1">
                <a:solidFill>
                  <a:srgbClr val="6A8BC9"/>
                </a:solidFill>
                <a:latin typeface="Kalpurush" panose="02000600000000000000" pitchFamily="2" charset="0"/>
                <a:cs typeface="Kalpurush" panose="02000600000000000000" pitchFamily="2" charset="0"/>
              </a:rPr>
              <a:t>ইমেইল</a:t>
            </a:r>
            <a:r>
              <a:rPr lang="en-US" sz="2000" b="1" dirty="0">
                <a:solidFill>
                  <a:srgbClr val="6A8BC9"/>
                </a:solidFill>
                <a:latin typeface="Kalpurush" panose="02000600000000000000" pitchFamily="2" charset="0"/>
                <a:cs typeface="Kalpurush" panose="02000600000000000000" pitchFamily="2" charset="0"/>
              </a:rPr>
              <a:t>: rajibbakchi@gmail.com</a:t>
            </a:r>
          </a:p>
        </p:txBody>
      </p:sp>
      <p:sp>
        <p:nvSpPr>
          <p:cNvPr id="6" name="Rounded Rectangle 4">
            <a:extLst>
              <a:ext uri="{FF2B5EF4-FFF2-40B4-BE49-F238E27FC236}">
                <a16:creationId xmlns:a16="http://schemas.microsoft.com/office/drawing/2014/main" id="{DA37C93F-C525-40DD-4C03-46941B14D1DC}"/>
              </a:ext>
            </a:extLst>
          </p:cNvPr>
          <p:cNvSpPr/>
          <p:nvPr/>
        </p:nvSpPr>
        <p:spPr>
          <a:xfrm>
            <a:off x="4823381" y="770021"/>
            <a:ext cx="2545238" cy="671812"/>
          </a:xfrm>
          <a:prstGeom prst="roundRect">
            <a:avLst>
              <a:gd name="adj" fmla="val 0"/>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Kalpurush" panose="02000600000000000000" pitchFamily="2" charset="0"/>
                <a:cs typeface="Kalpurush" panose="02000600000000000000" pitchFamily="2" charset="0"/>
              </a:rPr>
              <a:t>শিক্ষক</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পরিচিতি</a:t>
            </a:r>
            <a:endParaRPr lang="en-US" sz="2800" b="1" dirty="0">
              <a:solidFill>
                <a:schemeClr val="bg1"/>
              </a:solidFill>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9DB6EBF6-2526-E571-8FD1-70A39DE1423D}"/>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2142E0A6-7F30-9E62-2084-5318A59DB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974" y="2693475"/>
            <a:ext cx="2458329" cy="2458329"/>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667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2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D04C5-988A-05AB-A4A0-A0B0E8EE446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4232936-ABBD-7F1D-77F4-7540497E5D34}"/>
              </a:ext>
            </a:extLst>
          </p:cNvPr>
          <p:cNvSpPr txBox="1"/>
          <p:nvPr/>
        </p:nvSpPr>
        <p:spPr>
          <a:xfrm>
            <a:off x="2922707" y="2487684"/>
            <a:ext cx="6346609" cy="2362185"/>
          </a:xfrm>
          <a:prstGeom prst="rect">
            <a:avLst/>
          </a:prstGeom>
          <a:noFill/>
        </p:spPr>
        <p:txBody>
          <a:bodyPr wrap="none" rtlCol="0" anchor="ctr">
            <a:spAutoFit/>
          </a:bodyPr>
          <a:lstStyle/>
          <a:p>
            <a:pPr algn="ctr">
              <a:lnSpc>
                <a:spcPct val="150000"/>
              </a:lnSpc>
            </a:pPr>
            <a:r>
              <a:rPr lang="en-US" sz="2000" b="1" dirty="0" err="1">
                <a:solidFill>
                  <a:srgbClr val="896CAD"/>
                </a:solidFill>
                <a:latin typeface="Kalpurush" panose="02000600000000000000" pitchFamily="2" charset="0"/>
                <a:cs typeface="Kalpurush" panose="02000600000000000000" pitchFamily="2" charset="0"/>
              </a:rPr>
              <a:t>বিষয়</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তথ্য</a:t>
            </a:r>
            <a:r>
              <a:rPr lang="en-US" sz="2000" b="1" dirty="0">
                <a:solidFill>
                  <a:srgbClr val="896CAD"/>
                </a:solidFill>
                <a:latin typeface="Kalpurush" panose="02000600000000000000" pitchFamily="2" charset="0"/>
                <a:cs typeface="Kalpurush" panose="02000600000000000000" pitchFamily="2" charset="0"/>
              </a:rPr>
              <a:t> ও </a:t>
            </a:r>
            <a:r>
              <a:rPr lang="en-US" sz="2000" b="1" dirty="0" err="1">
                <a:solidFill>
                  <a:srgbClr val="896CAD"/>
                </a:solidFill>
                <a:latin typeface="Kalpurush" panose="02000600000000000000" pitchFamily="2" charset="0"/>
                <a:cs typeface="Kalpurush" panose="02000600000000000000" pitchFamily="2" charset="0"/>
              </a:rPr>
              <a:t>যোগাযোগ</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প্রযুক্তি</a:t>
            </a:r>
            <a:endParaRPr lang="en-US" sz="2000" b="1" dirty="0">
              <a:solidFill>
                <a:srgbClr val="896CAD"/>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896CAD"/>
                </a:solidFill>
                <a:latin typeface="Kalpurush" panose="02000600000000000000" pitchFamily="2" charset="0"/>
                <a:cs typeface="Kalpurush" panose="02000600000000000000" pitchFamily="2" charset="0"/>
              </a:rPr>
              <a:t>শ্রেণি</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একাদশ-দ্বাদশ</a:t>
            </a:r>
            <a:endParaRPr lang="en-US" sz="2000" b="1" dirty="0">
              <a:solidFill>
                <a:srgbClr val="896CAD"/>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896CAD"/>
                </a:solidFill>
                <a:latin typeface="Kalpurush" panose="02000600000000000000" pitchFamily="2" charset="0"/>
                <a:cs typeface="Kalpurush" panose="02000600000000000000" pitchFamily="2" charset="0"/>
              </a:rPr>
              <a:t>অধ্যায়</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প্রথম</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তথ্য</a:t>
            </a:r>
            <a:r>
              <a:rPr lang="en-US" sz="2000" b="1" dirty="0">
                <a:solidFill>
                  <a:srgbClr val="896CAD"/>
                </a:solidFill>
                <a:latin typeface="Kalpurush" panose="02000600000000000000" pitchFamily="2" charset="0"/>
                <a:cs typeface="Kalpurush" panose="02000600000000000000" pitchFamily="2" charset="0"/>
              </a:rPr>
              <a:t> ও </a:t>
            </a:r>
            <a:r>
              <a:rPr lang="en-US" sz="2000" b="1" dirty="0" err="1">
                <a:solidFill>
                  <a:srgbClr val="896CAD"/>
                </a:solidFill>
                <a:latin typeface="Kalpurush" panose="02000600000000000000" pitchFamily="2" charset="0"/>
                <a:cs typeface="Kalpurush" panose="02000600000000000000" pitchFamily="2" charset="0"/>
              </a:rPr>
              <a:t>যোগাযোগ</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প্রযুক্তি</a:t>
            </a:r>
            <a:r>
              <a:rPr lang="en-US" sz="2000" b="1" dirty="0">
                <a:solidFill>
                  <a:srgbClr val="896CAD"/>
                </a:solidFill>
                <a:latin typeface="Kalpurush" panose="02000600000000000000" pitchFamily="2" charset="0"/>
                <a:cs typeface="Kalpurush" panose="02000600000000000000" pitchFamily="2" charset="0"/>
              </a:rPr>
              <a:t> : </a:t>
            </a:r>
            <a:r>
              <a:rPr lang="en-US" sz="2000" b="1" dirty="0" err="1">
                <a:solidFill>
                  <a:srgbClr val="896CAD"/>
                </a:solidFill>
                <a:latin typeface="Kalpurush" panose="02000600000000000000" pitchFamily="2" charset="0"/>
                <a:cs typeface="Kalpurush" panose="02000600000000000000" pitchFamily="2" charset="0"/>
              </a:rPr>
              <a:t>বিশ্ব</a:t>
            </a:r>
            <a:r>
              <a:rPr lang="en-US" sz="2000" b="1" dirty="0">
                <a:solidFill>
                  <a:srgbClr val="896CAD"/>
                </a:solidFill>
                <a:latin typeface="Kalpurush" panose="02000600000000000000" pitchFamily="2" charset="0"/>
                <a:cs typeface="Kalpurush" panose="02000600000000000000" pitchFamily="2" charset="0"/>
              </a:rPr>
              <a:t> ও </a:t>
            </a:r>
            <a:r>
              <a:rPr lang="en-US" sz="2000" b="1" dirty="0" err="1">
                <a:solidFill>
                  <a:srgbClr val="896CAD"/>
                </a:solidFill>
                <a:latin typeface="Kalpurush" panose="02000600000000000000" pitchFamily="2" charset="0"/>
                <a:cs typeface="Kalpurush" panose="02000600000000000000" pitchFamily="2" charset="0"/>
              </a:rPr>
              <a:t>বাংলাদেশ</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প্রেক্ষিত</a:t>
            </a:r>
            <a:r>
              <a:rPr lang="en-US" sz="2000" b="1" dirty="0">
                <a:solidFill>
                  <a:srgbClr val="896CAD"/>
                </a:solidFill>
                <a:latin typeface="Kalpurush" panose="02000600000000000000" pitchFamily="2" charset="0"/>
                <a:cs typeface="Kalpurush" panose="02000600000000000000" pitchFamily="2" charset="0"/>
              </a:rPr>
              <a:t>)</a:t>
            </a:r>
          </a:p>
          <a:p>
            <a:pPr algn="ctr">
              <a:lnSpc>
                <a:spcPct val="150000"/>
              </a:lnSpc>
            </a:pPr>
            <a:r>
              <a:rPr lang="en-US" sz="2000" b="1" dirty="0" err="1">
                <a:solidFill>
                  <a:srgbClr val="896CAD"/>
                </a:solidFill>
                <a:latin typeface="Kalpurush" panose="02000600000000000000" pitchFamily="2" charset="0"/>
                <a:cs typeface="Kalpurush" panose="02000600000000000000" pitchFamily="2" charset="0"/>
              </a:rPr>
              <a:t>আলোচনার</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বিষয়বস্তু</a:t>
            </a:r>
            <a:r>
              <a:rPr lang="en-US" sz="2000" b="1" dirty="0">
                <a:solidFill>
                  <a:srgbClr val="896CAD"/>
                </a:solidFill>
                <a:latin typeface="Kalpurush" panose="02000600000000000000" pitchFamily="2" charset="0"/>
                <a:cs typeface="Kalpurush" panose="02000600000000000000" pitchFamily="2" charset="0"/>
              </a:rPr>
              <a:t>: </a:t>
            </a:r>
            <a:r>
              <a:rPr lang="as-IN" sz="2000" b="1" dirty="0">
                <a:solidFill>
                  <a:srgbClr val="896CAD"/>
                </a:solidFill>
                <a:latin typeface="Kalpurush" panose="02000600000000000000" pitchFamily="2" charset="0"/>
                <a:cs typeface="Kalpurush" panose="02000600000000000000" pitchFamily="2" charset="0"/>
              </a:rPr>
              <a:t>জেনেটিক  ইঞ্জিনিয়ারিং</a:t>
            </a:r>
            <a:endParaRPr lang="en-US" sz="2000" b="1" dirty="0">
              <a:solidFill>
                <a:srgbClr val="896CAD"/>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896CAD"/>
                </a:solidFill>
                <a:latin typeface="Kalpurush" panose="02000600000000000000" pitchFamily="2" charset="0"/>
                <a:cs typeface="Kalpurush" panose="02000600000000000000" pitchFamily="2" charset="0"/>
              </a:rPr>
              <a:t>সময়</a:t>
            </a:r>
            <a:r>
              <a:rPr lang="en-US" sz="2000" b="1" dirty="0">
                <a:solidFill>
                  <a:srgbClr val="896CAD"/>
                </a:solidFill>
                <a:latin typeface="Kalpurush" panose="02000600000000000000" pitchFamily="2" charset="0"/>
                <a:cs typeface="Kalpurush" panose="02000600000000000000" pitchFamily="2" charset="0"/>
              </a:rPr>
              <a:t>: ৪০ </a:t>
            </a:r>
            <a:r>
              <a:rPr lang="en-US" sz="2000" b="1" dirty="0" err="1">
                <a:solidFill>
                  <a:srgbClr val="896CAD"/>
                </a:solidFill>
                <a:latin typeface="Kalpurush" panose="02000600000000000000" pitchFamily="2" charset="0"/>
                <a:cs typeface="Kalpurush" panose="02000600000000000000" pitchFamily="2" charset="0"/>
              </a:rPr>
              <a:t>মিনিট</a:t>
            </a:r>
            <a:endParaRPr lang="en-US" sz="2000" b="1" dirty="0">
              <a:solidFill>
                <a:srgbClr val="896CAD"/>
              </a:solidFill>
              <a:latin typeface="Kalpurush" panose="02000600000000000000" pitchFamily="2" charset="0"/>
              <a:cs typeface="Kalpurush" panose="02000600000000000000" pitchFamily="2" charset="0"/>
            </a:endParaRPr>
          </a:p>
        </p:txBody>
      </p:sp>
      <p:sp>
        <p:nvSpPr>
          <p:cNvPr id="3" name="Rounded Rectangle 4">
            <a:extLst>
              <a:ext uri="{FF2B5EF4-FFF2-40B4-BE49-F238E27FC236}">
                <a16:creationId xmlns:a16="http://schemas.microsoft.com/office/drawing/2014/main" id="{0C174A33-69D1-8490-A341-F65CA6C4CE48}"/>
              </a:ext>
            </a:extLst>
          </p:cNvPr>
          <p:cNvSpPr/>
          <p:nvPr/>
        </p:nvSpPr>
        <p:spPr>
          <a:xfrm>
            <a:off x="4958648" y="962342"/>
            <a:ext cx="2274704" cy="681256"/>
          </a:xfrm>
          <a:prstGeom prst="roundRect">
            <a:avLst>
              <a:gd name="adj" fmla="val 0"/>
            </a:avLst>
          </a:prstGeom>
          <a:solidFill>
            <a:srgbClr val="548F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Kalpurush" panose="02000600000000000000" pitchFamily="2" charset="0"/>
                <a:cs typeface="Kalpurush" panose="02000600000000000000" pitchFamily="2" charset="0"/>
              </a:rPr>
              <a:t>পাঠ</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পরিচিতি</a:t>
            </a:r>
            <a:endParaRPr lang="en-US" sz="2800" b="1" dirty="0">
              <a:solidFill>
                <a:schemeClr val="bg1"/>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E5F14164-49C3-20E9-DFEC-68E8845F20BD}"/>
              </a:ext>
            </a:extLst>
          </p:cNvPr>
          <p:cNvSpPr txBox="1"/>
          <p:nvPr/>
        </p:nvSpPr>
        <p:spPr>
          <a:xfrm>
            <a:off x="32084" y="6375211"/>
            <a:ext cx="12125132" cy="461665"/>
          </a:xfrm>
          <a:prstGeom prst="rect">
            <a:avLst/>
          </a:prstGeom>
          <a:solidFill>
            <a:srgbClr val="548F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1559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4B03CA-AD27-7EC2-4CA9-2F47BC5A4A8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FD4F823-AD7D-36E4-C70A-423C8A4A0712}"/>
              </a:ext>
            </a:extLst>
          </p:cNvPr>
          <p:cNvSpPr txBox="1"/>
          <p:nvPr/>
        </p:nvSpPr>
        <p:spPr>
          <a:xfrm>
            <a:off x="3308469" y="2940404"/>
            <a:ext cx="5572359" cy="977191"/>
          </a:xfrm>
          <a:prstGeom prst="rect">
            <a:avLst/>
          </a:prstGeom>
          <a:noFill/>
        </p:spPr>
        <p:txBody>
          <a:bodyPr wrap="none" rtlCol="0">
            <a:spAutoFit/>
          </a:bodyPr>
          <a:lstStyle/>
          <a:p>
            <a:pPr marL="342900" indent="-342900">
              <a:lnSpc>
                <a:spcPct val="150000"/>
              </a:lnSpc>
              <a:buFont typeface="Wingdings" panose="05000000000000000000" pitchFamily="2" charset="2"/>
              <a:buChar char="ü"/>
            </a:pPr>
            <a:r>
              <a:rPr lang="as-IN" sz="2000" b="1" dirty="0">
                <a:solidFill>
                  <a:srgbClr val="427AAD"/>
                </a:solidFill>
                <a:latin typeface="Kalpurush" panose="02000600000000000000" pitchFamily="2" charset="0"/>
                <a:cs typeface="Kalpurush" panose="02000600000000000000" pitchFamily="2" charset="0"/>
              </a:rPr>
              <a:t>জেনেটিক  ইঞ্জিনিয়ারিং </a:t>
            </a:r>
            <a:r>
              <a:rPr lang="en-US" sz="2000" b="1" dirty="0" err="1">
                <a:solidFill>
                  <a:srgbClr val="427AAD"/>
                </a:solidFill>
                <a:latin typeface="Kalpurush" panose="02000600000000000000" pitchFamily="2" charset="0"/>
                <a:cs typeface="Kalpurush" panose="02000600000000000000" pitchFamily="2" charset="0"/>
              </a:rPr>
              <a:t>সম্পর্কে</a:t>
            </a:r>
            <a:r>
              <a:rPr lang="en-US" sz="2000" b="1" dirty="0">
                <a:solidFill>
                  <a:srgbClr val="427AAD"/>
                </a:solidFill>
                <a:latin typeface="Kalpurush" panose="02000600000000000000" pitchFamily="2" charset="0"/>
                <a:cs typeface="Kalpurush" panose="02000600000000000000" pitchFamily="2" charset="0"/>
              </a:rPr>
              <a:t> </a:t>
            </a:r>
            <a:r>
              <a:rPr lang="en-US" sz="2000" b="1" dirty="0" err="1">
                <a:solidFill>
                  <a:srgbClr val="427AAD"/>
                </a:solidFill>
                <a:latin typeface="Kalpurush" panose="02000600000000000000" pitchFamily="2" charset="0"/>
                <a:cs typeface="Kalpurush" panose="02000600000000000000" pitchFamily="2" charset="0"/>
              </a:rPr>
              <a:t>ব্যাখ্যা</a:t>
            </a:r>
            <a:r>
              <a:rPr lang="en-US" sz="2000" b="1" dirty="0">
                <a:solidFill>
                  <a:srgbClr val="427AAD"/>
                </a:solidFill>
                <a:latin typeface="Kalpurush" panose="02000600000000000000" pitchFamily="2" charset="0"/>
                <a:cs typeface="Kalpurush" panose="02000600000000000000" pitchFamily="2" charset="0"/>
              </a:rPr>
              <a:t> </a:t>
            </a:r>
            <a:r>
              <a:rPr lang="en-US" sz="2000" b="1" dirty="0" err="1">
                <a:solidFill>
                  <a:srgbClr val="427AAD"/>
                </a:solidFill>
                <a:latin typeface="Kalpurush" panose="02000600000000000000" pitchFamily="2" charset="0"/>
                <a:cs typeface="Kalpurush" panose="02000600000000000000" pitchFamily="2" charset="0"/>
              </a:rPr>
              <a:t>করতে</a:t>
            </a:r>
            <a:r>
              <a:rPr lang="en-US" sz="2000" b="1" dirty="0">
                <a:solidFill>
                  <a:srgbClr val="427AAD"/>
                </a:solidFill>
                <a:latin typeface="Kalpurush" panose="02000600000000000000" pitchFamily="2" charset="0"/>
                <a:cs typeface="Kalpurush" panose="02000600000000000000" pitchFamily="2" charset="0"/>
              </a:rPr>
              <a:t> </a:t>
            </a:r>
            <a:r>
              <a:rPr lang="en-US" sz="2000" b="1" dirty="0" err="1">
                <a:solidFill>
                  <a:srgbClr val="427AAD"/>
                </a:solidFill>
                <a:latin typeface="Kalpurush" panose="02000600000000000000" pitchFamily="2" charset="0"/>
                <a:cs typeface="Kalpurush" panose="02000600000000000000" pitchFamily="2" charset="0"/>
              </a:rPr>
              <a:t>পারবে</a:t>
            </a:r>
            <a:r>
              <a:rPr lang="en-US" sz="2000" b="1" dirty="0">
                <a:solidFill>
                  <a:srgbClr val="427AAD"/>
                </a:solidFill>
                <a:latin typeface="Kalpurush" panose="02000600000000000000" pitchFamily="2" charset="0"/>
                <a:cs typeface="Kalpurush" panose="02000600000000000000" pitchFamily="2" charset="0"/>
              </a:rPr>
              <a:t>।</a:t>
            </a:r>
          </a:p>
          <a:p>
            <a:pPr marL="342900" indent="-342900">
              <a:lnSpc>
                <a:spcPct val="150000"/>
              </a:lnSpc>
              <a:buFont typeface="Wingdings" panose="05000000000000000000" pitchFamily="2" charset="2"/>
              <a:buChar char="ü"/>
            </a:pPr>
            <a:r>
              <a:rPr lang="as-IN" sz="2000" b="1" dirty="0">
                <a:solidFill>
                  <a:srgbClr val="427AAD"/>
                </a:solidFill>
                <a:latin typeface="Kalpurush" panose="02000600000000000000" pitchFamily="2" charset="0"/>
                <a:cs typeface="Kalpurush" panose="02000600000000000000" pitchFamily="2" charset="0"/>
              </a:rPr>
              <a:t>জেনেটিক ইঞ্জিনিয়ারিং এর ব্যবহার ব্যাখ্যা করতে পারবে।</a:t>
            </a:r>
            <a:endParaRPr lang="en-US" sz="2000" b="1" dirty="0">
              <a:solidFill>
                <a:srgbClr val="427AAD"/>
              </a:solidFill>
              <a:latin typeface="Kalpurush" panose="02000600000000000000" pitchFamily="2" charset="0"/>
              <a:cs typeface="Kalpurush" panose="02000600000000000000" pitchFamily="2" charset="0"/>
            </a:endParaRPr>
          </a:p>
        </p:txBody>
      </p:sp>
      <p:sp>
        <p:nvSpPr>
          <p:cNvPr id="2" name="Rounded Rectangle 4">
            <a:extLst>
              <a:ext uri="{FF2B5EF4-FFF2-40B4-BE49-F238E27FC236}">
                <a16:creationId xmlns:a16="http://schemas.microsoft.com/office/drawing/2014/main" id="{D9DD41D7-A1FD-8D29-3AD9-5851028A0C88}"/>
              </a:ext>
            </a:extLst>
          </p:cNvPr>
          <p:cNvSpPr/>
          <p:nvPr/>
        </p:nvSpPr>
        <p:spPr>
          <a:xfrm>
            <a:off x="3979602" y="1024793"/>
            <a:ext cx="4230094" cy="686803"/>
          </a:xfrm>
          <a:prstGeom prst="roundRect">
            <a:avLst>
              <a:gd name="adj" fmla="val 0"/>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Kalpurush" panose="02000600000000000000" pitchFamily="2" charset="0"/>
                <a:cs typeface="Kalpurush" panose="02000600000000000000" pitchFamily="2" charset="0"/>
              </a:rPr>
              <a:t>এই</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পাঠ</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শেষে</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শিক্ষার্থীরা</a:t>
            </a:r>
            <a:endParaRPr lang="en-US" sz="2800" b="1" dirty="0">
              <a:solidFill>
                <a:schemeClr val="bg1"/>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E0C83166-1A31-C3B1-2121-5BBBC795A9ED}"/>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22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3BBF998A-0CA9-FF24-E742-BDA2DDB3CA79}"/>
              </a:ext>
            </a:extLst>
          </p:cNvPr>
          <p:cNvSpPr/>
          <p:nvPr/>
        </p:nvSpPr>
        <p:spPr>
          <a:xfrm>
            <a:off x="3015050" y="181991"/>
            <a:ext cx="6159200" cy="713653"/>
          </a:xfrm>
          <a:prstGeom prst="roundRect">
            <a:avLst>
              <a:gd name="adj" fmla="val 4386"/>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Kalpurush" panose="02000600000000000000" pitchFamily="2" charset="0"/>
                <a:cs typeface="Kalpurush" panose="02000600000000000000" pitchFamily="2" charset="0"/>
              </a:rPr>
              <a:t>প্রিয়</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শিক্ষার্থীরা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ছবিতে</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তোমরা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দেখতে</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পাচ্ছো</a:t>
            </a:r>
            <a:r>
              <a:rPr lang="en-US" sz="2400" dirty="0">
                <a:latin typeface="Kalpurush" panose="02000600000000000000" pitchFamily="2" charset="0"/>
                <a:cs typeface="Kalpurush" panose="02000600000000000000" pitchFamily="2" charset="0"/>
              </a:rPr>
              <a:t>?</a:t>
            </a:r>
          </a:p>
        </p:txBody>
      </p:sp>
      <p:sp>
        <p:nvSpPr>
          <p:cNvPr id="6" name="Rounded Rectangle 14">
            <a:extLst>
              <a:ext uri="{FF2B5EF4-FFF2-40B4-BE49-F238E27FC236}">
                <a16:creationId xmlns:a16="http://schemas.microsoft.com/office/drawing/2014/main" id="{6AEB92FA-B9C3-0713-F6B8-4F7254E8A0DF}"/>
              </a:ext>
            </a:extLst>
          </p:cNvPr>
          <p:cNvSpPr/>
          <p:nvPr/>
        </p:nvSpPr>
        <p:spPr>
          <a:xfrm>
            <a:off x="1866696" y="5343410"/>
            <a:ext cx="2703998" cy="713653"/>
          </a:xfrm>
          <a:prstGeom prst="roundRect">
            <a:avLst>
              <a:gd name="adj" fmla="val 4386"/>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b="1" dirty="0">
                <a:solidFill>
                  <a:schemeClr val="bg1"/>
                </a:solidFill>
                <a:latin typeface="Kalpurush" panose="02000600000000000000" pitchFamily="2" charset="0"/>
                <a:cs typeface="Kalpurush" panose="02000600000000000000" pitchFamily="2" charset="0"/>
              </a:rPr>
              <a:t>জেনেটিক  ইঞ্জিনিয়ারিং</a:t>
            </a:r>
            <a:endParaRPr lang="en-US" sz="2400"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5FD61EBB-B026-8586-3412-8BD83BC789D5}"/>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2" name="Rounded Rectangle 14">
            <a:extLst>
              <a:ext uri="{FF2B5EF4-FFF2-40B4-BE49-F238E27FC236}">
                <a16:creationId xmlns:a16="http://schemas.microsoft.com/office/drawing/2014/main" id="{DB4DF797-AA1B-DE7B-EC44-D9639F85B627}"/>
              </a:ext>
            </a:extLst>
          </p:cNvPr>
          <p:cNvSpPr/>
          <p:nvPr/>
        </p:nvSpPr>
        <p:spPr>
          <a:xfrm>
            <a:off x="7612480" y="5343410"/>
            <a:ext cx="2703998" cy="713653"/>
          </a:xfrm>
          <a:prstGeom prst="roundRect">
            <a:avLst>
              <a:gd name="adj" fmla="val 4386"/>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b="1" dirty="0">
                <a:solidFill>
                  <a:schemeClr val="bg1"/>
                </a:solidFill>
                <a:latin typeface="Kalpurush" panose="02000600000000000000" pitchFamily="2" charset="0"/>
                <a:cs typeface="Kalpurush" panose="02000600000000000000" pitchFamily="2" charset="0"/>
              </a:rPr>
              <a:t>জেনেটিক  ইঞ্জিনিয়ারিং</a:t>
            </a:r>
            <a:endParaRPr lang="en-US" sz="2400" dirty="0">
              <a:solidFill>
                <a:schemeClr val="bg1"/>
              </a:solidFill>
              <a:latin typeface="Kalpurush" panose="02000600000000000000" pitchFamily="2" charset="0"/>
              <a:cs typeface="Kalpurush" panose="02000600000000000000" pitchFamily="2" charset="0"/>
            </a:endParaRPr>
          </a:p>
        </p:txBody>
      </p:sp>
      <p:pic>
        <p:nvPicPr>
          <p:cNvPr id="8" name="Picture 7">
            <a:extLst>
              <a:ext uri="{FF2B5EF4-FFF2-40B4-BE49-F238E27FC236}">
                <a16:creationId xmlns:a16="http://schemas.microsoft.com/office/drawing/2014/main" id="{F2A4A38E-F18F-75F9-A95C-A46D8823C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041" y="1388086"/>
            <a:ext cx="5461648" cy="3637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4D860F38-98D3-B3C1-C92B-8C679ED22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28" y="1388086"/>
            <a:ext cx="5488533" cy="3637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571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10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8">
            <a:extLst>
              <a:ext uri="{FF2B5EF4-FFF2-40B4-BE49-F238E27FC236}">
                <a16:creationId xmlns:a16="http://schemas.microsoft.com/office/drawing/2014/main" id="{0C4A32E3-EF5B-9ADB-F1F3-37166D69BFA9}"/>
              </a:ext>
            </a:extLst>
          </p:cNvPr>
          <p:cNvSpPr/>
          <p:nvPr/>
        </p:nvSpPr>
        <p:spPr>
          <a:xfrm>
            <a:off x="542409" y="428104"/>
            <a:ext cx="4232791" cy="585795"/>
          </a:xfrm>
          <a:prstGeom prst="roundRect">
            <a:avLst>
              <a:gd name="adj" fmla="val 4386"/>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dirty="0">
                <a:solidFill>
                  <a:schemeClr val="bg1"/>
                </a:solidFill>
                <a:latin typeface="Kalpurush" panose="02000600000000000000" pitchFamily="2" charset="0"/>
                <a:cs typeface="Kalpurush" panose="02000600000000000000" pitchFamily="2" charset="0"/>
              </a:rPr>
              <a:t>জেনেটিক</a:t>
            </a:r>
            <a:r>
              <a:rPr lang="en-US" sz="2800" b="1" dirty="0">
                <a:solidFill>
                  <a:schemeClr val="bg1"/>
                </a:solidFill>
                <a:latin typeface="Kalpurush" panose="02000600000000000000" pitchFamily="2" charset="0"/>
                <a:cs typeface="Kalpurush" panose="02000600000000000000" pitchFamily="2" charset="0"/>
              </a:rPr>
              <a:t> </a:t>
            </a:r>
            <a:r>
              <a:rPr lang="as-IN" sz="2800" b="1" dirty="0">
                <a:solidFill>
                  <a:schemeClr val="bg1"/>
                </a:solidFill>
                <a:latin typeface="Kalpurush" panose="02000600000000000000" pitchFamily="2" charset="0"/>
                <a:cs typeface="Kalpurush" panose="02000600000000000000" pitchFamily="2" charset="0"/>
              </a:rPr>
              <a:t>ইঞ্জিনিয়ারিং</a:t>
            </a:r>
            <a:endParaRPr lang="en-US" sz="2800" dirty="0">
              <a:latin typeface="Kalpurush" panose="02000600000000000000" pitchFamily="2" charset="0"/>
              <a:cs typeface="Kalpurush" panose="02000600000000000000" pitchFamily="2" charset="0"/>
            </a:endParaRPr>
          </a:p>
        </p:txBody>
      </p:sp>
      <p:sp>
        <p:nvSpPr>
          <p:cNvPr id="4" name="Rounded Rectangle 9">
            <a:extLst>
              <a:ext uri="{FF2B5EF4-FFF2-40B4-BE49-F238E27FC236}">
                <a16:creationId xmlns:a16="http://schemas.microsoft.com/office/drawing/2014/main" id="{CBC7636D-E2E4-36C0-7AED-70EC801477E6}"/>
              </a:ext>
            </a:extLst>
          </p:cNvPr>
          <p:cNvSpPr/>
          <p:nvPr/>
        </p:nvSpPr>
        <p:spPr>
          <a:xfrm>
            <a:off x="542409" y="1283368"/>
            <a:ext cx="4232791" cy="4670980"/>
          </a:xfrm>
          <a:prstGeom prst="roundRect">
            <a:avLst>
              <a:gd name="adj" fmla="val 982"/>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as-IN" dirty="0">
                <a:latin typeface="Kalpurush" panose="02000600000000000000" pitchFamily="2" charset="0"/>
                <a:cs typeface="Kalpurush" panose="02000600000000000000" pitchFamily="2" charset="0"/>
              </a:rPr>
              <a:t>কোন জীব থেকে নির্দিষ্ট জিন বহনকারী </a:t>
            </a: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খন্ড পৃথক করে ভিন্ন একটি জীবে স্থানান্তরের কৌশল কে জেনেটিক ইঞ্জিনিয়ারিং বলা হয়। </a:t>
            </a:r>
            <a:r>
              <a:rPr lang="en-US" dirty="0" err="1">
                <a:latin typeface="Kalpurush" panose="02000600000000000000" pitchFamily="2" charset="0"/>
                <a:cs typeface="Kalpurush" panose="02000600000000000000" pitchFamily="2" charset="0"/>
              </a:rPr>
              <a:t>এই</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প্রযুক্তিতে</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এক জীবের ডি এন এ বা জিন অন্য জীবের শরীরে প্রবেশ করানো</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হয়</a:t>
            </a:r>
            <a:r>
              <a:rPr lang="en-US" dirty="0">
                <a:latin typeface="Kalpurush" panose="02000600000000000000" pitchFamily="2" charset="0"/>
                <a:cs typeface="Kalpurush" panose="02000600000000000000" pitchFamily="2" charset="0"/>
              </a:rPr>
              <a:t>। </a:t>
            </a:r>
          </a:p>
          <a:p>
            <a:pPr algn="just" fontAlgn="base"/>
            <a:endParaRPr lang="en-US" dirty="0">
              <a:latin typeface="Kalpurush" panose="02000600000000000000" pitchFamily="2" charset="0"/>
              <a:cs typeface="Kalpurush" panose="02000600000000000000" pitchFamily="2" charset="0"/>
            </a:endParaRPr>
          </a:p>
          <a:p>
            <a:pPr algn="just" fontAlgn="base"/>
            <a:r>
              <a:rPr lang="as-IN" dirty="0">
                <a:latin typeface="Kalpurush" panose="02000600000000000000" pitchFamily="2" charset="0"/>
                <a:cs typeface="Kalpurush" panose="02000600000000000000" pitchFamily="2" charset="0"/>
              </a:rPr>
              <a:t>জেনেটিক ইঞ্জিনিয়ারিং কে জেনেটিক মডিফিকেশন (</a:t>
            </a:r>
            <a:r>
              <a:rPr lang="en-US" dirty="0">
                <a:latin typeface="Kalpurush" panose="02000600000000000000" pitchFamily="2" charset="0"/>
                <a:cs typeface="Kalpurush" panose="02000600000000000000" pitchFamily="2" charset="0"/>
              </a:rPr>
              <a:t>Genetic modification </a:t>
            </a:r>
            <a:r>
              <a:rPr lang="as-IN" dirty="0">
                <a:latin typeface="Kalpurush" panose="02000600000000000000" pitchFamily="2" charset="0"/>
                <a:cs typeface="Kalpurush" panose="02000600000000000000" pitchFamily="2" charset="0"/>
              </a:rPr>
              <a:t>বা </a:t>
            </a:r>
            <a:r>
              <a:rPr lang="en-US" dirty="0">
                <a:latin typeface="Kalpurush" panose="02000600000000000000" pitchFamily="2" charset="0"/>
                <a:cs typeface="Kalpurush" panose="02000600000000000000" pitchFamily="2" charset="0"/>
              </a:rPr>
              <a:t>manipulation </a:t>
            </a:r>
            <a:r>
              <a:rPr lang="as-IN" dirty="0">
                <a:latin typeface="Kalpurush" panose="02000600000000000000" pitchFamily="2" charset="0"/>
                <a:cs typeface="Kalpurush" panose="02000600000000000000" pitchFamily="2" charset="0"/>
              </a:rPr>
              <a:t>বলা হয়।</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গবেষণার মাধ্যমে যখন </a:t>
            </a: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এর একটি জিন পরিবর্তন করে সেখানে অন্য জিন লাগানো হয়, তখন তাকে বলা হয় </a:t>
            </a:r>
            <a:r>
              <a:rPr lang="en-US" dirty="0">
                <a:latin typeface="Kalpurush" panose="02000600000000000000" pitchFamily="2" charset="0"/>
                <a:cs typeface="Kalpurush" panose="02000600000000000000" pitchFamily="2" charset="0"/>
              </a:rPr>
              <a:t>Recombinant DNA। RDNA </a:t>
            </a:r>
            <a:r>
              <a:rPr lang="as-IN" dirty="0">
                <a:latin typeface="Kalpurush" panose="02000600000000000000" pitchFamily="2" charset="0"/>
                <a:cs typeface="Kalpurush" panose="02000600000000000000" pitchFamily="2" charset="0"/>
              </a:rPr>
              <a:t>সমৃদ্ধ জীবকোষকে বলা হয় </a:t>
            </a:r>
            <a:r>
              <a:rPr lang="en-US" dirty="0">
                <a:latin typeface="Kalpurush" panose="02000600000000000000" pitchFamily="2" charset="0"/>
                <a:cs typeface="Kalpurush" panose="02000600000000000000" pitchFamily="2" charset="0"/>
              </a:rPr>
              <a:t>Genetically Modified Organism (GMO)।</a:t>
            </a:r>
          </a:p>
          <a:p>
            <a:pPr algn="just" fontAlgn="base"/>
            <a:br>
              <a:rPr lang="as-IN" dirty="0">
                <a:latin typeface="Kalpurush" panose="02000600000000000000" pitchFamily="2" charset="0"/>
                <a:cs typeface="Kalpurush" panose="02000600000000000000" pitchFamily="2" charset="0"/>
              </a:rPr>
            </a:br>
            <a:r>
              <a:rPr lang="as-IN" dirty="0">
                <a:latin typeface="Kalpurush" panose="02000600000000000000" pitchFamily="2" charset="0"/>
                <a:cs typeface="Kalpurush" panose="02000600000000000000" pitchFamily="2" charset="0"/>
              </a:rPr>
              <a:t>সাধারণত জেনেটিক ইঞ্জিনিয়ারিং মূলত ট্রান্সজেনিক উদ্ভিত ও প্রানী সৃষ্টিতে কাজ করে থাকে।</a:t>
            </a:r>
          </a:p>
        </p:txBody>
      </p:sp>
      <p:sp>
        <p:nvSpPr>
          <p:cNvPr id="5" name="TextBox 4">
            <a:extLst>
              <a:ext uri="{FF2B5EF4-FFF2-40B4-BE49-F238E27FC236}">
                <a16:creationId xmlns:a16="http://schemas.microsoft.com/office/drawing/2014/main" id="{B8123680-66EC-F8B6-1DFB-058596BD6FCA}"/>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6" name="Picture 5">
            <a:extLst>
              <a:ext uri="{FF2B5EF4-FFF2-40B4-BE49-F238E27FC236}">
                <a16:creationId xmlns:a16="http://schemas.microsoft.com/office/drawing/2014/main" id="{EC7646B1-F8C1-5C33-4B1D-363C2B7A4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657" y="457132"/>
            <a:ext cx="6409934" cy="54683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0036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Effect transition="in" filter="fade">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25DFB44-0A0B-9057-8DD9-9F125B3F1A83}"/>
              </a:ext>
            </a:extLst>
          </p:cNvPr>
          <p:cNvSpPr/>
          <p:nvPr/>
        </p:nvSpPr>
        <p:spPr>
          <a:xfrm>
            <a:off x="4375394" y="507164"/>
            <a:ext cx="3421381" cy="579783"/>
          </a:xfrm>
          <a:prstGeom prst="roundRect">
            <a:avLst>
              <a:gd name="adj" fmla="val 4386"/>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as-IN" sz="2200" b="1" dirty="0">
                <a:solidFill>
                  <a:schemeClr val="bg1"/>
                </a:solidFill>
                <a:latin typeface="Kalpurush" panose="02000600000000000000" pitchFamily="2" charset="0"/>
                <a:cs typeface="Kalpurush" panose="02000600000000000000" pitchFamily="2" charset="0"/>
              </a:rPr>
              <a:t>জেনেটিক</a:t>
            </a:r>
            <a:r>
              <a:rPr lang="en-US" sz="2200" b="1" dirty="0">
                <a:solidFill>
                  <a:schemeClr val="bg1"/>
                </a:solidFill>
                <a:latin typeface="Kalpurush" panose="02000600000000000000" pitchFamily="2" charset="0"/>
                <a:cs typeface="Kalpurush" panose="02000600000000000000" pitchFamily="2" charset="0"/>
              </a:rPr>
              <a:t> </a:t>
            </a:r>
            <a:r>
              <a:rPr lang="as-IN" sz="2200" b="1" dirty="0">
                <a:solidFill>
                  <a:schemeClr val="bg1"/>
                </a:solidFill>
                <a:latin typeface="Kalpurush" panose="02000600000000000000" pitchFamily="2" charset="0"/>
                <a:cs typeface="Kalpurush" panose="02000600000000000000" pitchFamily="2" charset="0"/>
              </a:rPr>
              <a:t>ইঞ্জিনিয়ারিং</a:t>
            </a:r>
            <a:r>
              <a:rPr lang="en-US" sz="2200" b="1" dirty="0">
                <a:latin typeface="Kalpurush" panose="02000600000000000000" pitchFamily="2" charset="0"/>
                <a:cs typeface="Kalpurush" panose="02000600000000000000" pitchFamily="2" charset="0"/>
              </a:rPr>
              <a:t> </a:t>
            </a:r>
            <a:r>
              <a:rPr lang="en-US" sz="2200" b="1" dirty="0" err="1">
                <a:latin typeface="Kalpurush" panose="02000600000000000000" pitchFamily="2" charset="0"/>
                <a:cs typeface="Kalpurush" panose="02000600000000000000" pitchFamily="2" charset="0"/>
              </a:rPr>
              <a:t>এর</a:t>
            </a:r>
            <a:r>
              <a:rPr lang="en-US" sz="2200" b="1" dirty="0">
                <a:latin typeface="Kalpurush" panose="02000600000000000000" pitchFamily="2" charset="0"/>
                <a:cs typeface="Kalpurush" panose="02000600000000000000" pitchFamily="2" charset="0"/>
              </a:rPr>
              <a:t> </a:t>
            </a:r>
            <a:r>
              <a:rPr lang="as-IN" sz="2200" b="1" dirty="0">
                <a:latin typeface="Kalpurush" panose="02000600000000000000" pitchFamily="2" charset="0"/>
                <a:cs typeface="Kalpurush" panose="02000600000000000000" pitchFamily="2" charset="0"/>
              </a:rPr>
              <a:t>জনক</a:t>
            </a:r>
          </a:p>
        </p:txBody>
      </p:sp>
      <p:sp>
        <p:nvSpPr>
          <p:cNvPr id="3" name="Rounded Rectangle 2">
            <a:extLst>
              <a:ext uri="{FF2B5EF4-FFF2-40B4-BE49-F238E27FC236}">
                <a16:creationId xmlns:a16="http://schemas.microsoft.com/office/drawing/2014/main" id="{F6FA66A1-DDB6-CF32-E807-FAE090C63C20}"/>
              </a:ext>
            </a:extLst>
          </p:cNvPr>
          <p:cNvSpPr/>
          <p:nvPr/>
        </p:nvSpPr>
        <p:spPr>
          <a:xfrm>
            <a:off x="4375394" y="1557616"/>
            <a:ext cx="3421381" cy="4346926"/>
          </a:xfrm>
          <a:prstGeom prst="roundRect">
            <a:avLst>
              <a:gd name="adj" fmla="val 1841"/>
            </a:avLst>
          </a:prstGeom>
          <a:solidFill>
            <a:srgbClr val="8FAF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১৯৭২ সালে </a:t>
            </a:r>
            <a:r>
              <a:rPr lang="en-US" dirty="0">
                <a:latin typeface="Kalpurush" panose="02000600000000000000" pitchFamily="2" charset="0"/>
                <a:cs typeface="Kalpurush" panose="02000600000000000000" pitchFamily="2" charset="0"/>
              </a:rPr>
              <a:t>Paul Berg </a:t>
            </a:r>
            <a:r>
              <a:rPr lang="as-IN" dirty="0">
                <a:latin typeface="Kalpurush" panose="02000600000000000000" pitchFamily="2" charset="0"/>
                <a:cs typeface="Kalpurush" panose="02000600000000000000" pitchFamily="2" charset="0"/>
              </a:rPr>
              <a:t>বানরের ভাইরাস </a:t>
            </a:r>
            <a:r>
              <a:rPr lang="en-US" dirty="0">
                <a:latin typeface="Kalpurush" panose="02000600000000000000" pitchFamily="2" charset="0"/>
                <a:cs typeface="Kalpurush" panose="02000600000000000000" pitchFamily="2" charset="0"/>
              </a:rPr>
              <a:t>SV40 </a:t>
            </a:r>
            <a:r>
              <a:rPr lang="as-IN" dirty="0">
                <a:latin typeface="Kalpurush" panose="02000600000000000000" pitchFamily="2" charset="0"/>
                <a:cs typeface="Kalpurush" panose="02000600000000000000" pitchFamily="2" charset="0"/>
              </a:rPr>
              <a:t>ও  </a:t>
            </a:r>
            <a:r>
              <a:rPr lang="en-US" dirty="0">
                <a:latin typeface="Kalpurush" panose="02000600000000000000" pitchFamily="2" charset="0"/>
                <a:cs typeface="Kalpurush" panose="02000600000000000000" pitchFamily="2" charset="0"/>
              </a:rPr>
              <a:t>lambda virus </a:t>
            </a:r>
            <a:r>
              <a:rPr lang="as-IN" dirty="0">
                <a:latin typeface="Kalpurush" panose="02000600000000000000" pitchFamily="2" charset="0"/>
                <a:cs typeface="Kalpurush" panose="02000600000000000000" pitchFamily="2" charset="0"/>
              </a:rPr>
              <a:t>এর </a:t>
            </a: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এর সংযোগ ঘটিয়ে বিশ্বের প্রথম রিকম্বিনেন্ট ডিএনএ অণু তৈরি করেন। </a:t>
            </a:r>
            <a:endParaRPr lang="en-US" dirty="0">
              <a:latin typeface="Kalpurush" panose="02000600000000000000" pitchFamily="2" charset="0"/>
              <a:cs typeface="Kalpurush" panose="02000600000000000000" pitchFamily="2" charset="0"/>
            </a:endParaRPr>
          </a:p>
          <a:p>
            <a:pPr algn="just"/>
            <a:endParaRPr lang="en-US" dirty="0">
              <a:latin typeface="Kalpurush" panose="02000600000000000000" pitchFamily="2" charset="0"/>
              <a:cs typeface="Kalpurush" panose="02000600000000000000" pitchFamily="2" charset="0"/>
            </a:endParaRPr>
          </a:p>
          <a:p>
            <a:pPr algn="just"/>
            <a:r>
              <a:rPr lang="as-IN" dirty="0">
                <a:latin typeface="Kalpurush" panose="02000600000000000000" pitchFamily="2" charset="0"/>
                <a:cs typeface="Kalpurush" panose="02000600000000000000" pitchFamily="2" charset="0"/>
              </a:rPr>
              <a:t>এই জন্য </a:t>
            </a:r>
            <a:r>
              <a:rPr lang="en-US" dirty="0">
                <a:latin typeface="Kalpurush" panose="02000600000000000000" pitchFamily="2" charset="0"/>
                <a:cs typeface="Kalpurush" panose="02000600000000000000" pitchFamily="2" charset="0"/>
              </a:rPr>
              <a:t>Paul Berg </a:t>
            </a:r>
            <a:r>
              <a:rPr lang="as-IN" dirty="0">
                <a:latin typeface="Kalpurush" panose="02000600000000000000" pitchFamily="2" charset="0"/>
                <a:cs typeface="Kalpurush" panose="02000600000000000000" pitchFamily="2" charset="0"/>
              </a:rPr>
              <a:t>কে জেনেটিক  ইঞ্জিনিয়ারিং এর জনক বলা হয়।</a:t>
            </a:r>
            <a:endParaRPr lang="en-US" sz="2000" dirty="0">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7A1FFC6B-5CFC-E0A2-1BB9-F65107E7863A}"/>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5" name="Picture 4">
            <a:extLst>
              <a:ext uri="{FF2B5EF4-FFF2-40B4-BE49-F238E27FC236}">
                <a16:creationId xmlns:a16="http://schemas.microsoft.com/office/drawing/2014/main" id="{2DB7F233-4864-B14A-FF0E-95243AD7EA33}"/>
              </a:ext>
            </a:extLst>
          </p:cNvPr>
          <p:cNvPicPr>
            <a:picLocks noChangeAspect="1"/>
          </p:cNvPicPr>
          <p:nvPr/>
        </p:nvPicPr>
        <p:blipFill>
          <a:blip r:embed="rId2">
            <a:extLst>
              <a:ext uri="{28A0092B-C50C-407E-A947-70E740481C1C}">
                <a14:useLocalDpi xmlns:a14="http://schemas.microsoft.com/office/drawing/2010/main" val="0"/>
              </a:ext>
            </a:extLst>
          </a:blip>
          <a:srcRect l="12628" r="14293"/>
          <a:stretch>
            <a:fillRect/>
          </a:stretch>
        </p:blipFill>
        <p:spPr>
          <a:xfrm>
            <a:off x="8046779" y="536192"/>
            <a:ext cx="3716403" cy="53520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F9F83644-D2EE-58E4-9A90-E7BC68333CCE}"/>
              </a:ext>
            </a:extLst>
          </p:cNvPr>
          <p:cNvPicPr>
            <a:picLocks noChangeAspect="1"/>
          </p:cNvPicPr>
          <p:nvPr/>
        </p:nvPicPr>
        <p:blipFill>
          <a:blip r:embed="rId3">
            <a:extLst>
              <a:ext uri="{28A0092B-C50C-407E-A947-70E740481C1C}">
                <a14:useLocalDpi xmlns:a14="http://schemas.microsoft.com/office/drawing/2010/main" val="0"/>
              </a:ext>
            </a:extLst>
          </a:blip>
          <a:srcRect l="9197" r="16289"/>
          <a:stretch>
            <a:fillRect/>
          </a:stretch>
        </p:blipFill>
        <p:spPr>
          <a:xfrm>
            <a:off x="344140" y="536192"/>
            <a:ext cx="3781250" cy="5368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60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2000"/>
                                        <p:tgtEl>
                                          <p:spTgt spid="9"/>
                                        </p:tgtEl>
                                      </p:cBhvr>
                                    </p:animEffect>
                                  </p:childTnLst>
                                </p:cTn>
                              </p:par>
                              <p:par>
                                <p:cTn id="14" presetID="21"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4966-8EED-AF49-3F1D-91D071E365E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CAF6617-F487-9A49-A722-5AECF3660667}"/>
              </a:ext>
            </a:extLst>
          </p:cNvPr>
          <p:cNvSpPr txBox="1"/>
          <p:nvPr/>
        </p:nvSpPr>
        <p:spPr>
          <a:xfrm>
            <a:off x="32084" y="6375211"/>
            <a:ext cx="12125132" cy="461665"/>
          </a:xfrm>
          <a:prstGeom prst="rect">
            <a:avLst/>
          </a:prstGeom>
          <a:solidFill>
            <a:srgbClr val="8FAF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16" name="Group 15">
            <a:extLst>
              <a:ext uri="{FF2B5EF4-FFF2-40B4-BE49-F238E27FC236}">
                <a16:creationId xmlns:a16="http://schemas.microsoft.com/office/drawing/2014/main" id="{01D7F7B0-2DD0-CDE3-2068-57ABA646C9E7}"/>
              </a:ext>
            </a:extLst>
          </p:cNvPr>
          <p:cNvGrpSpPr/>
          <p:nvPr/>
        </p:nvGrpSpPr>
        <p:grpSpPr>
          <a:xfrm>
            <a:off x="-2386734" y="0"/>
            <a:ext cx="4837636" cy="6354087"/>
            <a:chOff x="-2386734" y="0"/>
            <a:chExt cx="4837636" cy="6354087"/>
          </a:xfrm>
        </p:grpSpPr>
        <p:grpSp>
          <p:nvGrpSpPr>
            <p:cNvPr id="14" name="Group 13">
              <a:extLst>
                <a:ext uri="{FF2B5EF4-FFF2-40B4-BE49-F238E27FC236}">
                  <a16:creationId xmlns:a16="http://schemas.microsoft.com/office/drawing/2014/main" id="{5D4978C1-B1F7-583B-A97F-F6057F0D5757}"/>
                </a:ext>
              </a:extLst>
            </p:cNvPr>
            <p:cNvGrpSpPr/>
            <p:nvPr/>
          </p:nvGrpSpPr>
          <p:grpSpPr>
            <a:xfrm>
              <a:off x="-2386734" y="0"/>
              <a:ext cx="4837636" cy="6354087"/>
              <a:chOff x="-2703195" y="0"/>
              <a:chExt cx="5406390" cy="6858000"/>
            </a:xfrm>
            <a:solidFill>
              <a:srgbClr val="8FAF52"/>
            </a:solidFill>
          </p:grpSpPr>
          <p:sp>
            <p:nvSpPr>
              <p:cNvPr id="2" name="Pie 1">
                <a:extLst>
                  <a:ext uri="{FF2B5EF4-FFF2-40B4-BE49-F238E27FC236}">
                    <a16:creationId xmlns:a16="http://schemas.microsoft.com/office/drawing/2014/main" id="{DEF7F72E-A48F-968B-4FE7-A80151618B42}"/>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E550F516-7838-FA57-679D-1C24CBE84ED1}"/>
                  </a:ext>
                </a:extLst>
              </p:cNvPr>
              <p:cNvSpPr txBox="1"/>
              <p:nvPr/>
            </p:nvSpPr>
            <p:spPr>
              <a:xfrm>
                <a:off x="112838" y="2420094"/>
                <a:ext cx="2341805" cy="2757134"/>
              </a:xfrm>
              <a:prstGeom prst="rect">
                <a:avLst/>
              </a:prstGeom>
              <a:noFill/>
            </p:spPr>
            <p:txBody>
              <a:bodyPr wrap="none" rtlCol="0">
                <a:spAutoFit/>
              </a:bodyPr>
              <a:lstStyle/>
              <a:p>
                <a:pPr algn="ctr" fontAlgn="base"/>
                <a:r>
                  <a:rPr lang="as-IN" sz="4000" b="1" dirty="0">
                    <a:solidFill>
                      <a:schemeClr val="bg1"/>
                    </a:solidFill>
                    <a:latin typeface="Kalpurush" panose="02000600000000000000" pitchFamily="2" charset="0"/>
                    <a:cs typeface="Kalpurush" panose="02000600000000000000" pitchFamily="2" charset="0"/>
                  </a:rPr>
                  <a:t>রিক</a:t>
                </a:r>
                <a:r>
                  <a:rPr lang="en-US" sz="4000" b="1" dirty="0" err="1">
                    <a:solidFill>
                      <a:schemeClr val="bg1"/>
                    </a:solidFill>
                    <a:latin typeface="Kalpurush" panose="02000600000000000000" pitchFamily="2" charset="0"/>
                    <a:cs typeface="Kalpurush" panose="02000600000000000000" pitchFamily="2" charset="0"/>
                  </a:rPr>
                  <a:t>ম্বি</a:t>
                </a:r>
                <a:r>
                  <a:rPr lang="as-IN" sz="4000" b="1" dirty="0">
                    <a:solidFill>
                      <a:schemeClr val="bg1"/>
                    </a:solidFill>
                    <a:latin typeface="Kalpurush" panose="02000600000000000000" pitchFamily="2" charset="0"/>
                    <a:cs typeface="Kalpurush" panose="02000600000000000000" pitchFamily="2" charset="0"/>
                  </a:rPr>
                  <a:t>নেন্ট</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en-US" sz="4000" b="1" dirty="0">
                    <a:solidFill>
                      <a:schemeClr val="bg1"/>
                    </a:solidFill>
                    <a:latin typeface="Kalpurush" panose="02000600000000000000" pitchFamily="2" charset="0"/>
                    <a:cs typeface="Kalpurush" panose="02000600000000000000" pitchFamily="2" charset="0"/>
                  </a:rPr>
                  <a:t>DNA</a:t>
                </a:r>
              </a:p>
              <a:p>
                <a:pPr algn="ctr" fontAlgn="base"/>
                <a:r>
                  <a:rPr lang="as-IN" sz="4000" b="1" dirty="0">
                    <a:solidFill>
                      <a:schemeClr val="bg1"/>
                    </a:solidFill>
                    <a:latin typeface="Kalpurush" panose="02000600000000000000" pitchFamily="2" charset="0"/>
                    <a:cs typeface="Kalpurush" panose="02000600000000000000" pitchFamily="2" charset="0"/>
                  </a:rPr>
                  <a:t>প্রযুক্তির</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as-IN" sz="4000" b="1" dirty="0">
                    <a:solidFill>
                      <a:schemeClr val="bg1"/>
                    </a:solidFill>
                    <a:latin typeface="Kalpurush" panose="02000600000000000000" pitchFamily="2" charset="0"/>
                    <a:cs typeface="Kalpurush" panose="02000600000000000000" pitchFamily="2" charset="0"/>
                  </a:rPr>
                  <a:t>ধাপসমূহ</a:t>
                </a:r>
                <a:endParaRPr lang="as-IN" sz="4000" dirty="0">
                  <a:solidFill>
                    <a:schemeClr val="bg1"/>
                  </a:solidFill>
                  <a:latin typeface="Kalpurush" panose="02000600000000000000" pitchFamily="2" charset="0"/>
                  <a:cs typeface="Kalpurush" panose="02000600000000000000" pitchFamily="2" charset="0"/>
                </a:endParaRPr>
              </a:p>
            </p:txBody>
          </p:sp>
        </p:grpSp>
        <p:pic>
          <p:nvPicPr>
            <p:cNvPr id="15" name="Picture 14">
              <a:extLst>
                <a:ext uri="{FF2B5EF4-FFF2-40B4-BE49-F238E27FC236}">
                  <a16:creationId xmlns:a16="http://schemas.microsoft.com/office/drawing/2014/main" id="{71D12233-DAB8-BCB8-1973-C4B39534A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15" y="1077393"/>
              <a:ext cx="1160414" cy="1164877"/>
            </a:xfrm>
            <a:prstGeom prst="rect">
              <a:avLst/>
            </a:prstGeom>
          </p:spPr>
        </p:pic>
      </p:grpSp>
      <p:sp>
        <p:nvSpPr>
          <p:cNvPr id="17" name="Hexagon 16">
            <a:extLst>
              <a:ext uri="{FF2B5EF4-FFF2-40B4-BE49-F238E27FC236}">
                <a16:creationId xmlns:a16="http://schemas.microsoft.com/office/drawing/2014/main" id="{F8696C75-D9D0-1A9D-F75A-FCD26361D85F}"/>
              </a:ext>
            </a:extLst>
          </p:cNvPr>
          <p:cNvSpPr/>
          <p:nvPr/>
        </p:nvSpPr>
        <p:spPr>
          <a:xfrm>
            <a:off x="3266181" y="1508095"/>
            <a:ext cx="2583543" cy="1582057"/>
          </a:xfrm>
          <a:prstGeom prst="hexagon">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dirty="0">
                <a:latin typeface="Kalpurush" panose="02000600000000000000" pitchFamily="2" charset="0"/>
                <a:cs typeface="Kalpurush" panose="02000600000000000000" pitchFamily="2" charset="0"/>
              </a:rPr>
              <a:t>রিকম্বিনেন্ট </a:t>
            </a: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এর সংখ্যা বৃদ্ধি এবং মূল্যায়ন</a:t>
            </a:r>
            <a:endParaRPr lang="en-US" dirty="0">
              <a:latin typeface="Kalpurush" panose="02000600000000000000" pitchFamily="2" charset="0"/>
              <a:cs typeface="Kalpurush" panose="02000600000000000000" pitchFamily="2" charset="0"/>
            </a:endParaRPr>
          </a:p>
        </p:txBody>
      </p:sp>
      <p:sp>
        <p:nvSpPr>
          <p:cNvPr id="18" name="Hexagon 17">
            <a:extLst>
              <a:ext uri="{FF2B5EF4-FFF2-40B4-BE49-F238E27FC236}">
                <a16:creationId xmlns:a16="http://schemas.microsoft.com/office/drawing/2014/main" id="{C612A40F-5DB6-AB13-D56A-217A5DCA524D}"/>
              </a:ext>
            </a:extLst>
          </p:cNvPr>
          <p:cNvSpPr/>
          <p:nvPr/>
        </p:nvSpPr>
        <p:spPr>
          <a:xfrm>
            <a:off x="5754457" y="545770"/>
            <a:ext cx="2583543" cy="1582057"/>
          </a:xfrm>
          <a:prstGeom prst="hexagon">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নির্বাচন</a:t>
            </a:r>
            <a:endParaRPr lang="en-US" dirty="0">
              <a:latin typeface="Kalpurush" panose="02000600000000000000" pitchFamily="2" charset="0"/>
              <a:cs typeface="Kalpurush" panose="02000600000000000000" pitchFamily="2" charset="0"/>
            </a:endParaRPr>
          </a:p>
        </p:txBody>
      </p:sp>
      <p:sp>
        <p:nvSpPr>
          <p:cNvPr id="21" name="Hexagon 20">
            <a:extLst>
              <a:ext uri="{FF2B5EF4-FFF2-40B4-BE49-F238E27FC236}">
                <a16:creationId xmlns:a16="http://schemas.microsoft.com/office/drawing/2014/main" id="{12349DC8-4C0B-0AAD-F385-32F8C723FC2F}"/>
              </a:ext>
            </a:extLst>
          </p:cNvPr>
          <p:cNvSpPr/>
          <p:nvPr/>
        </p:nvSpPr>
        <p:spPr>
          <a:xfrm>
            <a:off x="8223683" y="3398519"/>
            <a:ext cx="2583543" cy="1582057"/>
          </a:xfrm>
          <a:prstGeom prst="hexagon">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খণ্ড কর্তন</a:t>
            </a:r>
            <a:endParaRPr lang="en-US" dirty="0">
              <a:latin typeface="Kalpurush" panose="02000600000000000000" pitchFamily="2" charset="0"/>
              <a:cs typeface="Kalpurush" panose="02000600000000000000" pitchFamily="2" charset="0"/>
            </a:endParaRPr>
          </a:p>
        </p:txBody>
      </p:sp>
      <p:sp>
        <p:nvSpPr>
          <p:cNvPr id="22" name="Hexagon 21">
            <a:extLst>
              <a:ext uri="{FF2B5EF4-FFF2-40B4-BE49-F238E27FC236}">
                <a16:creationId xmlns:a16="http://schemas.microsoft.com/office/drawing/2014/main" id="{3CCA5517-CF72-D71E-7686-C112D882C86C}"/>
              </a:ext>
            </a:extLst>
          </p:cNvPr>
          <p:cNvSpPr/>
          <p:nvPr/>
        </p:nvSpPr>
        <p:spPr>
          <a:xfrm>
            <a:off x="8242734" y="1517156"/>
            <a:ext cx="2583543" cy="1582057"/>
          </a:xfrm>
          <a:prstGeom prst="hexagon">
            <a:avLst/>
          </a:prstGeom>
          <a:solidFill>
            <a:srgbClr val="427A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এর বাহক নির্বাচন</a:t>
            </a:r>
            <a:endParaRPr lang="en-US" dirty="0">
              <a:latin typeface="Kalpurush" panose="02000600000000000000" pitchFamily="2" charset="0"/>
              <a:cs typeface="Kalpurush" panose="02000600000000000000" pitchFamily="2" charset="0"/>
            </a:endParaRPr>
          </a:p>
        </p:txBody>
      </p:sp>
      <p:sp>
        <p:nvSpPr>
          <p:cNvPr id="24" name="Hexagon 23">
            <a:extLst>
              <a:ext uri="{FF2B5EF4-FFF2-40B4-BE49-F238E27FC236}">
                <a16:creationId xmlns:a16="http://schemas.microsoft.com/office/drawing/2014/main" id="{6A51FA03-A379-5E80-835B-05C8A9C754FE}"/>
              </a:ext>
            </a:extLst>
          </p:cNvPr>
          <p:cNvSpPr/>
          <p:nvPr/>
        </p:nvSpPr>
        <p:spPr>
          <a:xfrm>
            <a:off x="3266181" y="3384397"/>
            <a:ext cx="2583543" cy="1582057"/>
          </a:xfrm>
          <a:prstGeom prst="hexagon">
            <a:avLst/>
          </a:prstGeom>
          <a:solidFill>
            <a:srgbClr val="16666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dirty="0">
                <a:latin typeface="Kalpurush" panose="02000600000000000000" pitchFamily="2" charset="0"/>
                <a:cs typeface="Kalpurush" panose="02000600000000000000" pitchFamily="2" charset="0"/>
              </a:rPr>
              <a:t>পোষকদেহে রিকম্বিনেন্ট </a:t>
            </a: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স্থানান্তর</a:t>
            </a:r>
            <a:endParaRPr lang="en-US" dirty="0">
              <a:latin typeface="Kalpurush" panose="02000600000000000000" pitchFamily="2" charset="0"/>
              <a:cs typeface="Kalpurush" panose="02000600000000000000" pitchFamily="2" charset="0"/>
            </a:endParaRPr>
          </a:p>
        </p:txBody>
      </p:sp>
      <p:sp>
        <p:nvSpPr>
          <p:cNvPr id="25" name="Hexagon 24">
            <a:extLst>
              <a:ext uri="{FF2B5EF4-FFF2-40B4-BE49-F238E27FC236}">
                <a16:creationId xmlns:a16="http://schemas.microsoft.com/office/drawing/2014/main" id="{0356FF45-79A2-608E-FB29-9B3DC36959C1}"/>
              </a:ext>
            </a:extLst>
          </p:cNvPr>
          <p:cNvSpPr/>
          <p:nvPr/>
        </p:nvSpPr>
        <p:spPr>
          <a:xfrm>
            <a:off x="5754458" y="4345779"/>
            <a:ext cx="2583543" cy="1582057"/>
          </a:xfrm>
          <a:prstGeom prst="hexagon">
            <a:avLst/>
          </a:prstGeom>
          <a:solidFill>
            <a:srgbClr val="3F51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dirty="0">
                <a:latin typeface="Kalpurush" panose="02000600000000000000" pitchFamily="2" charset="0"/>
                <a:cs typeface="Kalpurush" panose="02000600000000000000" pitchFamily="2" charset="0"/>
              </a:rPr>
              <a:t>খণ্ডনকৃত </a:t>
            </a:r>
            <a:r>
              <a:rPr lang="en-US" dirty="0">
                <a:latin typeface="Kalpurush" panose="02000600000000000000" pitchFamily="2" charset="0"/>
                <a:cs typeface="Kalpurush" panose="02000600000000000000" pitchFamily="2" charset="0"/>
              </a:rPr>
              <a:t>DNA </a:t>
            </a:r>
            <a:r>
              <a:rPr lang="as-IN" dirty="0">
                <a:latin typeface="Kalpurush" panose="02000600000000000000" pitchFamily="2" charset="0"/>
                <a:cs typeface="Kalpurush" panose="02000600000000000000" pitchFamily="2" charset="0"/>
              </a:rPr>
              <a:t>প্রতিস্থাপন</a:t>
            </a:r>
            <a:endParaRPr lang="en-US" dirty="0">
              <a:latin typeface="Kalpurush" panose="02000600000000000000" pitchFamily="2" charset="0"/>
              <a:cs typeface="Kalpurush" panose="02000600000000000000" pitchFamily="2" charset="0"/>
            </a:endParaRPr>
          </a:p>
        </p:txBody>
      </p:sp>
      <p:sp>
        <p:nvSpPr>
          <p:cNvPr id="4" name="Hexagon 3">
            <a:extLst>
              <a:ext uri="{FF2B5EF4-FFF2-40B4-BE49-F238E27FC236}">
                <a16:creationId xmlns:a16="http://schemas.microsoft.com/office/drawing/2014/main" id="{90CD7466-8A42-C6C5-2BE8-39D857418952}"/>
              </a:ext>
            </a:extLst>
          </p:cNvPr>
          <p:cNvSpPr/>
          <p:nvPr/>
        </p:nvSpPr>
        <p:spPr>
          <a:xfrm>
            <a:off x="5484799" y="2221040"/>
            <a:ext cx="3106751" cy="2035181"/>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0188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heel(1)">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4" grpId="0" animBg="1"/>
      <p:bldP spid="2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A3CA6-50F9-337E-5B17-6D51242F84B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EAE9D238-09D0-0D81-009E-3837011D0BDD}"/>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6" name="Group 25">
            <a:extLst>
              <a:ext uri="{FF2B5EF4-FFF2-40B4-BE49-F238E27FC236}">
                <a16:creationId xmlns:a16="http://schemas.microsoft.com/office/drawing/2014/main" id="{A5392936-0800-CE83-80DC-D153653FE940}"/>
              </a:ext>
            </a:extLst>
          </p:cNvPr>
          <p:cNvGrpSpPr/>
          <p:nvPr/>
        </p:nvGrpSpPr>
        <p:grpSpPr>
          <a:xfrm>
            <a:off x="2953669" y="1143719"/>
            <a:ext cx="7859512" cy="1415559"/>
            <a:chOff x="2166244" y="77518"/>
            <a:chExt cx="7859512" cy="1415559"/>
          </a:xfrm>
          <a:solidFill>
            <a:srgbClr val="6685C3"/>
          </a:solidFill>
        </p:grpSpPr>
        <p:grpSp>
          <p:nvGrpSpPr>
            <p:cNvPr id="8" name="Group 7">
              <a:extLst>
                <a:ext uri="{FF2B5EF4-FFF2-40B4-BE49-F238E27FC236}">
                  <a16:creationId xmlns:a16="http://schemas.microsoft.com/office/drawing/2014/main" id="{83DA2B35-6A20-9AD4-786C-411BB94D953F}"/>
                </a:ext>
              </a:extLst>
            </p:cNvPr>
            <p:cNvGrpSpPr/>
            <p:nvPr/>
          </p:nvGrpSpPr>
          <p:grpSpPr>
            <a:xfrm>
              <a:off x="3252426" y="284561"/>
              <a:ext cx="6773330" cy="1001472"/>
              <a:chOff x="4368801" y="507999"/>
              <a:chExt cx="6773331" cy="1269868"/>
            </a:xfrm>
            <a:grpFill/>
          </p:grpSpPr>
          <p:sp>
            <p:nvSpPr>
              <p:cNvPr id="6" name="Rounded Rectangle 5">
                <a:extLst>
                  <a:ext uri="{FF2B5EF4-FFF2-40B4-BE49-F238E27FC236}">
                    <a16:creationId xmlns:a16="http://schemas.microsoft.com/office/drawing/2014/main" id="{F5686324-BA58-A33E-8093-7A1E4A518884}"/>
                  </a:ext>
                </a:extLst>
              </p:cNvPr>
              <p:cNvSpPr/>
              <p:nvPr/>
            </p:nvSpPr>
            <p:spPr>
              <a:xfrm>
                <a:off x="4368801" y="507999"/>
                <a:ext cx="6773331" cy="1269868"/>
              </a:xfrm>
              <a:prstGeom prst="roundRect">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D78F71-BF69-E517-96F7-F17009311C10}"/>
                  </a:ext>
                </a:extLst>
              </p:cNvPr>
              <p:cNvSpPr txBox="1"/>
              <p:nvPr/>
            </p:nvSpPr>
            <p:spPr>
              <a:xfrm>
                <a:off x="4843392" y="586413"/>
                <a:ext cx="6122317" cy="1170784"/>
              </a:xfrm>
              <a:prstGeom prst="rect">
                <a:avLst/>
              </a:prstGeom>
              <a:noFill/>
            </p:spPr>
            <p:txBody>
              <a:bodyPr wrap="square" rtlCol="0">
                <a:spAutoFit/>
              </a:bodyPr>
              <a:lstStyle/>
              <a:p>
                <a:pPr algn="just" fontAlgn="base"/>
                <a:r>
                  <a:rPr lang="as-IN" dirty="0">
                    <a:solidFill>
                      <a:schemeClr val="bg1"/>
                    </a:solidFill>
                    <a:latin typeface="Kalpurush" panose="02000600000000000000" pitchFamily="2" charset="0"/>
                    <a:cs typeface="Kalpurush" panose="02000600000000000000" pitchFamily="2" charset="0"/>
                  </a:rPr>
                  <a:t>হাইব্রিড জাতের শস্য, প্রানী (প্রাণীর আকার, মাংস বৃদ্ধি, দুধে আমিষের পরিমাণ বাড়িয়ে) ও মৎস্য সম্পদ উৎপাদনের মাধ্যমে খাদ্য ঘাটতি সমস্যার সমাধান সম্ভব হচ্ছে।</a:t>
                </a:r>
              </a:p>
            </p:txBody>
          </p:sp>
        </p:grpSp>
        <p:sp>
          <p:nvSpPr>
            <p:cNvPr id="9" name="Rounded Rectangle 8">
              <a:extLst>
                <a:ext uri="{FF2B5EF4-FFF2-40B4-BE49-F238E27FC236}">
                  <a16:creationId xmlns:a16="http://schemas.microsoft.com/office/drawing/2014/main" id="{C9FE635C-624C-9F4E-01E9-7BC63227DFAA}"/>
                </a:ext>
              </a:extLst>
            </p:cNvPr>
            <p:cNvSpPr/>
            <p:nvPr/>
          </p:nvSpPr>
          <p:spPr>
            <a:xfrm>
              <a:off x="2166244" y="77518"/>
              <a:ext cx="1471435" cy="1415559"/>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latin typeface="Kalpurush" panose="02000600000000000000" pitchFamily="2" charset="0"/>
                <a:cs typeface="Kalpurush" panose="02000600000000000000" pitchFamily="2" charset="0"/>
              </a:endParaRPr>
            </a:p>
          </p:txBody>
        </p:sp>
      </p:grpSp>
      <p:grpSp>
        <p:nvGrpSpPr>
          <p:cNvPr id="32" name="Group 31">
            <a:extLst>
              <a:ext uri="{FF2B5EF4-FFF2-40B4-BE49-F238E27FC236}">
                <a16:creationId xmlns:a16="http://schemas.microsoft.com/office/drawing/2014/main" id="{C163136F-A1A3-3C8B-7F68-5E420BC50F14}"/>
              </a:ext>
            </a:extLst>
          </p:cNvPr>
          <p:cNvGrpSpPr/>
          <p:nvPr/>
        </p:nvGrpSpPr>
        <p:grpSpPr>
          <a:xfrm>
            <a:off x="2953669" y="3711849"/>
            <a:ext cx="7859512" cy="1415559"/>
            <a:chOff x="2166244" y="77518"/>
            <a:chExt cx="7859512" cy="1415559"/>
          </a:xfrm>
          <a:solidFill>
            <a:srgbClr val="57BBC9"/>
          </a:solidFill>
        </p:grpSpPr>
        <p:grpSp>
          <p:nvGrpSpPr>
            <p:cNvPr id="33" name="Group 32">
              <a:extLst>
                <a:ext uri="{FF2B5EF4-FFF2-40B4-BE49-F238E27FC236}">
                  <a16:creationId xmlns:a16="http://schemas.microsoft.com/office/drawing/2014/main" id="{6A39FB67-BF39-7D26-8ED0-5628A8656504}"/>
                </a:ext>
              </a:extLst>
            </p:cNvPr>
            <p:cNvGrpSpPr/>
            <p:nvPr/>
          </p:nvGrpSpPr>
          <p:grpSpPr>
            <a:xfrm>
              <a:off x="3252426" y="284561"/>
              <a:ext cx="6773330" cy="1001472"/>
              <a:chOff x="4368801" y="507999"/>
              <a:chExt cx="6773331" cy="1269868"/>
            </a:xfrm>
            <a:grpFill/>
          </p:grpSpPr>
          <p:sp>
            <p:nvSpPr>
              <p:cNvPr id="35" name="Rounded Rectangle 5">
                <a:extLst>
                  <a:ext uri="{FF2B5EF4-FFF2-40B4-BE49-F238E27FC236}">
                    <a16:creationId xmlns:a16="http://schemas.microsoft.com/office/drawing/2014/main" id="{367D970D-1D03-B78D-7EE1-C82664D63BA6}"/>
                  </a:ext>
                </a:extLst>
              </p:cNvPr>
              <p:cNvSpPr/>
              <p:nvPr/>
            </p:nvSpPr>
            <p:spPr>
              <a:xfrm>
                <a:off x="4368801" y="507999"/>
                <a:ext cx="6773331" cy="1269868"/>
              </a:xfrm>
              <a:prstGeom prst="roundRect">
                <a:avLst/>
              </a:prstGeom>
              <a:solidFill>
                <a:srgbClr val="8FAF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B49AD54-B718-874D-60BD-AC64F2EBCE60}"/>
                  </a:ext>
                </a:extLst>
              </p:cNvPr>
              <p:cNvSpPr txBox="1"/>
              <p:nvPr/>
            </p:nvSpPr>
            <p:spPr>
              <a:xfrm>
                <a:off x="4872420" y="751562"/>
                <a:ext cx="6122317" cy="819549"/>
              </a:xfrm>
              <a:prstGeom prst="rect">
                <a:avLst/>
              </a:prstGeom>
              <a:noFill/>
            </p:spPr>
            <p:txBody>
              <a:bodyPr wrap="square" rtlCol="0">
                <a:spAutoFit/>
              </a:bodyPr>
              <a:lstStyle/>
              <a:p>
                <a:pPr algn="just" fontAlgn="base"/>
                <a:r>
                  <a:rPr lang="as-IN" dirty="0">
                    <a:solidFill>
                      <a:schemeClr val="bg1"/>
                    </a:solidFill>
                    <a:latin typeface="Kalpurush" panose="02000600000000000000" pitchFamily="2" charset="0"/>
                    <a:cs typeface="Kalpurush" panose="02000600000000000000" pitchFamily="2" charset="0"/>
                  </a:rPr>
                  <a:t>উচ্চফলনশীল বা হাইব্রিড জাতের শস্য, প্রানী ও মৎস্য সম্পদ উৎপাদনের মাধ্যমে বৈদাশিক মুদ্রা ব্যয় কমানো সম্ভব হচ্ছে।</a:t>
                </a:r>
              </a:p>
            </p:txBody>
          </p:sp>
        </p:grpSp>
        <p:sp>
          <p:nvSpPr>
            <p:cNvPr id="34" name="Rounded Rectangle 8">
              <a:extLst>
                <a:ext uri="{FF2B5EF4-FFF2-40B4-BE49-F238E27FC236}">
                  <a16:creationId xmlns:a16="http://schemas.microsoft.com/office/drawing/2014/main" id="{FDB3989E-A2DE-A8AC-402F-A1ADA73D7155}"/>
                </a:ext>
              </a:extLst>
            </p:cNvPr>
            <p:cNvSpPr/>
            <p:nvPr/>
          </p:nvSpPr>
          <p:spPr>
            <a:xfrm>
              <a:off x="2166244" y="77518"/>
              <a:ext cx="1471435" cy="1415559"/>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latin typeface="Kalpurush" panose="02000600000000000000" pitchFamily="2" charset="0"/>
                <a:cs typeface="Kalpurush" panose="02000600000000000000" pitchFamily="2" charset="0"/>
              </a:endParaRPr>
            </a:p>
          </p:txBody>
        </p:sp>
      </p:grpSp>
      <p:grpSp>
        <p:nvGrpSpPr>
          <p:cNvPr id="10" name="Group 9">
            <a:extLst>
              <a:ext uri="{FF2B5EF4-FFF2-40B4-BE49-F238E27FC236}">
                <a16:creationId xmlns:a16="http://schemas.microsoft.com/office/drawing/2014/main" id="{39792BC6-BE32-5C47-A87F-136E0CE55FCA}"/>
              </a:ext>
            </a:extLst>
          </p:cNvPr>
          <p:cNvGrpSpPr/>
          <p:nvPr/>
        </p:nvGrpSpPr>
        <p:grpSpPr>
          <a:xfrm>
            <a:off x="-2386734" y="0"/>
            <a:ext cx="4837636" cy="6354087"/>
            <a:chOff x="-2386734" y="0"/>
            <a:chExt cx="4837636" cy="6354087"/>
          </a:xfrm>
        </p:grpSpPr>
        <p:grpSp>
          <p:nvGrpSpPr>
            <p:cNvPr id="5" name="Group 4">
              <a:extLst>
                <a:ext uri="{FF2B5EF4-FFF2-40B4-BE49-F238E27FC236}">
                  <a16:creationId xmlns:a16="http://schemas.microsoft.com/office/drawing/2014/main" id="{DEF20EDD-12C8-F5D6-AD7F-BB0C6162D4FC}"/>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079FBFE4-26BF-0682-065B-73B45A8386A7}"/>
                  </a:ext>
                </a:extLst>
              </p:cNvPr>
              <p:cNvSpPr/>
              <p:nvPr/>
            </p:nvSpPr>
            <p:spPr>
              <a:xfrm>
                <a:off x="-2703195" y="0"/>
                <a:ext cx="5406390" cy="6858000"/>
              </a:xfrm>
              <a:prstGeom prst="pie">
                <a:avLst>
                  <a:gd name="adj1" fmla="val 16189570"/>
                  <a:gd name="adj2" fmla="val 5402728"/>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CB75991C-A627-399A-E4DC-ED75584E0B17}"/>
                  </a:ext>
                </a:extLst>
              </p:cNvPr>
              <p:cNvSpPr txBox="1"/>
              <p:nvPr/>
            </p:nvSpPr>
            <p:spPr>
              <a:xfrm>
                <a:off x="85607" y="2712228"/>
                <a:ext cx="2458250" cy="2757134"/>
              </a:xfrm>
              <a:prstGeom prst="rect">
                <a:avLst/>
              </a:prstGeom>
              <a:noFill/>
            </p:spPr>
            <p:txBody>
              <a:bodyPr wrap="none" rtlCol="0">
                <a:spAutoFit/>
              </a:bodyPr>
              <a:lstStyle/>
              <a:p>
                <a:pPr algn="ctr" fontAlgn="base"/>
                <a:r>
                  <a:rPr lang="as-IN" sz="4000" b="1" dirty="0">
                    <a:solidFill>
                      <a:schemeClr val="bg1"/>
                    </a:solidFill>
                    <a:latin typeface="Kalpurush" panose="02000600000000000000" pitchFamily="2" charset="0"/>
                    <a:cs typeface="Kalpurush" panose="02000600000000000000" pitchFamily="2" charset="0"/>
                  </a:rPr>
                  <a:t>জেনেটিক</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as-IN" sz="4000" b="1" dirty="0">
                    <a:solidFill>
                      <a:schemeClr val="bg1"/>
                    </a:solidFill>
                    <a:latin typeface="Kalpurush" panose="02000600000000000000" pitchFamily="2" charset="0"/>
                    <a:cs typeface="Kalpurush" panose="02000600000000000000" pitchFamily="2" charset="0"/>
                  </a:rPr>
                  <a:t>ইঞ্জিনিয়ারিং</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en-US" sz="4000" b="1" dirty="0" err="1">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algn="ctr" fontAlgn="base"/>
                <a:r>
                  <a:rPr lang="en-US" sz="4000" b="1" dirty="0" err="1">
                    <a:solidFill>
                      <a:schemeClr val="bg1"/>
                    </a:solidFill>
                    <a:latin typeface="Kalpurush" panose="02000600000000000000" pitchFamily="2" charset="0"/>
                    <a:cs typeface="Kalpurush" panose="02000600000000000000" pitchFamily="2" charset="0"/>
                  </a:rPr>
                  <a:t>সুবিধা</a:t>
                </a:r>
                <a:endParaRPr lang="bn-IN" sz="4000" b="1" dirty="0">
                  <a:solidFill>
                    <a:schemeClr val="bg1"/>
                  </a:solidFill>
                  <a:latin typeface="Kalpurush" panose="02000600000000000000" pitchFamily="2" charset="0"/>
                  <a:cs typeface="Kalpurush" panose="02000600000000000000" pitchFamily="2" charset="0"/>
                </a:endParaRPr>
              </a:p>
            </p:txBody>
          </p:sp>
        </p:grpSp>
        <p:pic>
          <p:nvPicPr>
            <p:cNvPr id="3" name="Picture 2">
              <a:extLst>
                <a:ext uri="{FF2B5EF4-FFF2-40B4-BE49-F238E27FC236}">
                  <a16:creationId xmlns:a16="http://schemas.microsoft.com/office/drawing/2014/main" id="{DD1005F9-8233-D3A9-E98E-5441CCB1A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26" y="1258019"/>
              <a:ext cx="1186957" cy="1186957"/>
            </a:xfrm>
            <a:prstGeom prst="rect">
              <a:avLst/>
            </a:prstGeom>
          </p:spPr>
        </p:pic>
      </p:grpSp>
    </p:spTree>
    <p:extLst>
      <p:ext uri="{BB962C8B-B14F-4D97-AF65-F5344CB8AC3E}">
        <p14:creationId xmlns:p14="http://schemas.microsoft.com/office/powerpoint/2010/main" val="29393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2000" fill="hold"/>
                                        <p:tgtEl>
                                          <p:spTgt spid="26"/>
                                        </p:tgtEl>
                                        <p:attrNameLst>
                                          <p:attrName>ppt_x</p:attrName>
                                        </p:attrNameLst>
                                      </p:cBhvr>
                                      <p:tavLst>
                                        <p:tav tm="0">
                                          <p:val>
                                            <p:strVal val="1+#ppt_w/2"/>
                                          </p:val>
                                        </p:tav>
                                        <p:tav tm="100000">
                                          <p:val>
                                            <p:strVal val="#ppt_x"/>
                                          </p:val>
                                        </p:tav>
                                      </p:tavLst>
                                    </p:anim>
                                    <p:anim calcmode="lin" valueType="num">
                                      <p:cBhvr additive="base">
                                        <p:cTn id="14"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2000" fill="hold"/>
                                        <p:tgtEl>
                                          <p:spTgt spid="32"/>
                                        </p:tgtEl>
                                        <p:attrNameLst>
                                          <p:attrName>ppt_x</p:attrName>
                                        </p:attrNameLst>
                                      </p:cBhvr>
                                      <p:tavLst>
                                        <p:tav tm="0">
                                          <p:val>
                                            <p:strVal val="1+#ppt_w/2"/>
                                          </p:val>
                                        </p:tav>
                                        <p:tav tm="100000">
                                          <p:val>
                                            <p:strVal val="#ppt_x"/>
                                          </p:val>
                                        </p:tav>
                                      </p:tavLst>
                                    </p:anim>
                                    <p:anim calcmode="lin" valueType="num">
                                      <p:cBhvr additive="base">
                                        <p:cTn id="20" dur="2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834</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Agency FB</vt:lpstr>
      <vt:lpstr>Arial</vt:lpstr>
      <vt:lpstr>Calibri</vt:lpstr>
      <vt:lpstr>Calibri Light</vt:lpstr>
      <vt:lpstr>Kalpurush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Rajib Bakchi</dc:creator>
  <cp:lastModifiedBy>Rajib Bakchi</cp:lastModifiedBy>
  <cp:revision>241</cp:revision>
  <dcterms:created xsi:type="dcterms:W3CDTF">2025-06-26T08:52:43Z</dcterms:created>
  <dcterms:modified xsi:type="dcterms:W3CDTF">2025-10-27T14:32:11Z</dcterms:modified>
</cp:coreProperties>
</file>