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272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pdpoFer38WqxaR9yqJbQvA==" hashData="SaXykNvHc2LO9Ak2ttmIVa+m3FkmL0z7RxmJecHRyXwBLBsD+eDb+dJ2RwlmYlkVZk4X4+RWJfoODHdvf4/lD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4CD"/>
    <a:srgbClr val="937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DB30-F613-999D-CA67-3CE72FC55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EE189-705C-49C2-D5B8-6E2C2B146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D6CFF-CDA4-CCA4-1393-E4A79FAF9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DFF37-08F9-28C3-3A89-30844497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F8A5B-4759-432E-D289-37A15DF9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4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11791-4C0E-DC4C-AFD6-F634D6673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18462-316A-4BBD-200A-2AF5D8198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59F3F-652A-E23E-BDA3-ED392583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52E82-7DD1-A762-B32C-1E0DB5B8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85463-DF85-BE53-42A8-8272E6F5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03444-23FF-819C-B4C5-56FCC00D5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5AEF97-BC2C-78BD-C5A2-685D6D3FE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5E3D3-1530-5FD7-3FA2-A5E9162F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160C8-F4CC-217B-F8DA-9CB3BAB48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05705-C6F7-69CD-78E8-FA87E6E6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9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D000-CF61-4347-50B7-73F8005A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5C5F7-F14E-3710-B44D-53182878A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3BD2-C30E-0E2B-9BDF-BFA809A28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B36C5-CBD2-4051-AF93-1886F815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F57F1-D82D-E551-1669-38AD1D746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1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92EF2-08C7-E767-3AEC-8908ADE05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AAB52B-B2FC-A8F8-707D-0D8C69DAB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39B4F-9EB6-6756-7416-DFCC676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B4A72-542F-9181-4BBE-DCB795602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5AE3A-632B-5845-1C02-62A27856D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2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1402-4B73-56B9-DB25-74A76BF52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459D2-E286-99BA-2C15-4799749E0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BEC68-A5C9-9B2E-FFAB-613C433D3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91429-01EB-AF3F-E539-91A6102A0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79E70-29E5-86B2-3F29-617C4A63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B98AD-7AB3-166E-F6C8-DE28E6630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3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80EF6-4467-2FEF-8996-C6C546768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6D165-6C70-6673-71E6-F74E98225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713113-0487-5565-5DA1-4AEBF6A9C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2891B1-95D0-B168-4121-77C2EB8E4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36DE0B-0B91-7D6A-BA4B-EBD1F8FE9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B1A17-C5AE-2E4F-F268-E9AED708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5BA6C9-E1F1-6A78-41A4-5A14721E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CC8A0B-24DB-AC43-6871-3F69B100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4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9ED6-19AD-AA04-B7FE-71FB16D53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B2133-ECB6-3275-F039-A6DF387A8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4862D-F45C-92E7-BAD9-212442E2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86C26-F9F5-14FE-5245-05A29F0B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9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D27DB-7025-D71D-C2A0-804BD509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60C1B4-B44F-431A-A0CB-3623886E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1D3748-C7F7-0034-5F40-DCDCB386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1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50272-96A2-1449-5954-80AF69A3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61A8-EC71-5108-3D67-C41C9B2C2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6D080-FA9A-F9BC-F657-12DAC5C71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94787-1A25-FB8B-BDCD-DDDCE3C9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C07CC-8BAA-81F2-881D-B3FBD337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5A666-5ACF-FEE9-BC90-649DE04C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D23CE-1492-D33A-849E-D8B7CFD92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301E1-5A89-CBD2-AD34-C49AFCD942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5F859-DD5D-DC74-F680-254E466DA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9D844-9EAA-2486-4F6F-FCF16C48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3181D-0670-F8D7-07A7-D071620A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CDA92-68EF-1544-9986-2658810A6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B85C7-20D3-577E-F253-71FFF9F32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C8938-B902-620E-0BE7-F36E9A2DA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2166C-1E22-442B-0F1D-B3AD65D71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D6BB-12BD-4116-A35B-B04F517810E9}" type="datetimeFigureOut">
              <a:rPr lang="en-US" smtClean="0"/>
              <a:t>29-Oct-25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32A18-6EA4-DDCC-8427-90E71D036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68925-6117-CBCE-9B44-27C5E2E5A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35D6B-6C61-490A-B4AE-B77D59BB5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2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0FF5ECE-A562-D1B7-0E4F-490834B43473}"/>
              </a:ext>
            </a:extLst>
          </p:cNvPr>
          <p:cNvSpPr txBox="1"/>
          <p:nvPr/>
        </p:nvSpPr>
        <p:spPr>
          <a:xfrm>
            <a:off x="4119185" y="2767280"/>
            <a:ext cx="39536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896CAD"/>
                </a:solidFill>
                <a:latin typeface="Agency FB" panose="020B0804020202020204" pitchFamily="34" charset="0"/>
              </a:rPr>
              <a:t>WELCOME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95EBBA-BC4C-9EEE-F249-12FF5E3631D4}"/>
              </a:ext>
            </a:extLst>
          </p:cNvPr>
          <p:cNvGrpSpPr/>
          <p:nvPr/>
        </p:nvGrpSpPr>
        <p:grpSpPr>
          <a:xfrm>
            <a:off x="3113643" y="1114405"/>
            <a:ext cx="5964702" cy="2359380"/>
            <a:chOff x="3113649" y="740714"/>
            <a:chExt cx="5964702" cy="1796308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6C4E1E3-58A5-366D-772E-CC528CCA3BF4}"/>
                </a:ext>
              </a:extLst>
            </p:cNvPr>
            <p:cNvSpPr/>
            <p:nvPr/>
          </p:nvSpPr>
          <p:spPr>
            <a:xfrm>
              <a:off x="3113649" y="2486147"/>
              <a:ext cx="5964702" cy="50875"/>
            </a:xfrm>
            <a:prstGeom prst="roundRect">
              <a:avLst>
                <a:gd name="adj" fmla="val 50000"/>
              </a:avLst>
            </a:prstGeom>
            <a:solidFill>
              <a:srgbClr val="896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A52A41E-09DF-291A-50F1-B038D47E7087}"/>
                </a:ext>
              </a:extLst>
            </p:cNvPr>
            <p:cNvSpPr/>
            <p:nvPr/>
          </p:nvSpPr>
          <p:spPr>
            <a:xfrm>
              <a:off x="3437205" y="740714"/>
              <a:ext cx="5317587" cy="17443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A0C5953-6E2E-FF29-CA0F-808E9B0B4724}"/>
              </a:ext>
            </a:extLst>
          </p:cNvPr>
          <p:cNvGrpSpPr/>
          <p:nvPr/>
        </p:nvGrpSpPr>
        <p:grpSpPr>
          <a:xfrm rot="10800000">
            <a:off x="3113643" y="3475187"/>
            <a:ext cx="5964702" cy="2361188"/>
            <a:chOff x="3113649" y="736917"/>
            <a:chExt cx="5964702" cy="1797686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7DB4D27-D4F9-221C-A3E8-415B85480CE7}"/>
                </a:ext>
              </a:extLst>
            </p:cNvPr>
            <p:cNvSpPr/>
            <p:nvPr/>
          </p:nvSpPr>
          <p:spPr>
            <a:xfrm>
              <a:off x="3113649" y="2483728"/>
              <a:ext cx="5964702" cy="50875"/>
            </a:xfrm>
            <a:prstGeom prst="roundRect">
              <a:avLst>
                <a:gd name="adj" fmla="val 50000"/>
              </a:avLst>
            </a:prstGeom>
            <a:solidFill>
              <a:srgbClr val="896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E2ED36-4866-4809-BC9C-36C1E839E520}"/>
                </a:ext>
              </a:extLst>
            </p:cNvPr>
            <p:cNvSpPr/>
            <p:nvPr/>
          </p:nvSpPr>
          <p:spPr>
            <a:xfrm>
              <a:off x="3437207" y="736917"/>
              <a:ext cx="5317587" cy="17443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6759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accel="10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xit" presetSubtype="4" accel="10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3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৭</a:t>
            </a:r>
          </a:p>
        </p:txBody>
      </p:sp>
      <p:sp>
        <p:nvSpPr>
          <p:cNvPr id="4" name="Rectangle 3"/>
          <p:cNvSpPr/>
          <p:nvPr/>
        </p:nvSpPr>
        <p:spPr>
          <a:xfrm>
            <a:off x="1625600" y="3945760"/>
            <a:ext cx="7852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এনকোডার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আলফানিউমেরিক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চার্ট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আপেল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কমলার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নাশপাতি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ড্রাগনের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সম্ভব-বিশ্লেষণ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F39088-B599-E8CD-B00B-FF6426D9030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4AA2FC-792F-D479-B264-C2DD51AAF75E}"/>
              </a:ext>
            </a:extLst>
          </p:cNvPr>
          <p:cNvSpPr/>
          <p:nvPr/>
        </p:nvSpPr>
        <p:spPr>
          <a:xfrm>
            <a:off x="1625600" y="1498600"/>
            <a:ext cx="67346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একজন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বিক্রেতার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দোকানের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সামনে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নিম্নোক্ত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চার্টটি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টানানো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আছে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ফলের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		(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পিস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আপেল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			(12.75)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কমলা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			(32.2)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নাশপাতি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			(2C)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ড্রাগন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			(10010)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80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42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৮</a:t>
            </a:r>
          </a:p>
        </p:txBody>
      </p:sp>
      <p:sp>
        <p:nvSpPr>
          <p:cNvPr id="3" name="Rectangle 2"/>
          <p:cNvSpPr/>
          <p:nvPr/>
        </p:nvSpPr>
        <p:spPr>
          <a:xfrm>
            <a:off x="1568195" y="1630578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(755)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বোধগম্য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আরও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০ ও ১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ডিজাইন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নিয়ন্ত্রিত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পরিচালিত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68195" y="3125730"/>
            <a:ext cx="93792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18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অক্টাল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বোধগম্য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10111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সাথে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বর্ণিত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ডিজাইনে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কারণ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1734F1-D825-6341-915C-F0482012212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66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৯</a:t>
            </a:r>
          </a:p>
        </p:txBody>
      </p:sp>
      <p:sp>
        <p:nvSpPr>
          <p:cNvPr id="3" name="Rectangle 2"/>
          <p:cNvSpPr/>
          <p:nvPr/>
        </p:nvSpPr>
        <p:spPr>
          <a:xfrm>
            <a:off x="1450553" y="1723240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পড়ে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P = (66)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Q = (2B)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50553" y="2883419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Radix point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NAND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OR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P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(102),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২-এর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সাহায্যে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(-P)10+ (-Q)10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DBD1FE-D6EF-1BAD-6D97-14DE91BC2C01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0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১০</a:t>
            </a:r>
          </a:p>
        </p:txBody>
      </p:sp>
      <p:sp>
        <p:nvSpPr>
          <p:cNvPr id="3" name="Rectangle 2"/>
          <p:cNvSpPr/>
          <p:nvPr/>
        </p:nvSpPr>
        <p:spPr>
          <a:xfrm>
            <a:off x="1450553" y="1821149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এবারের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একুশের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বইমেলা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(346)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(10110110)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কিনেছিল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sz="1867" dirty="0">
              <a:solidFill>
                <a:srgbClr val="5694CD"/>
              </a:solidFill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50553" y="290774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ASCII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"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কোডেড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ডেটাকে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আনকোডেড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ডেটায়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।"-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কিনেছিল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ডেসিমেল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দুইজনের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কিনেছিল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25257A-46F5-FD5D-8D4A-148920EFB53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71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১১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8031" y="31936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চিহ্নযুক্ত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ASCII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আলফানিউমেরিক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X-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অর্ধ-বার্ষিক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মেধাক্রম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অক্টাল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X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ফলাফলের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33B47E-656B-844B-C913-B32B9E04FE1A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AA0102-C2A4-64DE-17F0-F99FC368936F}"/>
              </a:ext>
            </a:extLst>
          </p:cNvPr>
          <p:cNvSpPr/>
          <p:nvPr/>
        </p:nvSpPr>
        <p:spPr>
          <a:xfrm>
            <a:off x="1688031" y="1766354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কলেজের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একাদশ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শ্রেণির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বিজ্ঞান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বিভাগের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শিক্ষার্থী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X-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অর্ধ-বার্ষিক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মেধাক্রম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ছিল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(2F)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বার্ষিক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মেধাক্রম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হলো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(14)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05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১২</a:t>
            </a:r>
          </a:p>
        </p:txBody>
      </p:sp>
      <p:sp>
        <p:nvSpPr>
          <p:cNvPr id="4" name="Rectangle 3"/>
          <p:cNvSpPr/>
          <p:nvPr/>
        </p:nvSpPr>
        <p:spPr>
          <a:xfrm>
            <a:off x="1657684" y="3208052"/>
            <a:ext cx="97229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কাউন্টারের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নাম্বার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চলকের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ডি-মরগ্যানের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১ম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উপপাদ্যটি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NOR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ইনপুটের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বৃদ্ধি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নতুন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পূর্বের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5357D9-47AE-5EC0-841D-993515EE9AE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10687A4-187A-E7BD-AA95-3B048A854CFD}"/>
              </a:ext>
            </a:extLst>
          </p:cNvPr>
          <p:cNvGrpSpPr/>
          <p:nvPr/>
        </p:nvGrpSpPr>
        <p:grpSpPr>
          <a:xfrm>
            <a:off x="2202094" y="1271478"/>
            <a:ext cx="1311890" cy="1642073"/>
            <a:chOff x="2796540" y="1299411"/>
            <a:chExt cx="1486702" cy="186088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85355C-C119-01F6-8AAE-FB3520A07EC4}"/>
                </a:ext>
              </a:extLst>
            </p:cNvPr>
            <p:cNvSpPr/>
            <p:nvPr/>
          </p:nvSpPr>
          <p:spPr>
            <a:xfrm>
              <a:off x="3224463" y="1700463"/>
              <a:ext cx="1058779" cy="1058779"/>
            </a:xfrm>
            <a:prstGeom prst="rect">
              <a:avLst/>
            </a:prstGeom>
            <a:noFill/>
            <a:ln w="19050">
              <a:solidFill>
                <a:srgbClr val="5694C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4F00343-A6BF-F332-7382-192C8A689787}"/>
                </a:ext>
              </a:extLst>
            </p:cNvPr>
            <p:cNvCxnSpPr>
              <a:cxnSpLocks/>
            </p:cNvCxnSpPr>
            <p:nvPr/>
          </p:nvCxnSpPr>
          <p:spPr>
            <a:xfrm>
              <a:off x="3513222" y="1299411"/>
              <a:ext cx="0" cy="401052"/>
            </a:xfrm>
            <a:prstGeom prst="straightConnector1">
              <a:avLst/>
            </a:prstGeom>
            <a:ln w="19050">
              <a:solidFill>
                <a:srgbClr val="5694CD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EB57A2A-827F-02E1-E24C-C7DE352B8EF3}"/>
                </a:ext>
              </a:extLst>
            </p:cNvPr>
            <p:cNvCxnSpPr>
              <a:cxnSpLocks/>
            </p:cNvCxnSpPr>
            <p:nvPr/>
          </p:nvCxnSpPr>
          <p:spPr>
            <a:xfrm>
              <a:off x="4018548" y="1299411"/>
              <a:ext cx="0" cy="401052"/>
            </a:xfrm>
            <a:prstGeom prst="straightConnector1">
              <a:avLst/>
            </a:prstGeom>
            <a:ln w="19050">
              <a:solidFill>
                <a:srgbClr val="5694CD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D24785B-7AFE-49C7-C61C-67EAB3810234}"/>
                </a:ext>
              </a:extLst>
            </p:cNvPr>
            <p:cNvCxnSpPr>
              <a:cxnSpLocks/>
            </p:cNvCxnSpPr>
            <p:nvPr/>
          </p:nvCxnSpPr>
          <p:spPr>
            <a:xfrm>
              <a:off x="3753852" y="2759242"/>
              <a:ext cx="0" cy="401052"/>
            </a:xfrm>
            <a:prstGeom prst="straightConnector1">
              <a:avLst/>
            </a:prstGeom>
            <a:ln w="19050">
              <a:solidFill>
                <a:srgbClr val="5694CD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6715A31-588A-C168-0E21-93A11303DA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96540" y="2207794"/>
              <a:ext cx="427923" cy="0"/>
            </a:xfrm>
            <a:prstGeom prst="straightConnector1">
              <a:avLst/>
            </a:prstGeom>
            <a:ln w="19050">
              <a:solidFill>
                <a:srgbClr val="5694CD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451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১৩</a:t>
            </a:r>
          </a:p>
        </p:txBody>
      </p:sp>
      <p:sp>
        <p:nvSpPr>
          <p:cNvPr id="3" name="Rectangle 2"/>
          <p:cNvSpPr/>
          <p:nvPr/>
        </p:nvSpPr>
        <p:spPr>
          <a:xfrm>
            <a:off x="1450553" y="1646057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X = (123)n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Y = (43)16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50553" y="271797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BCD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5+3=10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X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(83)</a:t>
            </a:r>
            <a:r>
              <a:rPr lang="en-US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n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X - Y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প্রক্রিয়াটি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সাহায্যে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উক্তিটির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39BB4F-A840-1A86-D09D-68E72FE6D146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35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3BF9D-95A8-87BD-86B4-DDAB2F79B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5F0C3D-3B83-A5B8-ABBD-9775652AC9B0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831CCF-2D7A-CB2F-4A86-23874008D85A}"/>
              </a:ext>
            </a:extLst>
          </p:cNvPr>
          <p:cNvSpPr/>
          <p:nvPr/>
        </p:nvSpPr>
        <p:spPr>
          <a:xfrm>
            <a:off x="1088841" y="1678140"/>
            <a:ext cx="9935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কাকলী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পলি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বান্ধবী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কাকলী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পলি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মার্কেটে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নিজেদের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পোশাক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কিনলো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পরবর্তীতে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পোশাকের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জানতে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চাইলে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কাকলী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(167)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পলি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(79)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sz="1867" dirty="0">
              <a:solidFill>
                <a:srgbClr val="5694CD"/>
              </a:solidFill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F20FBC-BD40-D631-7425-6C9133D49F11}"/>
              </a:ext>
            </a:extLst>
          </p:cNvPr>
          <p:cNvSpPr/>
          <p:nvPr/>
        </p:nvSpPr>
        <p:spPr>
          <a:xfrm>
            <a:off x="1168006" y="3285990"/>
            <a:ext cx="98559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বেজ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ভিত্তি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বহুল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৮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কাকলী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পলির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পোশাকের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দশভিত্তিতে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পোশাকের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29849-D3AC-B8EF-097A-C19ADA35F67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90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A01FA-104D-B95C-F3F1-AF74772FF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E8F7C1-BAD0-9681-27E8-F7F8882E2696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১৫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09AD77-532D-3192-E7A8-3F7C698D3FF5}"/>
              </a:ext>
            </a:extLst>
          </p:cNvPr>
          <p:cNvSpPr/>
          <p:nvPr/>
        </p:nvSpPr>
        <p:spPr>
          <a:xfrm>
            <a:off x="1301956" y="1665619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বার্ষিক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ICT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রণি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(1010101)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রাফি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(56)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সাদিয়া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(123)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৪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A98535-845B-4D87-F203-5F74947936DD}"/>
              </a:ext>
            </a:extLst>
          </p:cNvPr>
          <p:cNvSpPr/>
          <p:nvPr/>
        </p:nvSpPr>
        <p:spPr>
          <a:xfrm>
            <a:off x="1301956" y="2828835"/>
            <a:ext cx="95880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1+1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বুলিয়ান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1+1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—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রাফি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সাদিয়া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ICT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ডেসিমেল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3AEB53-C5BB-403E-0A5B-9EDACFFCE3C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7F1D9-8A0D-DD61-F314-C1D4CF021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3FF5BE-5995-C8A1-7843-98F3CA489D1A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১৬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1516B8-43FB-D23E-2E96-2584A3B71C2E}"/>
              </a:ext>
            </a:extLst>
          </p:cNvPr>
          <p:cNvSpPr/>
          <p:nvPr/>
        </p:nvSpPr>
        <p:spPr>
          <a:xfrm>
            <a:off x="1266710" y="1654370"/>
            <a:ext cx="95822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মামুন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জয়পুরহাট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ঢাকা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যাওয়ার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(112)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টিকিট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মামুনের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বন্ধু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আবির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নারায়ণগঞ্জ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ঢাকা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আসার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(3D)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টিকিট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7BA11C-30BD-A816-3CA9-342109F13489}"/>
              </a:ext>
            </a:extLst>
          </p:cNvPr>
          <p:cNvSpPr/>
          <p:nvPr/>
        </p:nvSpPr>
        <p:spPr>
          <a:xfrm>
            <a:off x="1266710" y="2851654"/>
            <a:ext cx="950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পজিশনাল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(14)10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সমকক্ষ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BCD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কোনটিতে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প্রয়োজন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মামুন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আবির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টিকিট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মামুন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আবিরের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টিকিটের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ক্রয়মূল্যের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BFB35-6195-FDE0-F30B-6D1F3D25241F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5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F0B0161-6081-182E-43D0-6432C32E2070}"/>
              </a:ext>
            </a:extLst>
          </p:cNvPr>
          <p:cNvSpPr txBox="1"/>
          <p:nvPr/>
        </p:nvSpPr>
        <p:spPr>
          <a:xfrm>
            <a:off x="1944915" y="2327954"/>
            <a:ext cx="3722494" cy="2823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endParaRPr lang="en-US" sz="2000" b="1" dirty="0">
              <a:solidFill>
                <a:srgbClr val="6A8BC9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endParaRPr lang="en-US" sz="2000" b="1" dirty="0">
              <a:solidFill>
                <a:srgbClr val="6A8BC9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endParaRPr lang="en-US" sz="2000" b="1" dirty="0">
              <a:solidFill>
                <a:srgbClr val="6A8BC9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sz="2000" b="1" dirty="0">
              <a:solidFill>
                <a:srgbClr val="6A8BC9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মোবাইল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০১৭২৫-৯৪৫৪৭৬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ইমেইল</a:t>
            </a:r>
            <a:r>
              <a:rPr lang="en-US" sz="2000" b="1" dirty="0">
                <a:solidFill>
                  <a:srgbClr val="6A8BC9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rajibbakchi@gmail.com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DA37C93F-C525-40DD-4C03-46941B14D1DC}"/>
              </a:ext>
            </a:extLst>
          </p:cNvPr>
          <p:cNvSpPr/>
          <p:nvPr/>
        </p:nvSpPr>
        <p:spPr>
          <a:xfrm>
            <a:off x="4823381" y="770021"/>
            <a:ext cx="2545238" cy="671812"/>
          </a:xfrm>
          <a:prstGeom prst="roundRect">
            <a:avLst>
              <a:gd name="adj" fmla="val 0"/>
            </a:avLst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sz="28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পরিচিতি</a:t>
            </a:r>
            <a:endParaRPr lang="en-US" sz="2800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6EBF6-2526-E571-8FD1-70A39DE1423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42E0A6-7F30-9E62-2084-5318A59DB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110" y="2510714"/>
            <a:ext cx="2458329" cy="2458329"/>
          </a:xfrm>
          <a:prstGeom prst="ellipse">
            <a:avLst/>
          </a:prstGeom>
          <a:ln w="63500" cap="rnd">
            <a:solidFill>
              <a:schemeClr val="accent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3281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BBDCF-9C49-C48C-796B-618D2687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E071E7-F55C-C131-9DD3-E0DC23AA5F3C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১৭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FB9E1D-B763-60A1-56D5-4F2B274C2B01}"/>
              </a:ext>
            </a:extLst>
          </p:cNvPr>
          <p:cNvSpPr/>
          <p:nvPr/>
        </p:nvSpPr>
        <p:spPr>
          <a:xfrm>
            <a:off x="1522650" y="37211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নন-পজিশনাল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বড়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উপযোগী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ছক-১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নির্দেশ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ছক-২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C = AB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সমীকরণ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58BF60-59FE-D1EE-D074-38A4AFD4F1A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9567FB-B8BF-0603-8245-7E09D46EE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429895"/>
              </p:ext>
            </p:extLst>
          </p:nvPr>
        </p:nvGraphicFramePr>
        <p:xfrm>
          <a:off x="1657684" y="987192"/>
          <a:ext cx="2239067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169">
                  <a:extLst>
                    <a:ext uri="{9D8B030D-6E8A-4147-A177-3AD203B41FA5}">
                      <a16:colId xmlns:a16="http://schemas.microsoft.com/office/drawing/2014/main" val="999318934"/>
                    </a:ext>
                  </a:extLst>
                </a:gridCol>
                <a:gridCol w="629824">
                  <a:extLst>
                    <a:ext uri="{9D8B030D-6E8A-4147-A177-3AD203B41FA5}">
                      <a16:colId xmlns:a16="http://schemas.microsoft.com/office/drawing/2014/main" val="2220326713"/>
                    </a:ext>
                  </a:extLst>
                </a:gridCol>
                <a:gridCol w="1026074">
                  <a:extLst>
                    <a:ext uri="{9D8B030D-6E8A-4147-A177-3AD203B41FA5}">
                      <a16:colId xmlns:a16="http://schemas.microsoft.com/office/drawing/2014/main" val="20545799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1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87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7717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4997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555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546803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854E7A4-3CF1-1324-D0A4-8B2E8F914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57319"/>
              </p:ext>
            </p:extLst>
          </p:nvPr>
        </p:nvGraphicFramePr>
        <p:xfrm>
          <a:off x="4778367" y="987192"/>
          <a:ext cx="2239067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169">
                  <a:extLst>
                    <a:ext uri="{9D8B030D-6E8A-4147-A177-3AD203B41FA5}">
                      <a16:colId xmlns:a16="http://schemas.microsoft.com/office/drawing/2014/main" val="999318934"/>
                    </a:ext>
                  </a:extLst>
                </a:gridCol>
                <a:gridCol w="629824">
                  <a:extLst>
                    <a:ext uri="{9D8B030D-6E8A-4147-A177-3AD203B41FA5}">
                      <a16:colId xmlns:a16="http://schemas.microsoft.com/office/drawing/2014/main" val="2220326713"/>
                    </a:ext>
                  </a:extLst>
                </a:gridCol>
                <a:gridCol w="1026074">
                  <a:extLst>
                    <a:ext uri="{9D8B030D-6E8A-4147-A177-3AD203B41FA5}">
                      <a16:colId xmlns:a16="http://schemas.microsoft.com/office/drawing/2014/main" val="20545799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7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17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97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55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46803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1EBE482-802F-53A3-2C21-176A7FC70429}"/>
              </a:ext>
            </a:extLst>
          </p:cNvPr>
          <p:cNvSpPr txBox="1"/>
          <p:nvPr/>
        </p:nvSpPr>
        <p:spPr>
          <a:xfrm>
            <a:off x="2451902" y="3237632"/>
            <a:ext cx="6506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ছক-১</a:t>
            </a:r>
            <a:endParaRPr lang="en-US" b="1" dirty="0">
              <a:solidFill>
                <a:srgbClr val="5694CD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F6941F-21D4-B6D9-DD18-A314CA3D7FD5}"/>
              </a:ext>
            </a:extLst>
          </p:cNvPr>
          <p:cNvSpPr txBox="1"/>
          <p:nvPr/>
        </p:nvSpPr>
        <p:spPr>
          <a:xfrm>
            <a:off x="5508391" y="3237632"/>
            <a:ext cx="7790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ছক-২</a:t>
            </a:r>
            <a:endParaRPr lang="en-US" b="1" dirty="0">
              <a:solidFill>
                <a:srgbClr val="5694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15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EC626-B244-D353-DD8D-EF3199BA5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0A9086-9976-F364-CB3C-E0D974B09C93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১৮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029407-FA6C-BD5C-5E46-BD1C6763C2C0}"/>
              </a:ext>
            </a:extLst>
          </p:cNvPr>
          <p:cNvSpPr/>
          <p:nvPr/>
        </p:nvSpPr>
        <p:spPr>
          <a:xfrm>
            <a:off x="1657684" y="1514467"/>
            <a:ext cx="92174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তাসকিন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স্যার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শ্রেণিকক্ষে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ICT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আলোচনা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করছিলেন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ক্লাসের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পর্যায়ে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স্যার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সোহেল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রোহানকে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জিজ্ঞেস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তোমরা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১ম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সাময়িক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ICT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পেয়েছিলে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সোহেল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(105)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রোহান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(4F) 16,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পিছনে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বসে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মিতা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স্যার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আমিতো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(100111),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A262FE-B310-A342-57C6-9EFF7A541AE4}"/>
              </a:ext>
            </a:extLst>
          </p:cNvPr>
          <p:cNvSpPr/>
          <p:nvPr/>
        </p:nvSpPr>
        <p:spPr>
          <a:xfrm>
            <a:off x="1731131" y="3414327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6+5+3= 1110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মিতার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সোহেল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রোহান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6B3BCF-DAC7-59F5-5796-CB134533E3D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6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944D-C135-7BF4-357C-DFA0137D3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33B021-7E29-71FA-FF3B-4BF05960FBE7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১৯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92B74C-C401-D0B9-8F73-01AEC8521BED}"/>
              </a:ext>
            </a:extLst>
          </p:cNvPr>
          <p:cNvSpPr/>
          <p:nvPr/>
        </p:nvSpPr>
        <p:spPr>
          <a:xfrm>
            <a:off x="1485926" y="1083549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পড়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প্রশ্নগুলোর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D378D5-FEE8-C01D-5166-E4B0731B7B20}"/>
              </a:ext>
            </a:extLst>
          </p:cNvPr>
          <p:cNvSpPr/>
          <p:nvPr/>
        </p:nvSpPr>
        <p:spPr>
          <a:xfrm>
            <a:off x="1485926" y="4307573"/>
            <a:ext cx="95720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এনকোডার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"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বাংলা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"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চিত্র-১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সাথে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সাদৃশ্যপূর্ণ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চিত্র-৩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চিত্র-২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4EE5FA-4CE5-5744-7EA0-84A4B9CC373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87148C-2146-58F7-0097-26E03EF7C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913115"/>
              </p:ext>
            </p:extLst>
          </p:nvPr>
        </p:nvGraphicFramePr>
        <p:xfrm>
          <a:off x="1583981" y="1687801"/>
          <a:ext cx="2239067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169">
                  <a:extLst>
                    <a:ext uri="{9D8B030D-6E8A-4147-A177-3AD203B41FA5}">
                      <a16:colId xmlns:a16="http://schemas.microsoft.com/office/drawing/2014/main" val="999318934"/>
                    </a:ext>
                  </a:extLst>
                </a:gridCol>
                <a:gridCol w="629824">
                  <a:extLst>
                    <a:ext uri="{9D8B030D-6E8A-4147-A177-3AD203B41FA5}">
                      <a16:colId xmlns:a16="http://schemas.microsoft.com/office/drawing/2014/main" val="2220326713"/>
                    </a:ext>
                  </a:extLst>
                </a:gridCol>
                <a:gridCol w="1026074">
                  <a:extLst>
                    <a:ext uri="{9D8B030D-6E8A-4147-A177-3AD203B41FA5}">
                      <a16:colId xmlns:a16="http://schemas.microsoft.com/office/drawing/2014/main" val="20545799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7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17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97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55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4680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952D24C-8AFF-8C80-68E1-816647343845}"/>
              </a:ext>
            </a:extLst>
          </p:cNvPr>
          <p:cNvSpPr txBox="1"/>
          <p:nvPr/>
        </p:nvSpPr>
        <p:spPr>
          <a:xfrm>
            <a:off x="2267415" y="3966377"/>
            <a:ext cx="8721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চিত্র-১</a:t>
            </a:r>
            <a:endParaRPr lang="en-US" b="1" dirty="0">
              <a:solidFill>
                <a:srgbClr val="5694CD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A6CDF6E-0FFF-254E-3B3D-E745F2F48F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989832"/>
              </p:ext>
            </p:extLst>
          </p:nvPr>
        </p:nvGraphicFramePr>
        <p:xfrm>
          <a:off x="4156024" y="1687801"/>
          <a:ext cx="2239067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169">
                  <a:extLst>
                    <a:ext uri="{9D8B030D-6E8A-4147-A177-3AD203B41FA5}">
                      <a16:colId xmlns:a16="http://schemas.microsoft.com/office/drawing/2014/main" val="999318934"/>
                    </a:ext>
                  </a:extLst>
                </a:gridCol>
                <a:gridCol w="629824">
                  <a:extLst>
                    <a:ext uri="{9D8B030D-6E8A-4147-A177-3AD203B41FA5}">
                      <a16:colId xmlns:a16="http://schemas.microsoft.com/office/drawing/2014/main" val="2220326713"/>
                    </a:ext>
                  </a:extLst>
                </a:gridCol>
                <a:gridCol w="1026074">
                  <a:extLst>
                    <a:ext uri="{9D8B030D-6E8A-4147-A177-3AD203B41FA5}">
                      <a16:colId xmlns:a16="http://schemas.microsoft.com/office/drawing/2014/main" val="20545799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7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17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97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55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4680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DDF93C-CF1D-C955-941F-3069677CF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410181"/>
              </p:ext>
            </p:extLst>
          </p:nvPr>
        </p:nvGraphicFramePr>
        <p:xfrm>
          <a:off x="6728067" y="1687801"/>
          <a:ext cx="2239067" cy="225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3169">
                  <a:extLst>
                    <a:ext uri="{9D8B030D-6E8A-4147-A177-3AD203B41FA5}">
                      <a16:colId xmlns:a16="http://schemas.microsoft.com/office/drawing/2014/main" val="999318934"/>
                    </a:ext>
                  </a:extLst>
                </a:gridCol>
                <a:gridCol w="629824">
                  <a:extLst>
                    <a:ext uri="{9D8B030D-6E8A-4147-A177-3AD203B41FA5}">
                      <a16:colId xmlns:a16="http://schemas.microsoft.com/office/drawing/2014/main" val="2220326713"/>
                    </a:ext>
                  </a:extLst>
                </a:gridCol>
                <a:gridCol w="1026074">
                  <a:extLst>
                    <a:ext uri="{9D8B030D-6E8A-4147-A177-3AD203B41FA5}">
                      <a16:colId xmlns:a16="http://schemas.microsoft.com/office/drawing/2014/main" val="20545799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Input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694CD"/>
                          </a:solidFill>
                        </a:rPr>
                        <a:t>Output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0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5694CD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786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17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97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55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5694CD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94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46803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E826C4D-E42E-5604-45ED-6E74B9ED66B4}"/>
              </a:ext>
            </a:extLst>
          </p:cNvPr>
          <p:cNvSpPr txBox="1"/>
          <p:nvPr/>
        </p:nvSpPr>
        <p:spPr>
          <a:xfrm>
            <a:off x="4839458" y="3966377"/>
            <a:ext cx="8721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চিত্র-২</a:t>
            </a:r>
            <a:endParaRPr lang="en-US" b="1" dirty="0">
              <a:solidFill>
                <a:srgbClr val="5694CD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A6444-8791-B65A-7B8D-1358F3D27FD8}"/>
              </a:ext>
            </a:extLst>
          </p:cNvPr>
          <p:cNvSpPr txBox="1"/>
          <p:nvPr/>
        </p:nvSpPr>
        <p:spPr>
          <a:xfrm>
            <a:off x="7411501" y="3966377"/>
            <a:ext cx="8721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চিত্র-৩</a:t>
            </a:r>
            <a:endParaRPr lang="en-US" b="1" dirty="0">
              <a:solidFill>
                <a:srgbClr val="5694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8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AD2EF-6789-6BC8-8056-982AE3124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23348D-6E62-4151-D97D-6DA13F149882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4E70B3-996E-64E1-F05E-1616C26F4941}"/>
              </a:ext>
            </a:extLst>
          </p:cNvPr>
          <p:cNvSpPr/>
          <p:nvPr/>
        </p:nvSpPr>
        <p:spPr>
          <a:xfrm>
            <a:off x="1450553" y="1529140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কৃষ্টি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পিয়াল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মুক্তি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সহপাঠীর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বিবাহ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উপলক্ষ্যে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(5D7)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(750)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(999)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উপহার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সামগ্রী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F973A3-5BE2-404B-AEAF-1F2ADF54CD2C}"/>
              </a:ext>
            </a:extLst>
          </p:cNvPr>
          <p:cNvSpPr/>
          <p:nvPr/>
        </p:nvSpPr>
        <p:spPr>
          <a:xfrm>
            <a:off x="1524000" y="307501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ASCII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২-এর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ডিজিটাল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কৃষ্টি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মুক্তির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উপহার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সামগ্রীর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পিয়াল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কৃষ্টির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উপহার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হেক্সাডেসিমেল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1E17E2-AD93-6891-2B0F-ED86FAA1B591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8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13709-52DB-7C67-4868-E210E1FFB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69A35B-3665-CF6F-6F13-3DF68A95EADB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২১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470F0E-873F-D0DC-7C07-B6CC9ABF7F7B}"/>
              </a:ext>
            </a:extLst>
          </p:cNvPr>
          <p:cNvSpPr/>
          <p:nvPr/>
        </p:nvSpPr>
        <p:spPr>
          <a:xfrm>
            <a:off x="1657428" y="289882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বিসিডি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সকল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কোডভুক্ত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প্রচলিত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ঝুমি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রুমির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নিরূপণ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2DF1EF-9CCC-B0EA-7BD3-35B604C3C6E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FD380C-BD02-5CA0-C934-6AF9E5E8E5BF}"/>
              </a:ext>
            </a:extLst>
          </p:cNvPr>
          <p:cNvSpPr/>
          <p:nvPr/>
        </p:nvSpPr>
        <p:spPr>
          <a:xfrm>
            <a:off x="1657428" y="1539607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ঝুমি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রুমি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টেস্ট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(920)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 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ও (920)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৪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ক্লাস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(37)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(3A)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1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5E7B-0314-811F-9E32-723123DA4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B8E74F-67BE-9C82-28B6-E75D8EE2FE2F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২২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33BCA1-E129-A0AA-3D62-584EA71A492F}"/>
              </a:ext>
            </a:extLst>
          </p:cNvPr>
          <p:cNvSpPr/>
          <p:nvPr/>
        </p:nvSpPr>
        <p:spPr>
          <a:xfrm>
            <a:off x="1524000" y="1064872"/>
            <a:ext cx="3185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AA31DE-7E5A-7727-32C8-FD43D2528A24}"/>
              </a:ext>
            </a:extLst>
          </p:cNvPr>
          <p:cNvSpPr/>
          <p:nvPr/>
        </p:nvSpPr>
        <p:spPr>
          <a:xfrm>
            <a:off x="1524000" y="34290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সার্বজনীন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কোডেড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ডেটাকে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আনকোডেড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ডেটায়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ডিভাইসটি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চিত্র-১ ও চিত্র-২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সমন্বয়ে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তৈরি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চিত্র-১ ও চিত্র-২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সমন্বিত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চিত্র-৩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EEA930-25AA-8B29-7931-9D8EFF194E9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0855872-2EEF-7950-0CF4-72D7BC9A1E0D}"/>
              </a:ext>
            </a:extLst>
          </p:cNvPr>
          <p:cNvGrpSpPr/>
          <p:nvPr/>
        </p:nvGrpSpPr>
        <p:grpSpPr>
          <a:xfrm>
            <a:off x="1622595" y="1805928"/>
            <a:ext cx="4788229" cy="1228459"/>
            <a:chOff x="2098842" y="2001828"/>
            <a:chExt cx="4788229" cy="1228459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82212F46-06BD-E522-3781-12CF91130C67}"/>
                </a:ext>
              </a:extLst>
            </p:cNvPr>
            <p:cNvGrpSpPr/>
            <p:nvPr/>
          </p:nvGrpSpPr>
          <p:grpSpPr>
            <a:xfrm>
              <a:off x="4934969" y="2001828"/>
              <a:ext cx="1952102" cy="817532"/>
              <a:chOff x="5767755" y="2147293"/>
              <a:chExt cx="1952102" cy="817532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E0C26AE-7334-F447-5C4C-7AFF58595D99}"/>
                  </a:ext>
                </a:extLst>
              </p:cNvPr>
              <p:cNvSpPr/>
              <p:nvPr/>
            </p:nvSpPr>
            <p:spPr>
              <a:xfrm>
                <a:off x="6366605" y="2147293"/>
                <a:ext cx="658086" cy="817532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5694CD"/>
                    </a:solidFill>
                  </a:rPr>
                  <a:t>F/A</a:t>
                </a:r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179D8208-A55F-8A5D-1F92-BBF1666864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58265" y="2334769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FD1147C0-61E1-067F-D802-1463711DD0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58265" y="2556059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4A2F8C8-19BD-DD68-3FA2-C429584874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58265" y="2777350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249B1C51-46CF-0A53-EA3D-A845F622AA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3501" y="2436293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8CE1A94E-1EFB-E287-04B1-29F7685C7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3501" y="2657583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15B10FB-9235-53DE-768F-DB85D25B8EA9}"/>
                  </a:ext>
                </a:extLst>
              </p:cNvPr>
              <p:cNvSpPr txBox="1"/>
              <p:nvPr/>
            </p:nvSpPr>
            <p:spPr>
              <a:xfrm>
                <a:off x="5767755" y="2147293"/>
                <a:ext cx="34496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</a:rPr>
                  <a:t>C</a:t>
                </a:r>
                <a:r>
                  <a:rPr lang="en-US" sz="1200" b="1" dirty="0">
                    <a:solidFill>
                      <a:srgbClr val="5694CD"/>
                    </a:solidFill>
                  </a:rPr>
                  <a:t>i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451B51B-186D-A704-5A88-2E12E4833514}"/>
                  </a:ext>
                </a:extLst>
              </p:cNvPr>
              <p:cNvSpPr txBox="1"/>
              <p:nvPr/>
            </p:nvSpPr>
            <p:spPr>
              <a:xfrm>
                <a:off x="5773281" y="2371531"/>
                <a:ext cx="32412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</a:rPr>
                  <a:t>A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95183C-E928-0EBC-68DB-2AA6385DBB44}"/>
                  </a:ext>
                </a:extLst>
              </p:cNvPr>
              <p:cNvSpPr txBox="1"/>
              <p:nvPr/>
            </p:nvSpPr>
            <p:spPr>
              <a:xfrm>
                <a:off x="5767755" y="2592823"/>
                <a:ext cx="31451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</a:rPr>
                  <a:t>B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8A0832C-CDE6-A6C5-2259-9E60AA2C800E}"/>
                  </a:ext>
                </a:extLst>
              </p:cNvPr>
              <p:cNvSpPr txBox="1"/>
              <p:nvPr/>
            </p:nvSpPr>
            <p:spPr>
              <a:xfrm>
                <a:off x="7330007" y="2473056"/>
                <a:ext cx="38985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</a:rPr>
                  <a:t>C</a:t>
                </a:r>
                <a:r>
                  <a:rPr lang="en-US" sz="1200" b="1" dirty="0">
                    <a:solidFill>
                      <a:srgbClr val="5694CD"/>
                    </a:solidFill>
                  </a:rPr>
                  <a:t>o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20169F-EF05-1781-A7C0-1BBBC0636CC1}"/>
                  </a:ext>
                </a:extLst>
              </p:cNvPr>
              <p:cNvSpPr txBox="1"/>
              <p:nvPr/>
            </p:nvSpPr>
            <p:spPr>
              <a:xfrm>
                <a:off x="7339369" y="2251765"/>
                <a:ext cx="29367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</a:rPr>
                  <a:t>S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6BB84BF3-1190-662C-8F41-C780AB4E2E51}"/>
                </a:ext>
              </a:extLst>
            </p:cNvPr>
            <p:cNvGrpSpPr/>
            <p:nvPr/>
          </p:nvGrpSpPr>
          <p:grpSpPr>
            <a:xfrm>
              <a:off x="3580754" y="2220478"/>
              <a:ext cx="1143000" cy="381064"/>
              <a:chOff x="3873500" y="2359521"/>
              <a:chExt cx="1143000" cy="381064"/>
            </a:xfrm>
          </p:grpSpPr>
          <p:sp>
            <p:nvSpPr>
              <p:cNvPr id="25" name="Partial Circle 24">
                <a:extLst>
                  <a:ext uri="{FF2B5EF4-FFF2-40B4-BE49-F238E27FC236}">
                    <a16:creationId xmlns:a16="http://schemas.microsoft.com/office/drawing/2014/main" id="{8D1CDE5A-E0EF-5566-FA83-DEEBF4DFA070}"/>
                  </a:ext>
                </a:extLst>
              </p:cNvPr>
              <p:cNvSpPr/>
              <p:nvPr/>
            </p:nvSpPr>
            <p:spPr>
              <a:xfrm>
                <a:off x="4112485" y="2359521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F346BB1-8333-D469-FFFE-6DAA9D5E5D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73500" y="2448303"/>
                <a:ext cx="521283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D432922-5C3B-E9A8-E846-47783F7211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73500" y="2657583"/>
                <a:ext cx="521283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C9AD3E5-C052-138C-FE8C-792B8D33E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92137" y="2550053"/>
                <a:ext cx="324363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C2C055F0-632A-6748-2445-1D119BAD28BB}"/>
                </a:ext>
              </a:extLst>
            </p:cNvPr>
            <p:cNvGrpSpPr/>
            <p:nvPr/>
          </p:nvGrpSpPr>
          <p:grpSpPr>
            <a:xfrm>
              <a:off x="2098842" y="2167303"/>
              <a:ext cx="1266134" cy="515434"/>
              <a:chOff x="2073546" y="2365030"/>
              <a:chExt cx="1266134" cy="515434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9BEC43AA-7F8A-472F-9981-6ADFA79153D9}"/>
                  </a:ext>
                </a:extLst>
              </p:cNvPr>
              <p:cNvGrpSpPr/>
              <p:nvPr/>
            </p:nvGrpSpPr>
            <p:grpSpPr>
              <a:xfrm>
                <a:off x="2149339" y="2365030"/>
                <a:ext cx="882001" cy="515434"/>
                <a:chOff x="5535217" y="570804"/>
                <a:chExt cx="5535969" cy="3003004"/>
              </a:xfrm>
            </p:grpSpPr>
            <p:sp>
              <p:nvSpPr>
                <p:cNvPr id="40" name="Flowchart: Stored Data 39">
                  <a:extLst>
                    <a:ext uri="{FF2B5EF4-FFF2-40B4-BE49-F238E27FC236}">
                      <a16:creationId xmlns:a16="http://schemas.microsoft.com/office/drawing/2014/main" id="{F308349D-E13F-0CE4-B4F6-59B7082CC0C3}"/>
                    </a:ext>
                  </a:extLst>
                </p:cNvPr>
                <p:cNvSpPr/>
                <p:nvPr/>
              </p:nvSpPr>
              <p:spPr>
                <a:xfrm flipH="1">
                  <a:off x="8453416" y="866403"/>
                  <a:ext cx="2617770" cy="2043107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sp>
              <p:nvSpPr>
                <p:cNvPr id="41" name="Arc 40">
                  <a:extLst>
                    <a:ext uri="{FF2B5EF4-FFF2-40B4-BE49-F238E27FC236}">
                      <a16:creationId xmlns:a16="http://schemas.microsoft.com/office/drawing/2014/main" id="{7D439FDC-36BD-43CD-8360-56315B398CE8}"/>
                    </a:ext>
                  </a:extLst>
                </p:cNvPr>
                <p:cNvSpPr/>
                <p:nvPr/>
              </p:nvSpPr>
              <p:spPr>
                <a:xfrm rot="2401749">
                  <a:off x="5535217" y="570804"/>
                  <a:ext cx="2906820" cy="3003004"/>
                </a:xfrm>
                <a:prstGeom prst="arc">
                  <a:avLst/>
                </a:prstGeom>
                <a:ln w="19050">
                  <a:solidFill>
                    <a:schemeClr val="accent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</p:grp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4CFDC66A-162A-BCB9-91BD-17E7B03E38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31340" y="2585640"/>
                <a:ext cx="308340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4F461FE-7BA4-475E-F9CF-8A3DB6BEA9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73546" y="2487196"/>
                <a:ext cx="521283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0F01ECE6-2471-8AD3-FE5D-5C9DDCA973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75927" y="2696476"/>
                <a:ext cx="521283" cy="0"/>
              </a:xfrm>
              <a:prstGeom prst="line">
                <a:avLst/>
              </a:prstGeom>
              <a:ln w="19050">
                <a:solidFill>
                  <a:schemeClr val="accent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96B1231-B49C-AA48-865B-D4D4F29AEF17}"/>
                </a:ext>
              </a:extLst>
            </p:cNvPr>
            <p:cNvSpPr txBox="1"/>
            <p:nvPr/>
          </p:nvSpPr>
          <p:spPr>
            <a:xfrm>
              <a:off x="2219924" y="2860955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চিত্র-১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F34C63A-22E8-B805-DB68-5D4F8CA69B3E}"/>
                </a:ext>
              </a:extLst>
            </p:cNvPr>
            <p:cNvSpPr txBox="1"/>
            <p:nvPr/>
          </p:nvSpPr>
          <p:spPr>
            <a:xfrm>
              <a:off x="3788926" y="2860955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চিত্র-২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89391C6-FF8F-5F74-DE56-3173250376D6}"/>
                </a:ext>
              </a:extLst>
            </p:cNvPr>
            <p:cNvSpPr txBox="1"/>
            <p:nvPr/>
          </p:nvSpPr>
          <p:spPr>
            <a:xfrm>
              <a:off x="5420804" y="2860955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চিত্র-৩ </a:t>
              </a:r>
              <a:endParaRPr lang="en-US" dirty="0">
                <a:solidFill>
                  <a:srgbClr val="5694C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396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16ADC-9A0F-8AD9-1B49-80D911CFB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7A188C-C1A7-0BA6-5AE8-D4A50D57FF42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২৩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EEB5E7-AE33-EDBB-8A86-07C4619567CC}"/>
              </a:ext>
            </a:extLst>
          </p:cNvPr>
          <p:cNvSpPr/>
          <p:nvPr/>
        </p:nvSpPr>
        <p:spPr>
          <a:xfrm>
            <a:off x="1450553" y="1608286"/>
            <a:ext cx="92174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'ক'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কলেজের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বোর্ডে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(63) 10- (63)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(63.8)16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সংখ্যাগুলো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লিখলেন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দ্বিতীয়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তৃতীয়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অতঃপর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"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অভ্যন্তরে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সমস্ত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কাজ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মাত্র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অপারেশনের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”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070099-93E6-42C3-C30F-516C25C86AE6}"/>
              </a:ext>
            </a:extLst>
          </p:cNvPr>
          <p:cNvSpPr/>
          <p:nvPr/>
        </p:nvSpPr>
        <p:spPr>
          <a:xfrm>
            <a:off x="1450553" y="315902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9+7=10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দ্বিতীয়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তৃতীয়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বর্ণিত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অপারেশনের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প্রথম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দ্বিতীয়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CD3652-1877-D0CE-523C-3D30517284A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1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10226-6200-652B-3AE8-B551D4EBE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DD0512-E84D-6397-EE89-34400D791BE4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FA6CFE-B2B5-DDE0-8DAA-F06BCFA97D6F}"/>
              </a:ext>
            </a:extLst>
          </p:cNvPr>
          <p:cNvSpPr/>
          <p:nvPr/>
        </p:nvSpPr>
        <p:spPr>
          <a:xfrm>
            <a:off x="1657684" y="783429"/>
            <a:ext cx="2608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9668F-A687-0A62-E167-7B58F8A91FD8}"/>
              </a:ext>
            </a:extLst>
          </p:cNvPr>
          <p:cNvSpPr/>
          <p:nvPr/>
        </p:nvSpPr>
        <p:spPr>
          <a:xfrm>
            <a:off x="1657684" y="4227318"/>
            <a:ext cx="94757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অ্যাডার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M(M+N) = M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Y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চিত্র-২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প্রতিনিধিত্বকারী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চিত্র-১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সমতুল্য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B79D1-BEE2-6613-6219-76276FED1D7C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3FE81815-1DAE-99CC-34A5-A1872E8BA43A}"/>
              </a:ext>
            </a:extLst>
          </p:cNvPr>
          <p:cNvGrpSpPr/>
          <p:nvPr/>
        </p:nvGrpSpPr>
        <p:grpSpPr>
          <a:xfrm>
            <a:off x="1585423" y="1407087"/>
            <a:ext cx="5451834" cy="2602525"/>
            <a:chOff x="1585423" y="1407087"/>
            <a:chExt cx="5451834" cy="2602525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7DFF0EB7-E9AB-861A-1CA4-CC82E503B53C}"/>
                </a:ext>
              </a:extLst>
            </p:cNvPr>
            <p:cNvSpPr txBox="1"/>
            <p:nvPr/>
          </p:nvSpPr>
          <p:spPr>
            <a:xfrm>
              <a:off x="5599738" y="3640280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চিত্র-২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DBDD24D4-3EEA-592A-5499-A0A1DAF8799F}"/>
                </a:ext>
              </a:extLst>
            </p:cNvPr>
            <p:cNvSpPr txBox="1"/>
            <p:nvPr/>
          </p:nvSpPr>
          <p:spPr>
            <a:xfrm>
              <a:off x="2325231" y="3638851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চিত্র-১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CAF6A777-A90F-04F6-AFFF-B6A5E2BC1688}"/>
                </a:ext>
              </a:extLst>
            </p:cNvPr>
            <p:cNvSpPr txBox="1"/>
            <p:nvPr/>
          </p:nvSpPr>
          <p:spPr>
            <a:xfrm>
              <a:off x="1585423" y="1407348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7E157F51-76DC-D4A6-F629-10622AE1B85E}"/>
                </a:ext>
              </a:extLst>
            </p:cNvPr>
            <p:cNvSpPr txBox="1"/>
            <p:nvPr/>
          </p:nvSpPr>
          <p:spPr>
            <a:xfrm>
              <a:off x="1807714" y="1407087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CCBE2190-7F7A-9C25-9425-3EC4A2DB019D}"/>
                </a:ext>
              </a:extLst>
            </p:cNvPr>
            <p:cNvCxnSpPr>
              <a:cxnSpLocks/>
            </p:cNvCxnSpPr>
            <p:nvPr/>
          </p:nvCxnSpPr>
          <p:spPr>
            <a:xfrm>
              <a:off x="2015368" y="1737297"/>
              <a:ext cx="0" cy="189556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43DA1B02-C72B-3D2E-22EB-2E5360273012}"/>
                </a:ext>
              </a:extLst>
            </p:cNvPr>
            <p:cNvCxnSpPr>
              <a:cxnSpLocks/>
            </p:cNvCxnSpPr>
            <p:nvPr/>
          </p:nvCxnSpPr>
          <p:spPr>
            <a:xfrm>
              <a:off x="1813049" y="1734173"/>
              <a:ext cx="0" cy="189556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B8EABF09-DE30-B05E-2740-1B778798E5CC}"/>
                </a:ext>
              </a:extLst>
            </p:cNvPr>
            <p:cNvCxnSpPr>
              <a:cxnSpLocks/>
            </p:cNvCxnSpPr>
            <p:nvPr/>
          </p:nvCxnSpPr>
          <p:spPr>
            <a:xfrm>
              <a:off x="3610213" y="2800046"/>
              <a:ext cx="0" cy="23318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24BF092F-C9D3-6F51-CBCB-22724B92FCBA}"/>
                </a:ext>
              </a:extLst>
            </p:cNvPr>
            <p:cNvCxnSpPr>
              <a:cxnSpLocks/>
            </p:cNvCxnSpPr>
            <p:nvPr/>
          </p:nvCxnSpPr>
          <p:spPr>
            <a:xfrm>
              <a:off x="3600687" y="2543868"/>
              <a:ext cx="151357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EB0866F3-E2F4-30A7-7817-7B3170740248}"/>
                </a:ext>
              </a:extLst>
            </p:cNvPr>
            <p:cNvGrpSpPr/>
            <p:nvPr/>
          </p:nvGrpSpPr>
          <p:grpSpPr>
            <a:xfrm>
              <a:off x="5083110" y="2869511"/>
              <a:ext cx="1954147" cy="553164"/>
              <a:chOff x="5083110" y="2869511"/>
              <a:chExt cx="1954147" cy="553164"/>
            </a:xfrm>
          </p:grpSpPr>
          <p:sp>
            <p:nvSpPr>
              <p:cNvPr id="144" name="Partial Circle 143">
                <a:extLst>
                  <a:ext uri="{FF2B5EF4-FFF2-40B4-BE49-F238E27FC236}">
                    <a16:creationId xmlns:a16="http://schemas.microsoft.com/office/drawing/2014/main" id="{F6011121-027F-8063-B16F-767186EDB75A}"/>
                  </a:ext>
                </a:extLst>
              </p:cNvPr>
              <p:cNvSpPr/>
              <p:nvPr/>
            </p:nvSpPr>
            <p:spPr>
              <a:xfrm>
                <a:off x="5531164" y="2869511"/>
                <a:ext cx="913098" cy="5531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26EB7301-F23A-68C2-286A-07CEFCC18C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83110" y="2969715"/>
                <a:ext cx="894001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573172EF-4380-E566-9E0D-2F8E5DA3F4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90513" y="3305753"/>
                <a:ext cx="894001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DD7CD832-9B78-7AB5-B2B9-0CDDBB3665A7}"/>
                  </a:ext>
                </a:extLst>
              </p:cNvPr>
              <p:cNvSpPr/>
              <p:nvPr/>
            </p:nvSpPr>
            <p:spPr>
              <a:xfrm>
                <a:off x="6446820" y="3103270"/>
                <a:ext cx="79926" cy="82224"/>
              </a:xfrm>
              <a:prstGeom prst="ellipse">
                <a:avLst/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3E64EFAA-65B5-68EB-1715-90FD375D9D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26746" y="3144382"/>
                <a:ext cx="510511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2734D572-31E7-16BB-88BF-D1278EAC790E}"/>
                </a:ext>
              </a:extLst>
            </p:cNvPr>
            <p:cNvGrpSpPr/>
            <p:nvPr/>
          </p:nvGrpSpPr>
          <p:grpSpPr>
            <a:xfrm>
              <a:off x="1817746" y="2800046"/>
              <a:ext cx="1804912" cy="460125"/>
              <a:chOff x="1817746" y="2800046"/>
              <a:chExt cx="1804912" cy="460125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5BE63D86-7C08-F7C3-49A3-ECDBDD0C05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17746" y="2869784"/>
                <a:ext cx="958753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F87140A1-4424-09C1-D8BF-826CB01FB3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5368" y="3185494"/>
                <a:ext cx="77065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7DE7AD3A-8FBE-97B7-189A-033FF72C2265}"/>
                  </a:ext>
                </a:extLst>
              </p:cNvPr>
              <p:cNvGrpSpPr/>
              <p:nvPr/>
            </p:nvGrpSpPr>
            <p:grpSpPr>
              <a:xfrm>
                <a:off x="2712620" y="2800046"/>
                <a:ext cx="910038" cy="460125"/>
                <a:chOff x="2318066" y="2078409"/>
                <a:chExt cx="713512" cy="350678"/>
              </a:xfrm>
            </p:grpSpPr>
            <p:sp>
              <p:nvSpPr>
                <p:cNvPr id="130" name="Flowchart: Stored Data 39">
                  <a:extLst>
                    <a:ext uri="{FF2B5EF4-FFF2-40B4-BE49-F238E27FC236}">
                      <a16:creationId xmlns:a16="http://schemas.microsoft.com/office/drawing/2014/main" id="{4B1EA1EA-BA2D-6AE2-6F14-EB35F7FA1A30}"/>
                    </a:ext>
                  </a:extLst>
                </p:cNvPr>
                <p:cNvSpPr/>
                <p:nvPr/>
              </p:nvSpPr>
              <p:spPr>
                <a:xfrm flipH="1">
                  <a:off x="2318066" y="2078409"/>
                  <a:ext cx="417068" cy="350678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C48D6C34-B05D-3279-4E51-055A2C4A0C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782538" y="2246986"/>
                  <a:ext cx="249040" cy="1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Oval 131">
                  <a:extLst>
                    <a:ext uri="{FF2B5EF4-FFF2-40B4-BE49-F238E27FC236}">
                      <a16:creationId xmlns:a16="http://schemas.microsoft.com/office/drawing/2014/main" id="{E3196A2B-A3AC-ADB9-E64E-B881ED43D16A}"/>
                    </a:ext>
                  </a:extLst>
                </p:cNvPr>
                <p:cNvSpPr/>
                <p:nvPr/>
              </p:nvSpPr>
              <p:spPr>
                <a:xfrm>
                  <a:off x="2746434" y="2214617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</p:grp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CC115C66-817C-9DC4-0221-432D446062A6}"/>
                  </a:ext>
                </a:extLst>
              </p:cNvPr>
              <p:cNvGrpSpPr/>
              <p:nvPr/>
            </p:nvGrpSpPr>
            <p:grpSpPr>
              <a:xfrm>
                <a:off x="2255018" y="3118843"/>
                <a:ext cx="183904" cy="131033"/>
                <a:chOff x="2329194" y="2062476"/>
                <a:chExt cx="183904" cy="131033"/>
              </a:xfrm>
            </p:grpSpPr>
            <p:sp>
              <p:nvSpPr>
                <p:cNvPr id="153" name="Isosceles Triangle 152">
                  <a:extLst>
                    <a:ext uri="{FF2B5EF4-FFF2-40B4-BE49-F238E27FC236}">
                      <a16:creationId xmlns:a16="http://schemas.microsoft.com/office/drawing/2014/main" id="{0B794ED2-42C6-6487-3B30-03B9926DC36D}"/>
                    </a:ext>
                  </a:extLst>
                </p:cNvPr>
                <p:cNvSpPr/>
                <p:nvPr/>
              </p:nvSpPr>
              <p:spPr>
                <a:xfrm rot="5400000">
                  <a:off x="2318883" y="2072787"/>
                  <a:ext cx="131033" cy="110411"/>
                </a:xfrm>
                <a:prstGeom prst="triangl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611067F6-0E74-93F3-931D-0292B5711AA3}"/>
                    </a:ext>
                  </a:extLst>
                </p:cNvPr>
                <p:cNvSpPr/>
                <p:nvPr/>
              </p:nvSpPr>
              <p:spPr>
                <a:xfrm>
                  <a:off x="2448359" y="2094954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3CFC32F6-B8CA-5456-6179-5198CB4C72BE}"/>
                </a:ext>
              </a:extLst>
            </p:cNvPr>
            <p:cNvGrpSpPr/>
            <p:nvPr/>
          </p:nvGrpSpPr>
          <p:grpSpPr>
            <a:xfrm>
              <a:off x="1817746" y="2089999"/>
              <a:ext cx="2397906" cy="823120"/>
              <a:chOff x="1817746" y="2800050"/>
              <a:chExt cx="2397906" cy="823120"/>
            </a:xfrm>
          </p:grpSpPr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35480026-F067-4A2C-77BC-4445382B9B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17746" y="2869784"/>
                <a:ext cx="958753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DD648A31-4D52-C7A8-D8D6-7D5D38AD47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5368" y="3185494"/>
                <a:ext cx="77065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6871D26-A0F4-48CA-28D3-F645D7215FDF}"/>
                  </a:ext>
                </a:extLst>
              </p:cNvPr>
              <p:cNvGrpSpPr/>
              <p:nvPr/>
            </p:nvGrpSpPr>
            <p:grpSpPr>
              <a:xfrm>
                <a:off x="2712621" y="2800050"/>
                <a:ext cx="1503031" cy="823120"/>
                <a:chOff x="2318066" y="2078409"/>
                <a:chExt cx="1178445" cy="627329"/>
              </a:xfrm>
            </p:grpSpPr>
            <p:sp>
              <p:nvSpPr>
                <p:cNvPr id="164" name="Flowchart: Stored Data 39">
                  <a:extLst>
                    <a:ext uri="{FF2B5EF4-FFF2-40B4-BE49-F238E27FC236}">
                      <a16:creationId xmlns:a16="http://schemas.microsoft.com/office/drawing/2014/main" id="{7987A935-7184-27E6-93B8-F850D431FAFC}"/>
                    </a:ext>
                  </a:extLst>
                </p:cNvPr>
                <p:cNvSpPr/>
                <p:nvPr/>
              </p:nvSpPr>
              <p:spPr>
                <a:xfrm flipH="1">
                  <a:off x="2318066" y="2078409"/>
                  <a:ext cx="417068" cy="350678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C97A66CB-43D6-A303-7895-294EEFEB91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782538" y="2246986"/>
                  <a:ext cx="249040" cy="1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3479F73D-031A-5F0C-2B19-4DD6E8CF9228}"/>
                    </a:ext>
                  </a:extLst>
                </p:cNvPr>
                <p:cNvSpPr/>
                <p:nvPr/>
              </p:nvSpPr>
              <p:spPr>
                <a:xfrm>
                  <a:off x="2746434" y="2214617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sp>
              <p:nvSpPr>
                <p:cNvPr id="167" name="Flowchart: Stored Data 39">
                  <a:extLst>
                    <a:ext uri="{FF2B5EF4-FFF2-40B4-BE49-F238E27FC236}">
                      <a16:creationId xmlns:a16="http://schemas.microsoft.com/office/drawing/2014/main" id="{2BD2DF52-A83A-B06B-D1B8-4998CC6C2ECD}"/>
                    </a:ext>
                  </a:extLst>
                </p:cNvPr>
                <p:cNvSpPr/>
                <p:nvPr/>
              </p:nvSpPr>
              <p:spPr>
                <a:xfrm flipH="1">
                  <a:off x="3079443" y="2355060"/>
                  <a:ext cx="417068" cy="350678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F9A62F45-F604-1CCA-D59D-EB8DB33DADE5}"/>
                  </a:ext>
                </a:extLst>
              </p:cNvPr>
              <p:cNvGrpSpPr/>
              <p:nvPr/>
            </p:nvGrpSpPr>
            <p:grpSpPr>
              <a:xfrm>
                <a:off x="2255018" y="3118843"/>
                <a:ext cx="183904" cy="131033"/>
                <a:chOff x="2329194" y="2062476"/>
                <a:chExt cx="183904" cy="131033"/>
              </a:xfrm>
            </p:grpSpPr>
            <p:sp>
              <p:nvSpPr>
                <p:cNvPr id="162" name="Isosceles Triangle 161">
                  <a:extLst>
                    <a:ext uri="{FF2B5EF4-FFF2-40B4-BE49-F238E27FC236}">
                      <a16:creationId xmlns:a16="http://schemas.microsoft.com/office/drawing/2014/main" id="{7259BFB6-16DC-BE86-8880-A847AD6BA14C}"/>
                    </a:ext>
                  </a:extLst>
                </p:cNvPr>
                <p:cNvSpPr/>
                <p:nvPr/>
              </p:nvSpPr>
              <p:spPr>
                <a:xfrm rot="5400000">
                  <a:off x="2318883" y="2072787"/>
                  <a:ext cx="131033" cy="110411"/>
                </a:xfrm>
                <a:prstGeom prst="triangl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sp>
              <p:nvSpPr>
                <p:cNvPr id="163" name="Oval 162">
                  <a:extLst>
                    <a:ext uri="{FF2B5EF4-FFF2-40B4-BE49-F238E27FC236}">
                      <a16:creationId xmlns:a16="http://schemas.microsoft.com/office/drawing/2014/main" id="{25424022-4E12-0B7D-2653-1EF258B253B6}"/>
                    </a:ext>
                  </a:extLst>
                </p:cNvPr>
                <p:cNvSpPr/>
                <p:nvPr/>
              </p:nvSpPr>
              <p:spPr>
                <a:xfrm>
                  <a:off x="2448359" y="2094954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</p:grp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4824088-586E-E405-107B-1474711849F2}"/>
                </a:ext>
              </a:extLst>
            </p:cNvPr>
            <p:cNvCxnSpPr>
              <a:cxnSpLocks/>
            </p:cNvCxnSpPr>
            <p:nvPr/>
          </p:nvCxnSpPr>
          <p:spPr>
            <a:xfrm>
              <a:off x="3610213" y="2320058"/>
              <a:ext cx="0" cy="23318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E97691AE-5FF7-3F8E-1A54-1BF34490C40D}"/>
                </a:ext>
              </a:extLst>
            </p:cNvPr>
            <p:cNvCxnSpPr>
              <a:cxnSpLocks/>
            </p:cNvCxnSpPr>
            <p:nvPr/>
          </p:nvCxnSpPr>
          <p:spPr>
            <a:xfrm>
              <a:off x="3600687" y="2800046"/>
              <a:ext cx="151357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F0341BAE-BF55-BFBA-9933-B024962EF151}"/>
                </a:ext>
              </a:extLst>
            </p:cNvPr>
            <p:cNvCxnSpPr>
              <a:cxnSpLocks/>
            </p:cNvCxnSpPr>
            <p:nvPr/>
          </p:nvCxnSpPr>
          <p:spPr>
            <a:xfrm>
              <a:off x="4215652" y="2679471"/>
              <a:ext cx="337298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7DB082DC-ECC7-3696-ABF2-E93E9DEDE398}"/>
                </a:ext>
              </a:extLst>
            </p:cNvPr>
            <p:cNvSpPr txBox="1"/>
            <p:nvPr/>
          </p:nvSpPr>
          <p:spPr>
            <a:xfrm>
              <a:off x="4163979" y="2393659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Y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435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DDC6A-1EE9-EB3E-4C7F-5604EA5CA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DA7DD9-A2B9-9587-0E50-EFCEF9CE357C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২৫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415C9F-5CD0-F4D4-0C09-2EA471D9FDFE}"/>
              </a:ext>
            </a:extLst>
          </p:cNvPr>
          <p:cNvSpPr/>
          <p:nvPr/>
        </p:nvSpPr>
        <p:spPr>
          <a:xfrm>
            <a:off x="1449203" y="1761566"/>
            <a:ext cx="92174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ক্লাসে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বিভিন্ন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সম্পর্কে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ধারণা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লাভ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এ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ধারণার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ভিত্তিতে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বোনের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(110101)₂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ভাইয়ের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(53)৪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বছর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ব্রান্ডের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মডেলের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দুইটি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স্কুল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ব্যাগ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(207) 16 ও (510)10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ভিন্ন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দোকান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EBB268-77EA-0C31-7360-FD3866F2BD4C}"/>
              </a:ext>
            </a:extLst>
          </p:cNvPr>
          <p:cNvSpPr/>
          <p:nvPr/>
        </p:nvSpPr>
        <p:spPr>
          <a:xfrm>
            <a:off x="1522650" y="34290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Unicode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"1+1+1=1"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রনির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তাদের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স্কুল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অক্টাল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নির্ণয়পূর্বক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2266BA-15B5-A183-4A92-2358B421410B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75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82A13-45ED-FE78-80C4-0ACE99378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4B710C-0133-8DA9-6F41-1F6FF60C7520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২৬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176AEF-DB32-9E3F-FD88-10134484D5E1}"/>
              </a:ext>
            </a:extLst>
          </p:cNvPr>
          <p:cNvSpPr/>
          <p:nvPr/>
        </p:nvSpPr>
        <p:spPr>
          <a:xfrm>
            <a:off x="1583982" y="858412"/>
            <a:ext cx="263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5B1569-FFF1-7AF7-417B-0C581706A926}"/>
              </a:ext>
            </a:extLst>
          </p:cNvPr>
          <p:cNvSpPr/>
          <p:nvPr/>
        </p:nvSpPr>
        <p:spPr>
          <a:xfrm>
            <a:off x="1522650" y="3696137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Universal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মানুষের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বোধগম্য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ইনপুটের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হ্রাস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নতুন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পাওয়া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NAND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দ্বারা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40D208-207E-30CF-8BDB-A2A81A40D160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5F997CB-6215-C74B-7708-BDCA717EB05B}"/>
              </a:ext>
            </a:extLst>
          </p:cNvPr>
          <p:cNvGrpSpPr/>
          <p:nvPr/>
        </p:nvGrpSpPr>
        <p:grpSpPr>
          <a:xfrm>
            <a:off x="1657428" y="1828727"/>
            <a:ext cx="1972878" cy="1266427"/>
            <a:chOff x="2078603" y="1705927"/>
            <a:chExt cx="1273576" cy="8175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4C97889-AA12-7D2A-A11C-1BA8129B7240}"/>
                </a:ext>
              </a:extLst>
            </p:cNvPr>
            <p:cNvSpPr/>
            <p:nvPr/>
          </p:nvSpPr>
          <p:spPr>
            <a:xfrm>
              <a:off x="2386943" y="1705927"/>
              <a:ext cx="658086" cy="817532"/>
            </a:xfrm>
            <a:prstGeom prst="rect">
              <a:avLst/>
            </a:prstGeom>
            <a:noFill/>
            <a:ln w="19050">
              <a:solidFill>
                <a:srgbClr val="5694C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916B115-6DED-F4F7-E22D-AFCAF22EE39E}"/>
                </a:ext>
              </a:extLst>
            </p:cNvPr>
            <p:cNvCxnSpPr>
              <a:cxnSpLocks/>
            </p:cNvCxnSpPr>
            <p:nvPr/>
          </p:nvCxnSpPr>
          <p:spPr>
            <a:xfrm>
              <a:off x="2078603" y="1893403"/>
              <a:ext cx="308340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53F46E1-C236-452F-6964-BF21E818E61C}"/>
                </a:ext>
              </a:extLst>
            </p:cNvPr>
            <p:cNvCxnSpPr>
              <a:cxnSpLocks/>
            </p:cNvCxnSpPr>
            <p:nvPr/>
          </p:nvCxnSpPr>
          <p:spPr>
            <a:xfrm>
              <a:off x="2078603" y="2114693"/>
              <a:ext cx="308340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3A7B1D-694D-C6C6-81BF-14CED4576A74}"/>
                </a:ext>
              </a:extLst>
            </p:cNvPr>
            <p:cNvCxnSpPr>
              <a:cxnSpLocks/>
            </p:cNvCxnSpPr>
            <p:nvPr/>
          </p:nvCxnSpPr>
          <p:spPr>
            <a:xfrm>
              <a:off x="2078603" y="2335984"/>
              <a:ext cx="308340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A1B649F-5448-4837-A0FA-F3E18FF0E836}"/>
                </a:ext>
              </a:extLst>
            </p:cNvPr>
            <p:cNvCxnSpPr>
              <a:cxnSpLocks/>
            </p:cNvCxnSpPr>
            <p:nvPr/>
          </p:nvCxnSpPr>
          <p:spPr>
            <a:xfrm>
              <a:off x="3043839" y="1994927"/>
              <a:ext cx="308340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6724351-985D-8D82-55C2-9D76CCED1757}"/>
                </a:ext>
              </a:extLst>
            </p:cNvPr>
            <p:cNvCxnSpPr>
              <a:cxnSpLocks/>
            </p:cNvCxnSpPr>
            <p:nvPr/>
          </p:nvCxnSpPr>
          <p:spPr>
            <a:xfrm>
              <a:off x="3043839" y="2216217"/>
              <a:ext cx="308340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331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D04C5-988A-05AB-A4A0-A0B0E8EE4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4232936-ABBD-7F1D-77F4-7540497E5D34}"/>
              </a:ext>
            </a:extLst>
          </p:cNvPr>
          <p:cNvSpPr txBox="1"/>
          <p:nvPr/>
        </p:nvSpPr>
        <p:spPr>
          <a:xfrm>
            <a:off x="3749054" y="2487684"/>
            <a:ext cx="4693914" cy="236218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endParaRPr lang="en-US" sz="2000" b="1" dirty="0">
              <a:solidFill>
                <a:srgbClr val="896CA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শ্রেণি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একাদশ-দ্বাদশ</a:t>
            </a:r>
            <a:endParaRPr lang="en-US" sz="2000" b="1" dirty="0">
              <a:solidFill>
                <a:srgbClr val="896CA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অধ্যায়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তৃতীয়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</a:t>
            </a:r>
            <a:r>
              <a:rPr lang="as-IN" sz="2000" b="1" dirty="0">
                <a:solidFill>
                  <a:srgbClr val="9379B4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 পদ্ধতি ও ডিজিটাল ডিভাইস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আলোচনার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বিষয়বস্তু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সৃজনশীল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</a:t>
            </a:r>
            <a:endParaRPr lang="en-US" sz="2000" b="1" dirty="0">
              <a:solidFill>
                <a:srgbClr val="896CA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সময়</a:t>
            </a:r>
            <a:r>
              <a:rPr lang="en-US" sz="2000" b="1" dirty="0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৪০ </a:t>
            </a:r>
            <a:r>
              <a:rPr lang="en-US" sz="2000" b="1" dirty="0" err="1">
                <a:solidFill>
                  <a:srgbClr val="896CA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মিনিট</a:t>
            </a:r>
            <a:endParaRPr lang="en-US" sz="2000" b="1" dirty="0">
              <a:solidFill>
                <a:srgbClr val="896CA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3" name="Rounded Rectangle 4">
            <a:extLst>
              <a:ext uri="{FF2B5EF4-FFF2-40B4-BE49-F238E27FC236}">
                <a16:creationId xmlns:a16="http://schemas.microsoft.com/office/drawing/2014/main" id="{0C174A33-69D1-8490-A341-F65CA6C4CE48}"/>
              </a:ext>
            </a:extLst>
          </p:cNvPr>
          <p:cNvSpPr/>
          <p:nvPr/>
        </p:nvSpPr>
        <p:spPr>
          <a:xfrm>
            <a:off x="4958648" y="962342"/>
            <a:ext cx="2274704" cy="681256"/>
          </a:xfrm>
          <a:prstGeom prst="roundRect">
            <a:avLst>
              <a:gd name="adj" fmla="val 0"/>
            </a:avLst>
          </a:prstGeom>
          <a:solidFill>
            <a:srgbClr val="548FC7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পাঠ</a:t>
            </a:r>
            <a:r>
              <a:rPr lang="en-US" sz="28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পরিচিতি</a:t>
            </a:r>
            <a:endParaRPr lang="en-US" sz="2800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F14164-49C3-20E9-DFEC-68E8845F20B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6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82ED2-0C51-8859-D7E7-C1CE86981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AE5BF0-4A16-2FA0-0612-7ADF3BF336C2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২৭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922665-BB91-777B-F181-EB866F2B6D71}"/>
              </a:ext>
            </a:extLst>
          </p:cNvPr>
          <p:cNvSpPr/>
          <p:nvPr/>
        </p:nvSpPr>
        <p:spPr>
          <a:xfrm>
            <a:off x="1450297" y="1561284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বাবা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মায়ের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৪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(2F)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বছর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B912BD-0B52-AA46-5CAF-4F518AC507D3}"/>
              </a:ext>
            </a:extLst>
          </p:cNvPr>
          <p:cNvSpPr/>
          <p:nvPr/>
        </p:nvSpPr>
        <p:spPr>
          <a:xfrm>
            <a:off x="1487020" y="263071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বিসিডি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"'2'র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শুধুমাত্র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চিহ্নের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"-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অক্ট্যাল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বাবার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বয়সের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গুণ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ABCC89-94ED-4AF6-5356-1F24EBFD718A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68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D54B3-3C4B-CD3F-3068-EF5425E86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EF9EEE-F46A-AA72-D62F-2313F36A7678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২৮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C3F8A6-10BA-B7FD-23D4-38DB8A643842}"/>
              </a:ext>
            </a:extLst>
          </p:cNvPr>
          <p:cNvSpPr/>
          <p:nvPr/>
        </p:nvSpPr>
        <p:spPr>
          <a:xfrm>
            <a:off x="1583982" y="407497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কাউন্টারের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পাঁচ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ইনপুটের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অ্যান্ড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কয়টি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ন্যান্ড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প্রয়োজন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লেখ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Y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সরলীকৃত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"F-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সরলীকৃত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"-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B132BE-A9FE-7192-3A90-83A8FEF0E8A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D6A3E1C-1C71-AA15-FFE0-7CF2DF7594F7}"/>
              </a:ext>
            </a:extLst>
          </p:cNvPr>
          <p:cNvGrpSpPr/>
          <p:nvPr/>
        </p:nvGrpSpPr>
        <p:grpSpPr>
          <a:xfrm>
            <a:off x="1583982" y="1350096"/>
            <a:ext cx="5113742" cy="2602525"/>
            <a:chOff x="1498339" y="900215"/>
            <a:chExt cx="5113742" cy="260252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00F3054-E687-CFA3-3664-327B495A3C63}"/>
                </a:ext>
              </a:extLst>
            </p:cNvPr>
            <p:cNvSpPr txBox="1"/>
            <p:nvPr/>
          </p:nvSpPr>
          <p:spPr>
            <a:xfrm>
              <a:off x="5512654" y="3133408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চিত্র-২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BE6A26A-F4B6-D90A-EC01-C6687BDDE7D3}"/>
                </a:ext>
              </a:extLst>
            </p:cNvPr>
            <p:cNvSpPr txBox="1"/>
            <p:nvPr/>
          </p:nvSpPr>
          <p:spPr>
            <a:xfrm>
              <a:off x="2238147" y="3131979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চিত্র-১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DD7D52F-0483-61A7-594E-2B50BA53760E}"/>
                </a:ext>
              </a:extLst>
            </p:cNvPr>
            <p:cNvSpPr txBox="1"/>
            <p:nvPr/>
          </p:nvSpPr>
          <p:spPr>
            <a:xfrm>
              <a:off x="1498339" y="900476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C4A289C-0C04-DF1D-7E9D-9A4E967D93AD}"/>
                </a:ext>
              </a:extLst>
            </p:cNvPr>
            <p:cNvSpPr txBox="1"/>
            <p:nvPr/>
          </p:nvSpPr>
          <p:spPr>
            <a:xfrm>
              <a:off x="1720630" y="900215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223DBF5F-2D19-9D6B-6B7E-060C893CA3BA}"/>
                </a:ext>
              </a:extLst>
            </p:cNvPr>
            <p:cNvGrpSpPr/>
            <p:nvPr/>
          </p:nvGrpSpPr>
          <p:grpSpPr>
            <a:xfrm>
              <a:off x="1715227" y="1227301"/>
              <a:ext cx="2809077" cy="1898684"/>
              <a:chOff x="1715227" y="1227301"/>
              <a:chExt cx="2809077" cy="1898684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A499D5CC-C076-6BC6-3B12-FD4B0CF93745}"/>
                  </a:ext>
                </a:extLst>
              </p:cNvPr>
              <p:cNvGrpSpPr/>
              <p:nvPr/>
            </p:nvGrpSpPr>
            <p:grpSpPr>
              <a:xfrm>
                <a:off x="1715227" y="1368120"/>
                <a:ext cx="2415810" cy="1333755"/>
                <a:chOff x="5723742" y="2148326"/>
                <a:chExt cx="1894106" cy="1016504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06475D8D-CBC7-2385-64CF-C530F24E184A}"/>
                    </a:ext>
                  </a:extLst>
                </p:cNvPr>
                <p:cNvGrpSpPr/>
                <p:nvPr/>
              </p:nvGrpSpPr>
              <p:grpSpPr>
                <a:xfrm>
                  <a:off x="5723742" y="2148326"/>
                  <a:ext cx="1894106" cy="1016504"/>
                  <a:chOff x="3622926" y="2339260"/>
                  <a:chExt cx="1894106" cy="1016504"/>
                </a:xfrm>
              </p:grpSpPr>
              <p:sp>
                <p:nvSpPr>
                  <p:cNvPr id="40" name="Partial Circle 39">
                    <a:extLst>
                      <a:ext uri="{FF2B5EF4-FFF2-40B4-BE49-F238E27FC236}">
                        <a16:creationId xmlns:a16="http://schemas.microsoft.com/office/drawing/2014/main" id="{668AFB99-9D91-B430-08E8-819E5CAB3361}"/>
                      </a:ext>
                    </a:extLst>
                  </p:cNvPr>
                  <p:cNvSpPr/>
                  <p:nvPr/>
                </p:nvSpPr>
                <p:spPr>
                  <a:xfrm>
                    <a:off x="3974221" y="2339260"/>
                    <a:ext cx="715911" cy="421587"/>
                  </a:xfrm>
                  <a:prstGeom prst="pie">
                    <a:avLst>
                      <a:gd name="adj1" fmla="val 16130311"/>
                      <a:gd name="adj2" fmla="val 5400006"/>
                    </a:avLst>
                  </a:prstGeom>
                  <a:noFill/>
                  <a:ln w="19050">
                    <a:solidFill>
                      <a:srgbClr val="5694CD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5694CD"/>
                      </a:solidFill>
                    </a:endParaRPr>
                  </a:p>
                </p:txBody>
              </p: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12C2DBD2-ED80-FCAD-DF24-4247D9E1EC1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622926" y="2415629"/>
                    <a:ext cx="700938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F806F4A6-90FC-0424-A00D-67741C713F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92976" y="2548749"/>
                    <a:ext cx="539200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CCA79C5C-2DB3-28AC-A6F5-F8F5A2C0DE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58812" y="2549353"/>
                    <a:ext cx="400264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92A733AC-A1D6-ACF1-ECA0-198CF5769C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38816" y="2681870"/>
                    <a:ext cx="392381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858802CF-A55A-77FD-3B55-2C11A5AE12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622926" y="3091904"/>
                    <a:ext cx="751706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CD511B06-C9CC-DAD6-17F3-52E7547262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81707" y="3219617"/>
                    <a:ext cx="622899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E021C350-F8C9-0752-16D4-743DAF86C5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38816" y="3355764"/>
                    <a:ext cx="436006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" name="Partial Circle 57">
                    <a:extLst>
                      <a:ext uri="{FF2B5EF4-FFF2-40B4-BE49-F238E27FC236}">
                        <a16:creationId xmlns:a16="http://schemas.microsoft.com/office/drawing/2014/main" id="{DCBE851D-EB3A-5FB5-62FE-C33F644611E9}"/>
                      </a:ext>
                    </a:extLst>
                  </p:cNvPr>
                  <p:cNvSpPr/>
                  <p:nvPr/>
                </p:nvSpPr>
                <p:spPr>
                  <a:xfrm>
                    <a:off x="4801121" y="2445542"/>
                    <a:ext cx="715911" cy="421587"/>
                  </a:xfrm>
                  <a:prstGeom prst="pie">
                    <a:avLst>
                      <a:gd name="adj1" fmla="val 16130311"/>
                      <a:gd name="adj2" fmla="val 5400006"/>
                    </a:avLst>
                  </a:prstGeom>
                  <a:noFill/>
                  <a:ln w="19050">
                    <a:solidFill>
                      <a:srgbClr val="5694CD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5694CD"/>
                      </a:solidFill>
                    </a:endParaRPr>
                  </a:p>
                </p:txBody>
              </p:sp>
            </p:grp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096684A8-3FD9-B96D-6595-D853019E0FCD}"/>
                    </a:ext>
                  </a:extLst>
                </p:cNvPr>
                <p:cNvSpPr/>
                <p:nvPr/>
              </p:nvSpPr>
              <p:spPr>
                <a:xfrm>
                  <a:off x="6792953" y="2326482"/>
                  <a:ext cx="62666" cy="62666"/>
                </a:xfrm>
                <a:prstGeom prst="ellipse">
                  <a:avLst/>
                </a:pr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B9B9B459-14F3-5D40-7D45-088E25824541}"/>
                  </a:ext>
                </a:extLst>
              </p:cNvPr>
              <p:cNvGrpSpPr/>
              <p:nvPr/>
            </p:nvGrpSpPr>
            <p:grpSpPr>
              <a:xfrm>
                <a:off x="2625536" y="2293174"/>
                <a:ext cx="910038" cy="460125"/>
                <a:chOff x="2318066" y="2078409"/>
                <a:chExt cx="713512" cy="350678"/>
              </a:xfrm>
            </p:grpSpPr>
            <p:sp>
              <p:nvSpPr>
                <p:cNvPr id="24" name="Flowchart: Stored Data 39">
                  <a:extLst>
                    <a:ext uri="{FF2B5EF4-FFF2-40B4-BE49-F238E27FC236}">
                      <a16:creationId xmlns:a16="http://schemas.microsoft.com/office/drawing/2014/main" id="{943B7980-9D70-CE72-8F63-D1BB820ED32F}"/>
                    </a:ext>
                  </a:extLst>
                </p:cNvPr>
                <p:cNvSpPr/>
                <p:nvPr/>
              </p:nvSpPr>
              <p:spPr>
                <a:xfrm flipH="1">
                  <a:off x="2318066" y="2078409"/>
                  <a:ext cx="417068" cy="350678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EB090F47-4F6F-1E75-4F55-EB729A5C87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782538" y="2246986"/>
                  <a:ext cx="249040" cy="1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719E989A-1284-C81A-E212-76B4B4497833}"/>
                    </a:ext>
                  </a:extLst>
                </p:cNvPr>
                <p:cNvSpPr/>
                <p:nvPr/>
              </p:nvSpPr>
              <p:spPr>
                <a:xfrm>
                  <a:off x="2750168" y="2214617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</p:grp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CAF6991-087F-E1DD-15EF-18734A96AE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09234" y="1230425"/>
                <a:ext cx="0" cy="189556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D0A17D20-9E0B-8A83-904D-8BB308EB63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16437" y="1227301"/>
                <a:ext cx="0" cy="189556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A2825EF-167F-F8BE-3721-F60F31A260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3129" y="1921285"/>
                <a:ext cx="0" cy="605076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E466EA65-DF7A-7063-52CB-69EA4A570B44}"/>
                  </a:ext>
                </a:extLst>
              </p:cNvPr>
              <p:cNvGrpSpPr/>
              <p:nvPr/>
            </p:nvGrpSpPr>
            <p:grpSpPr>
              <a:xfrm>
                <a:off x="3523129" y="1784154"/>
                <a:ext cx="1001175" cy="137130"/>
                <a:chOff x="2069370" y="1978813"/>
                <a:chExt cx="784967" cy="104512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A5D6CA6C-6286-7FF3-53C6-4CF6A8D709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45997" y="1978813"/>
                  <a:ext cx="308340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CEFB6D85-6490-659C-EFFD-0AF9A76A7A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069370" y="2083325"/>
                  <a:ext cx="118671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D827C510-BF85-648A-AE37-6856B44DF9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18124" y="1230279"/>
                <a:ext cx="0" cy="189556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B653183-9F83-4B94-C703-CD72A062A92E}"/>
                </a:ext>
              </a:extLst>
            </p:cNvPr>
            <p:cNvSpPr txBox="1"/>
            <p:nvPr/>
          </p:nvSpPr>
          <p:spPr>
            <a:xfrm>
              <a:off x="1903105" y="900215"/>
              <a:ext cx="43377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C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9552AC5A-1435-25E7-1156-8A67CB67A258}"/>
                </a:ext>
              </a:extLst>
            </p:cNvPr>
            <p:cNvGrpSpPr/>
            <p:nvPr/>
          </p:nvGrpSpPr>
          <p:grpSpPr>
            <a:xfrm>
              <a:off x="4917214" y="2572882"/>
              <a:ext cx="1694867" cy="423317"/>
              <a:chOff x="4917214" y="2572882"/>
              <a:chExt cx="1694867" cy="423317"/>
            </a:xfrm>
          </p:grpSpPr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F7F939B2-9059-F1B1-2AF0-7BBBC8972F06}"/>
                  </a:ext>
                </a:extLst>
              </p:cNvPr>
              <p:cNvSpPr txBox="1"/>
              <p:nvPr/>
            </p:nvSpPr>
            <p:spPr>
              <a:xfrm>
                <a:off x="4917214" y="2626867"/>
                <a:ext cx="169486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5694CD"/>
                    </a:solidFill>
                    <a:latin typeface="Kalpurush" panose="02000600000000000000" pitchFamily="2" charset="0"/>
                    <a:cs typeface="Kalpurush" panose="02000600000000000000" pitchFamily="2" charset="0"/>
                  </a:rPr>
                  <a:t>F = A B + A + B</a:t>
                </a:r>
                <a:endParaRPr lang="en-US" b="1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4079C2A5-AE4F-33D9-C085-B7584866E6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1150" y="2572882"/>
                <a:ext cx="112712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1C30377-E9B5-1C13-39B9-808310248E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88050" y="2626867"/>
                <a:ext cx="53022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8990607-DA2E-A729-A56A-76D4D5F97132}"/>
              </a:ext>
            </a:extLst>
          </p:cNvPr>
          <p:cNvSpPr/>
          <p:nvPr/>
        </p:nvSpPr>
        <p:spPr>
          <a:xfrm>
            <a:off x="1583982" y="858412"/>
            <a:ext cx="263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265E-764C-7763-F7BB-79FBB8290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B14FE1D-25C9-AF41-F7E9-E0FEE8F01B58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২৯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C533BA-49A8-6C29-806C-96531ED3CAD1}"/>
              </a:ext>
            </a:extLst>
          </p:cNvPr>
          <p:cNvSpPr/>
          <p:nvPr/>
        </p:nvSpPr>
        <p:spPr>
          <a:xfrm>
            <a:off x="1657684" y="1325043"/>
            <a:ext cx="92174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ICT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শ্রেণিতে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পড়াচ্ছিলেন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ছাত্রকে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জিজ্ঞাসা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(375)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ছাত্রের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নম্বরটিকে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৮টি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চিহ্নবিশিষ্ট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ছাত্রটির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বছরের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(17C)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জানতে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শেষ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ভালো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হয়েছে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মন্তব্য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7E2533-5BCC-3AC2-440F-38F3FB2D1D08}"/>
              </a:ext>
            </a:extLst>
          </p:cNvPr>
          <p:cNvSpPr/>
          <p:nvPr/>
        </p:nvSpPr>
        <p:spPr>
          <a:xfrm>
            <a:off x="1657684" y="306969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অ্যাডার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4-বিট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কাউন্টার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গুণতে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প্রদর্শিত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রোল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নম্বরদ্বয়ের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শিক্ষকের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মন্তব্য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E9107-4051-4442-57CD-036CB12A7ED5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08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12A2-0809-A1E2-157C-3091580C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A0BA00-4BBB-6AAF-4021-5B497A25141D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871C02-9C69-24FF-70B9-4EF18CD74FA0}"/>
              </a:ext>
            </a:extLst>
          </p:cNvPr>
          <p:cNvSpPr/>
          <p:nvPr/>
        </p:nvSpPr>
        <p:spPr>
          <a:xfrm>
            <a:off x="1524000" y="416424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FF-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100-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আউটপুট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F-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আউটপুট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F-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শুধুমাত্র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'A'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চিহ্নিত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5470A-9404-5800-D11B-8422AD03DAF1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B83C8F4-7B22-DAE0-4E80-558DFD725626}"/>
              </a:ext>
            </a:extLst>
          </p:cNvPr>
          <p:cNvGrpSpPr/>
          <p:nvPr/>
        </p:nvGrpSpPr>
        <p:grpSpPr>
          <a:xfrm>
            <a:off x="1524000" y="1775396"/>
            <a:ext cx="3223777" cy="2190632"/>
            <a:chOff x="1326172" y="1700030"/>
            <a:chExt cx="3223777" cy="2190632"/>
          </a:xfrm>
        </p:grpSpPr>
        <p:sp>
          <p:nvSpPr>
            <p:cNvPr id="30" name="Partial Circle 29">
              <a:extLst>
                <a:ext uri="{FF2B5EF4-FFF2-40B4-BE49-F238E27FC236}">
                  <a16:creationId xmlns:a16="http://schemas.microsoft.com/office/drawing/2014/main" id="{A239324C-0D17-DE39-2D23-3E2F8D007240}"/>
                </a:ext>
              </a:extLst>
            </p:cNvPr>
            <p:cNvSpPr/>
            <p:nvPr/>
          </p:nvSpPr>
          <p:spPr>
            <a:xfrm>
              <a:off x="2910979" y="2523286"/>
              <a:ext cx="579652" cy="381064"/>
            </a:xfrm>
            <a:prstGeom prst="pie">
              <a:avLst>
                <a:gd name="adj1" fmla="val 16130311"/>
                <a:gd name="adj2" fmla="val 5400006"/>
              </a:avLst>
            </a:prstGeom>
            <a:noFill/>
            <a:ln w="19050">
              <a:solidFill>
                <a:srgbClr val="5694C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39CD593-072E-FE1C-BA7B-292974CBF1E2}"/>
                </a:ext>
              </a:extLst>
            </p:cNvPr>
            <p:cNvSpPr txBox="1"/>
            <p:nvPr/>
          </p:nvSpPr>
          <p:spPr>
            <a:xfrm>
              <a:off x="1898097" y="3521330"/>
              <a:ext cx="8841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চিত্র-১ 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1171E1F-0F30-F4B2-C082-FA4CADD7989E}"/>
                </a:ext>
              </a:extLst>
            </p:cNvPr>
            <p:cNvCxnSpPr>
              <a:cxnSpLocks/>
            </p:cNvCxnSpPr>
            <p:nvPr/>
          </p:nvCxnSpPr>
          <p:spPr>
            <a:xfrm>
              <a:off x="1730964" y="2591653"/>
              <a:ext cx="1460192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301AA90-E763-A89E-0DED-307D2351DE26}"/>
                </a:ext>
              </a:extLst>
            </p:cNvPr>
            <p:cNvGrpSpPr/>
            <p:nvPr/>
          </p:nvGrpSpPr>
          <p:grpSpPr>
            <a:xfrm>
              <a:off x="2131366" y="2524138"/>
              <a:ext cx="183904" cy="131033"/>
              <a:chOff x="2131366" y="2524138"/>
              <a:chExt cx="183904" cy="131033"/>
            </a:xfrm>
          </p:grpSpPr>
          <p:sp>
            <p:nvSpPr>
              <p:cNvPr id="57" name="Isosceles Triangle 56">
                <a:extLst>
                  <a:ext uri="{FF2B5EF4-FFF2-40B4-BE49-F238E27FC236}">
                    <a16:creationId xmlns:a16="http://schemas.microsoft.com/office/drawing/2014/main" id="{E8733E8B-D47F-744D-442A-1D30C64FB2EA}"/>
                  </a:ext>
                </a:extLst>
              </p:cNvPr>
              <p:cNvSpPr/>
              <p:nvPr/>
            </p:nvSpPr>
            <p:spPr>
              <a:xfrm rot="5400000">
                <a:off x="2121055" y="2534449"/>
                <a:ext cx="131033" cy="110411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BE3FBBDA-3989-D083-802F-D285EC3624D0}"/>
                  </a:ext>
                </a:extLst>
              </p:cNvPr>
              <p:cNvSpPr/>
              <p:nvPr/>
            </p:nvSpPr>
            <p:spPr>
              <a:xfrm>
                <a:off x="2250531" y="2556616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8E07642-7D08-B4B8-2649-3006AC38D229}"/>
                </a:ext>
              </a:extLst>
            </p:cNvPr>
            <p:cNvGrpSpPr/>
            <p:nvPr/>
          </p:nvGrpSpPr>
          <p:grpSpPr>
            <a:xfrm>
              <a:off x="1494590" y="2338516"/>
              <a:ext cx="2982239" cy="350678"/>
              <a:chOff x="1686809" y="2186378"/>
              <a:chExt cx="2982239" cy="350678"/>
            </a:xfrm>
          </p:grpSpPr>
          <p:sp>
            <p:nvSpPr>
              <p:cNvPr id="53" name="Flowchart: Stored Data 39">
                <a:extLst>
                  <a:ext uri="{FF2B5EF4-FFF2-40B4-BE49-F238E27FC236}">
                    <a16:creationId xmlns:a16="http://schemas.microsoft.com/office/drawing/2014/main" id="{403D6A04-261E-2C81-06AA-51898EC6B79E}"/>
                  </a:ext>
                </a:extLst>
              </p:cNvPr>
              <p:cNvSpPr/>
              <p:nvPr/>
            </p:nvSpPr>
            <p:spPr>
              <a:xfrm flipH="1">
                <a:off x="3896236" y="2186378"/>
                <a:ext cx="417068" cy="350678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10000 w 10000"/>
                  <a:gd name="connsiteY1" fmla="*/ 0 h 10000"/>
                  <a:gd name="connsiteX2" fmla="*/ 8333 w 10000"/>
                  <a:gd name="connsiteY2" fmla="*/ 5000 h 10000"/>
                  <a:gd name="connsiteX3" fmla="*/ 10000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2406 w 10011"/>
                  <a:gd name="connsiteY0" fmla="*/ 691 h 10000"/>
                  <a:gd name="connsiteX1" fmla="*/ 10011 w 10011"/>
                  <a:gd name="connsiteY1" fmla="*/ 0 h 10000"/>
                  <a:gd name="connsiteX2" fmla="*/ 8344 w 10011"/>
                  <a:gd name="connsiteY2" fmla="*/ 5000 h 10000"/>
                  <a:gd name="connsiteX3" fmla="*/ 10011 w 10011"/>
                  <a:gd name="connsiteY3" fmla="*/ 10000 h 10000"/>
                  <a:gd name="connsiteX4" fmla="*/ 1678 w 10011"/>
                  <a:gd name="connsiteY4" fmla="*/ 10000 h 10000"/>
                  <a:gd name="connsiteX5" fmla="*/ 11 w 10011"/>
                  <a:gd name="connsiteY5" fmla="*/ 5000 h 10000"/>
                  <a:gd name="connsiteX6" fmla="*/ 2406 w 10011"/>
                  <a:gd name="connsiteY6" fmla="*/ 691 h 10000"/>
                  <a:gd name="connsiteX0" fmla="*/ 2406 w 10011"/>
                  <a:gd name="connsiteY0" fmla="*/ 795 h 10104"/>
                  <a:gd name="connsiteX1" fmla="*/ 10011 w 10011"/>
                  <a:gd name="connsiteY1" fmla="*/ 104 h 10104"/>
                  <a:gd name="connsiteX2" fmla="*/ 8344 w 10011"/>
                  <a:gd name="connsiteY2" fmla="*/ 5104 h 10104"/>
                  <a:gd name="connsiteX3" fmla="*/ 10011 w 10011"/>
                  <a:gd name="connsiteY3" fmla="*/ 10104 h 10104"/>
                  <a:gd name="connsiteX4" fmla="*/ 1678 w 10011"/>
                  <a:gd name="connsiteY4" fmla="*/ 10104 h 10104"/>
                  <a:gd name="connsiteX5" fmla="*/ 11 w 10011"/>
                  <a:gd name="connsiteY5" fmla="*/ 5104 h 10104"/>
                  <a:gd name="connsiteX6" fmla="*/ 2406 w 1001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" h="10104">
                    <a:moveTo>
                      <a:pt x="2401" y="795"/>
                    </a:moveTo>
                    <a:cubicBezTo>
                      <a:pt x="4839" y="-398"/>
                      <a:pt x="7228" y="104"/>
                      <a:pt x="10006" y="104"/>
                    </a:cubicBezTo>
                    <a:cubicBezTo>
                      <a:pt x="9085" y="104"/>
                      <a:pt x="8339" y="2343"/>
                      <a:pt x="8339" y="5104"/>
                    </a:cubicBezTo>
                    <a:cubicBezTo>
                      <a:pt x="8339" y="7865"/>
                      <a:pt x="9085" y="10104"/>
                      <a:pt x="10006" y="10104"/>
                    </a:cubicBezTo>
                    <a:cubicBezTo>
                      <a:pt x="7423" y="9790"/>
                      <a:pt x="4257" y="10418"/>
                      <a:pt x="2256" y="9162"/>
                    </a:cubicBezTo>
                    <a:cubicBezTo>
                      <a:pt x="1043" y="8095"/>
                      <a:pt x="128" y="7000"/>
                      <a:pt x="6" y="5104"/>
                    </a:cubicBezTo>
                    <a:cubicBezTo>
                      <a:pt x="-116" y="3208"/>
                      <a:pt x="1626" y="1172"/>
                      <a:pt x="2401" y="795"/>
                    </a:cubicBezTo>
                    <a:close/>
                  </a:path>
                </a:pathLst>
              </a:cu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5694CD"/>
                    </a:solidFill>
                  </a:rPr>
                  <a:t>A</a:t>
                </a: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BFA000DC-2C5A-0AA8-6341-EB108547F8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60708" y="2354956"/>
                <a:ext cx="308340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E401B65-CF04-B88E-FB75-78829E51B0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6809" y="2246784"/>
                <a:ext cx="2253678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7720748C-89DD-80C4-8000-1DB74769FFBE}"/>
                  </a:ext>
                </a:extLst>
              </p:cNvPr>
              <p:cNvSpPr/>
              <p:nvPr/>
            </p:nvSpPr>
            <p:spPr>
              <a:xfrm>
                <a:off x="4328338" y="2322586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36CC216-C047-D027-7158-A058418EBE1D}"/>
                </a:ext>
              </a:extLst>
            </p:cNvPr>
            <p:cNvGrpSpPr/>
            <p:nvPr/>
          </p:nvGrpSpPr>
          <p:grpSpPr>
            <a:xfrm>
              <a:off x="1494590" y="2619755"/>
              <a:ext cx="2258700" cy="725590"/>
              <a:chOff x="1359616" y="1703497"/>
              <a:chExt cx="2258700" cy="725590"/>
            </a:xfrm>
          </p:grpSpPr>
          <p:sp>
            <p:nvSpPr>
              <p:cNvPr id="44" name="Flowchart: Stored Data 39">
                <a:extLst>
                  <a:ext uri="{FF2B5EF4-FFF2-40B4-BE49-F238E27FC236}">
                    <a16:creationId xmlns:a16="http://schemas.microsoft.com/office/drawing/2014/main" id="{E669FC72-4EAD-0153-8DED-42DF09C4AD64}"/>
                  </a:ext>
                </a:extLst>
              </p:cNvPr>
              <p:cNvSpPr/>
              <p:nvPr/>
            </p:nvSpPr>
            <p:spPr>
              <a:xfrm flipH="1">
                <a:off x="2318066" y="2078409"/>
                <a:ext cx="417068" cy="350678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10000 w 10000"/>
                  <a:gd name="connsiteY1" fmla="*/ 0 h 10000"/>
                  <a:gd name="connsiteX2" fmla="*/ 8333 w 10000"/>
                  <a:gd name="connsiteY2" fmla="*/ 5000 h 10000"/>
                  <a:gd name="connsiteX3" fmla="*/ 10000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2406 w 10011"/>
                  <a:gd name="connsiteY0" fmla="*/ 691 h 10000"/>
                  <a:gd name="connsiteX1" fmla="*/ 10011 w 10011"/>
                  <a:gd name="connsiteY1" fmla="*/ 0 h 10000"/>
                  <a:gd name="connsiteX2" fmla="*/ 8344 w 10011"/>
                  <a:gd name="connsiteY2" fmla="*/ 5000 h 10000"/>
                  <a:gd name="connsiteX3" fmla="*/ 10011 w 10011"/>
                  <a:gd name="connsiteY3" fmla="*/ 10000 h 10000"/>
                  <a:gd name="connsiteX4" fmla="*/ 1678 w 10011"/>
                  <a:gd name="connsiteY4" fmla="*/ 10000 h 10000"/>
                  <a:gd name="connsiteX5" fmla="*/ 11 w 10011"/>
                  <a:gd name="connsiteY5" fmla="*/ 5000 h 10000"/>
                  <a:gd name="connsiteX6" fmla="*/ 2406 w 10011"/>
                  <a:gd name="connsiteY6" fmla="*/ 691 h 10000"/>
                  <a:gd name="connsiteX0" fmla="*/ 2406 w 10011"/>
                  <a:gd name="connsiteY0" fmla="*/ 795 h 10104"/>
                  <a:gd name="connsiteX1" fmla="*/ 10011 w 10011"/>
                  <a:gd name="connsiteY1" fmla="*/ 104 h 10104"/>
                  <a:gd name="connsiteX2" fmla="*/ 8344 w 10011"/>
                  <a:gd name="connsiteY2" fmla="*/ 5104 h 10104"/>
                  <a:gd name="connsiteX3" fmla="*/ 10011 w 10011"/>
                  <a:gd name="connsiteY3" fmla="*/ 10104 h 10104"/>
                  <a:gd name="connsiteX4" fmla="*/ 1678 w 10011"/>
                  <a:gd name="connsiteY4" fmla="*/ 10104 h 10104"/>
                  <a:gd name="connsiteX5" fmla="*/ 11 w 10011"/>
                  <a:gd name="connsiteY5" fmla="*/ 5104 h 10104"/>
                  <a:gd name="connsiteX6" fmla="*/ 2406 w 1001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" h="10104">
                    <a:moveTo>
                      <a:pt x="2401" y="795"/>
                    </a:moveTo>
                    <a:cubicBezTo>
                      <a:pt x="4839" y="-398"/>
                      <a:pt x="7228" y="104"/>
                      <a:pt x="10006" y="104"/>
                    </a:cubicBezTo>
                    <a:cubicBezTo>
                      <a:pt x="9085" y="104"/>
                      <a:pt x="8339" y="2343"/>
                      <a:pt x="8339" y="5104"/>
                    </a:cubicBezTo>
                    <a:cubicBezTo>
                      <a:pt x="8339" y="7865"/>
                      <a:pt x="9085" y="10104"/>
                      <a:pt x="10006" y="10104"/>
                    </a:cubicBezTo>
                    <a:cubicBezTo>
                      <a:pt x="7423" y="9790"/>
                      <a:pt x="4257" y="10418"/>
                      <a:pt x="2256" y="9162"/>
                    </a:cubicBezTo>
                    <a:cubicBezTo>
                      <a:pt x="1043" y="8095"/>
                      <a:pt x="128" y="7000"/>
                      <a:pt x="6" y="5104"/>
                    </a:cubicBezTo>
                    <a:cubicBezTo>
                      <a:pt x="-116" y="3208"/>
                      <a:pt x="1626" y="1172"/>
                      <a:pt x="2401" y="795"/>
                    </a:cubicBezTo>
                    <a:close/>
                  </a:path>
                </a:pathLst>
              </a:cu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1B2A014-5EED-BFB5-D8D6-8220BE46ED1D}"/>
                  </a:ext>
                </a:extLst>
              </p:cNvPr>
              <p:cNvCxnSpPr>
                <a:cxnSpLocks/>
                <a:stCxn id="44" idx="5"/>
              </p:cNvCxnSpPr>
              <p:nvPr/>
            </p:nvCxnSpPr>
            <p:spPr>
              <a:xfrm>
                <a:off x="2734884" y="2255553"/>
                <a:ext cx="18695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4F005A3-C11D-C4B9-B3FA-434F9C3C78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54916" y="2168587"/>
                <a:ext cx="521283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B20EECA4-B8D6-D7FD-FA88-3B383CE9EB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59616" y="2357815"/>
                <a:ext cx="1016583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Isosceles Triangle 47">
                <a:extLst>
                  <a:ext uri="{FF2B5EF4-FFF2-40B4-BE49-F238E27FC236}">
                    <a16:creationId xmlns:a16="http://schemas.microsoft.com/office/drawing/2014/main" id="{A4057E87-E341-1CC4-4171-046F8A9DE9F5}"/>
                  </a:ext>
                </a:extLst>
              </p:cNvPr>
              <p:cNvSpPr/>
              <p:nvPr/>
            </p:nvSpPr>
            <p:spPr>
              <a:xfrm rot="5400000">
                <a:off x="2010639" y="2301572"/>
                <a:ext cx="131033" cy="110411"/>
              </a:xfrm>
              <a:prstGeom prst="triangl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ECC3DA61-BFDF-04C6-5D40-0B95EFD200FA}"/>
                  </a:ext>
                </a:extLst>
              </p:cNvPr>
              <p:cNvSpPr/>
              <p:nvPr/>
            </p:nvSpPr>
            <p:spPr>
              <a:xfrm>
                <a:off x="2138822" y="2324409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150B00F-66CA-9B4E-5A1F-657F9A92A3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3954" y="1911746"/>
                <a:ext cx="142228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5D11E8E-BEE1-B5EE-C094-710602873A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55657" y="1797560"/>
                <a:ext cx="109819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1DB8A5F1-C111-8395-EA14-4F130AD30B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65476" y="1703497"/>
                <a:ext cx="152840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9AE86D0-3519-58B0-1BE1-4998F9EBD3B3}"/>
                </a:ext>
              </a:extLst>
            </p:cNvPr>
            <p:cNvCxnSpPr/>
            <p:nvPr/>
          </p:nvCxnSpPr>
          <p:spPr>
            <a:xfrm>
              <a:off x="1989890" y="1982300"/>
              <a:ext cx="0" cy="144467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0A831-7BB1-F9DA-5173-B5AC614A1A59}"/>
                </a:ext>
              </a:extLst>
            </p:cNvPr>
            <p:cNvCxnSpPr/>
            <p:nvPr/>
          </p:nvCxnSpPr>
          <p:spPr>
            <a:xfrm>
              <a:off x="1740265" y="1982300"/>
              <a:ext cx="0" cy="144467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92733DC-6711-63E6-08F4-5101406C0150}"/>
                </a:ext>
              </a:extLst>
            </p:cNvPr>
            <p:cNvCxnSpPr>
              <a:cxnSpLocks/>
            </p:cNvCxnSpPr>
            <p:nvPr/>
          </p:nvCxnSpPr>
          <p:spPr>
            <a:xfrm>
              <a:off x="3048928" y="2828004"/>
              <a:ext cx="0" cy="348352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0BA2233-41BE-3193-88A8-575CBE2C1D81}"/>
                </a:ext>
              </a:extLst>
            </p:cNvPr>
            <p:cNvCxnSpPr/>
            <p:nvPr/>
          </p:nvCxnSpPr>
          <p:spPr>
            <a:xfrm>
              <a:off x="1494590" y="1982300"/>
              <a:ext cx="0" cy="144467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C392285-04B4-92DC-C604-F5BF22B118DD}"/>
                </a:ext>
              </a:extLst>
            </p:cNvPr>
            <p:cNvSpPr txBox="1"/>
            <p:nvPr/>
          </p:nvSpPr>
          <p:spPr>
            <a:xfrm>
              <a:off x="1593076" y="1700030"/>
              <a:ext cx="3401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Q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5782688-E868-28EA-4857-35D97F799895}"/>
                </a:ext>
              </a:extLst>
            </p:cNvPr>
            <p:cNvSpPr txBox="1"/>
            <p:nvPr/>
          </p:nvSpPr>
          <p:spPr>
            <a:xfrm>
              <a:off x="1848415" y="1700030"/>
              <a:ext cx="3401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R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FF8A0FF-54AC-E367-D203-850B7DD56DE6}"/>
                </a:ext>
              </a:extLst>
            </p:cNvPr>
            <p:cNvSpPr txBox="1"/>
            <p:nvPr/>
          </p:nvSpPr>
          <p:spPr>
            <a:xfrm>
              <a:off x="1326172" y="1700030"/>
              <a:ext cx="3401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P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05AC54F-594F-F7D3-287B-7AA92256E482}"/>
                </a:ext>
              </a:extLst>
            </p:cNvPr>
            <p:cNvCxnSpPr>
              <a:cxnSpLocks/>
            </p:cNvCxnSpPr>
            <p:nvPr/>
          </p:nvCxnSpPr>
          <p:spPr>
            <a:xfrm>
              <a:off x="3600450" y="2619755"/>
              <a:ext cx="0" cy="10331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D756711-AA6B-C36A-4BB8-59DA3BFB00AF}"/>
                </a:ext>
              </a:extLst>
            </p:cNvPr>
            <p:cNvSpPr txBox="1"/>
            <p:nvPr/>
          </p:nvSpPr>
          <p:spPr>
            <a:xfrm>
              <a:off x="4209849" y="2214256"/>
              <a:ext cx="3401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F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F7D963E1-53F6-8067-004A-75483F58A4FB}"/>
              </a:ext>
            </a:extLst>
          </p:cNvPr>
          <p:cNvSpPr/>
          <p:nvPr/>
        </p:nvSpPr>
        <p:spPr>
          <a:xfrm>
            <a:off x="1539564" y="1033909"/>
            <a:ext cx="263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9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10A8E-F9D4-7F44-8C01-9DCC65E6E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BDB910-EDDD-11B8-3997-E4C0156193AA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৩১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53315-64B3-0068-CDDD-7D3BE8E01328}"/>
              </a:ext>
            </a:extLst>
          </p:cNvPr>
          <p:cNvSpPr/>
          <p:nvPr/>
        </p:nvSpPr>
        <p:spPr>
          <a:xfrm>
            <a:off x="1414378" y="1501274"/>
            <a:ext cx="28237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X=(36.75)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Y=(59.F)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P=(57)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Q=(30)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25901E-93FE-148F-7F10-9FA62B8E494A}"/>
              </a:ext>
            </a:extLst>
          </p:cNvPr>
          <p:cNvSpPr/>
          <p:nvPr/>
        </p:nvSpPr>
        <p:spPr>
          <a:xfrm>
            <a:off x="1414378" y="3213005"/>
            <a:ext cx="93632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ডিজিটাল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ডিভাইসে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ব্যবহৃত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-ক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X ও Y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দৃশ্যকল্প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-খ এ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P ও Q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ব্যবধান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8C4472-B6A1-D12C-22DA-B669EE6E339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32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52C97-6807-61D4-3A40-E31E7D12B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2A0472-A7D7-3BB2-2915-99CD8120E854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৩২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19018F-FC2B-513B-37BD-62AA2FEA19CF}"/>
              </a:ext>
            </a:extLst>
          </p:cNvPr>
          <p:cNvSpPr/>
          <p:nvPr/>
        </p:nvSpPr>
        <p:spPr>
          <a:xfrm>
            <a:off x="1657683" y="3696001"/>
            <a:ext cx="94311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NAND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OR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ব্লক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-ক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চিহ্নিত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বোধগম্য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মানুষের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বোধগম্য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ভূমিকা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অপরিহার্য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9F0B4-A209-598B-75C1-4CAC941536E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D4E8893-7A4F-F4F2-1D1F-D064BF6D3939}"/>
              </a:ext>
            </a:extLst>
          </p:cNvPr>
          <p:cNvGrpSpPr/>
          <p:nvPr/>
        </p:nvGrpSpPr>
        <p:grpSpPr>
          <a:xfrm>
            <a:off x="1772651" y="1552519"/>
            <a:ext cx="4600610" cy="1883199"/>
            <a:chOff x="1772652" y="1016412"/>
            <a:chExt cx="4600610" cy="1883199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8765345-E0A5-A4C5-7E11-CF841FC66775}"/>
                </a:ext>
              </a:extLst>
            </p:cNvPr>
            <p:cNvGrpSpPr/>
            <p:nvPr/>
          </p:nvGrpSpPr>
          <p:grpSpPr>
            <a:xfrm>
              <a:off x="1772652" y="1018159"/>
              <a:ext cx="1941095" cy="1363579"/>
              <a:chOff x="1844842" y="1347537"/>
              <a:chExt cx="1941095" cy="1363579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80B8798-276F-F122-AD8D-FAFF25EDEC53}"/>
                  </a:ext>
                </a:extLst>
              </p:cNvPr>
              <p:cNvSpPr/>
              <p:nvPr/>
            </p:nvSpPr>
            <p:spPr>
              <a:xfrm>
                <a:off x="2277979" y="1347537"/>
                <a:ext cx="1074821" cy="1363579"/>
              </a:xfrm>
              <a:prstGeom prst="rect">
                <a:avLst/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20D564E9-A55F-258C-27CA-88A568BEE4C0}"/>
                  </a:ext>
                </a:extLst>
              </p:cNvPr>
              <p:cNvCxnSpPr/>
              <p:nvPr/>
            </p:nvCxnSpPr>
            <p:spPr>
              <a:xfrm>
                <a:off x="1844842" y="14758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592DB89-9334-4226-1B25-15EE227790BB}"/>
                  </a:ext>
                </a:extLst>
              </p:cNvPr>
              <p:cNvCxnSpPr/>
              <p:nvPr/>
            </p:nvCxnSpPr>
            <p:spPr>
              <a:xfrm>
                <a:off x="1844842" y="16282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6324721-73BA-8895-F3AE-912FAED224BD}"/>
                  </a:ext>
                </a:extLst>
              </p:cNvPr>
              <p:cNvCxnSpPr/>
              <p:nvPr/>
            </p:nvCxnSpPr>
            <p:spPr>
              <a:xfrm>
                <a:off x="1844842" y="17806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3B0E254-1249-9BEF-56DA-580221962D29}"/>
                  </a:ext>
                </a:extLst>
              </p:cNvPr>
              <p:cNvCxnSpPr/>
              <p:nvPr/>
            </p:nvCxnSpPr>
            <p:spPr>
              <a:xfrm>
                <a:off x="1844842" y="19330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3A8110A-756E-5C8E-E303-F7B37A9DD340}"/>
                  </a:ext>
                </a:extLst>
              </p:cNvPr>
              <p:cNvCxnSpPr/>
              <p:nvPr/>
            </p:nvCxnSpPr>
            <p:spPr>
              <a:xfrm>
                <a:off x="1844842" y="20854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6336E2BB-920C-F71A-5C3B-B1F17502CE58}"/>
                  </a:ext>
                </a:extLst>
              </p:cNvPr>
              <p:cNvCxnSpPr/>
              <p:nvPr/>
            </p:nvCxnSpPr>
            <p:spPr>
              <a:xfrm>
                <a:off x="1844842" y="22378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46D7BE60-E9D2-D99E-9F17-D9DAE3A640CE}"/>
                  </a:ext>
                </a:extLst>
              </p:cNvPr>
              <p:cNvCxnSpPr/>
              <p:nvPr/>
            </p:nvCxnSpPr>
            <p:spPr>
              <a:xfrm>
                <a:off x="1844842" y="23902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AF710E8-82E9-1FE5-9F59-46D5413C449C}"/>
                  </a:ext>
                </a:extLst>
              </p:cNvPr>
              <p:cNvCxnSpPr/>
              <p:nvPr/>
            </p:nvCxnSpPr>
            <p:spPr>
              <a:xfrm>
                <a:off x="1844842" y="2542674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365363F-0867-979C-46E5-97CB11257359}"/>
                  </a:ext>
                </a:extLst>
              </p:cNvPr>
              <p:cNvCxnSpPr/>
              <p:nvPr/>
            </p:nvCxnSpPr>
            <p:spPr>
              <a:xfrm>
                <a:off x="3352800" y="1868906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CDB3F718-97A4-F308-C941-93958940E54B}"/>
                  </a:ext>
                </a:extLst>
              </p:cNvPr>
              <p:cNvCxnSpPr/>
              <p:nvPr/>
            </p:nvCxnSpPr>
            <p:spPr>
              <a:xfrm>
                <a:off x="3352800" y="2037348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0964240-CF00-2D1B-3A47-AF34A4ECAB6B}"/>
                  </a:ext>
                </a:extLst>
              </p:cNvPr>
              <p:cNvCxnSpPr/>
              <p:nvPr/>
            </p:nvCxnSpPr>
            <p:spPr>
              <a:xfrm>
                <a:off x="3352800" y="2205790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DD488C82-0A76-9105-B620-38D00030B410}"/>
                </a:ext>
              </a:extLst>
            </p:cNvPr>
            <p:cNvGrpSpPr/>
            <p:nvPr/>
          </p:nvGrpSpPr>
          <p:grpSpPr>
            <a:xfrm>
              <a:off x="4432167" y="1016412"/>
              <a:ext cx="1941095" cy="1363579"/>
              <a:chOff x="4467726" y="1331495"/>
              <a:chExt cx="1941095" cy="136357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0890D9D-7FDC-1FEA-D1D5-98982F08EBB3}"/>
                  </a:ext>
                </a:extLst>
              </p:cNvPr>
              <p:cNvSpPr/>
              <p:nvPr/>
            </p:nvSpPr>
            <p:spPr>
              <a:xfrm>
                <a:off x="4900863" y="1331495"/>
                <a:ext cx="1074821" cy="1363579"/>
              </a:xfrm>
              <a:prstGeom prst="rect">
                <a:avLst/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D41DD841-6E99-265E-561B-B221CEBA5247}"/>
                  </a:ext>
                </a:extLst>
              </p:cNvPr>
              <p:cNvCxnSpPr/>
              <p:nvPr/>
            </p:nvCxnSpPr>
            <p:spPr>
              <a:xfrm>
                <a:off x="5975684" y="1796716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0290687-C634-FE92-4858-35F6298E2777}"/>
                  </a:ext>
                </a:extLst>
              </p:cNvPr>
              <p:cNvCxnSpPr/>
              <p:nvPr/>
            </p:nvCxnSpPr>
            <p:spPr>
              <a:xfrm>
                <a:off x="5975684" y="1938421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DF770F86-522C-DDAA-7FC9-958A52D7D526}"/>
                  </a:ext>
                </a:extLst>
              </p:cNvPr>
              <p:cNvCxnSpPr/>
              <p:nvPr/>
            </p:nvCxnSpPr>
            <p:spPr>
              <a:xfrm>
                <a:off x="5975684" y="2080126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79D035D-769C-08FE-6527-021814E80B00}"/>
                  </a:ext>
                </a:extLst>
              </p:cNvPr>
              <p:cNvCxnSpPr/>
              <p:nvPr/>
            </p:nvCxnSpPr>
            <p:spPr>
              <a:xfrm>
                <a:off x="5975684" y="2221832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700614B-6715-3C9D-B97E-A44D68414894}"/>
                  </a:ext>
                </a:extLst>
              </p:cNvPr>
              <p:cNvCxnSpPr/>
              <p:nvPr/>
            </p:nvCxnSpPr>
            <p:spPr>
              <a:xfrm>
                <a:off x="4467726" y="1938421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63184EF4-40A3-DD62-14C4-43D158FC0BCA}"/>
                  </a:ext>
                </a:extLst>
              </p:cNvPr>
              <p:cNvCxnSpPr/>
              <p:nvPr/>
            </p:nvCxnSpPr>
            <p:spPr>
              <a:xfrm>
                <a:off x="4467726" y="2080126"/>
                <a:ext cx="43313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4C5D237-FA66-80A6-0213-D7773117E14C}"/>
                </a:ext>
              </a:extLst>
            </p:cNvPr>
            <p:cNvSpPr txBox="1"/>
            <p:nvPr/>
          </p:nvSpPr>
          <p:spPr>
            <a:xfrm>
              <a:off x="2135872" y="2529482"/>
              <a:ext cx="1214654" cy="3701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ব্লক</a:t>
              </a:r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</a:t>
              </a:r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-ক 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52C8523-3CC6-FE0D-115B-CE4A81608310}"/>
                </a:ext>
              </a:extLst>
            </p:cNvPr>
            <p:cNvSpPr txBox="1"/>
            <p:nvPr/>
          </p:nvSpPr>
          <p:spPr>
            <a:xfrm>
              <a:off x="4795387" y="2488790"/>
              <a:ext cx="1214654" cy="3701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ব্লক</a:t>
              </a:r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 </a:t>
              </a:r>
              <a:r>
                <a:rPr lang="en-US" b="1" dirty="0" err="1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চিত্র</a:t>
              </a:r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-খ 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C33EDBD-C31B-629D-059D-F278DE6F86A0}"/>
              </a:ext>
            </a:extLst>
          </p:cNvPr>
          <p:cNvSpPr/>
          <p:nvPr/>
        </p:nvSpPr>
        <p:spPr>
          <a:xfrm>
            <a:off x="1716121" y="800512"/>
            <a:ext cx="263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17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D264D-294C-78D8-5304-3DCEAFFE3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D26B52-CA80-3F31-3FAD-F388BE045D37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৩৩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50EDA-AA3D-6908-C43B-BD2F4E8F9F7D}"/>
              </a:ext>
            </a:extLst>
          </p:cNvPr>
          <p:cNvSpPr/>
          <p:nvPr/>
        </p:nvSpPr>
        <p:spPr>
          <a:xfrm>
            <a:off x="1657684" y="3229047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ক্যারি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বুলিয়ান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ধ্রুবক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দৃশ্যকল্প-১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দৃশ্যকল্প-১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দৃশ্যকল্প-২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সাথে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সঙ্গতি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আছে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1C999-52CD-24DF-1B60-1F22E067067E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737DED7D-9C07-9347-F8A1-EB71D9896A42}"/>
              </a:ext>
            </a:extLst>
          </p:cNvPr>
          <p:cNvGrpSpPr/>
          <p:nvPr/>
        </p:nvGrpSpPr>
        <p:grpSpPr>
          <a:xfrm>
            <a:off x="1657684" y="1283212"/>
            <a:ext cx="4913062" cy="1570746"/>
            <a:chOff x="1700463" y="1349584"/>
            <a:chExt cx="4913062" cy="157074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0495057-E373-21C3-D6FD-87C278383EC6}"/>
                </a:ext>
              </a:extLst>
            </p:cNvPr>
            <p:cNvSpPr txBox="1"/>
            <p:nvPr/>
          </p:nvSpPr>
          <p:spPr>
            <a:xfrm>
              <a:off x="1917032" y="2526449"/>
              <a:ext cx="10507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দৃশ্যকল্প-১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A157926-52C2-0AC0-072D-A3887C123240}"/>
                </a:ext>
              </a:extLst>
            </p:cNvPr>
            <p:cNvSpPr txBox="1"/>
            <p:nvPr/>
          </p:nvSpPr>
          <p:spPr>
            <a:xfrm>
              <a:off x="1700463" y="1886798"/>
              <a:ext cx="148389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AB+AC+BC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58BA12D-0473-62B3-2DC2-3276E458CB00}"/>
                </a:ext>
              </a:extLst>
            </p:cNvPr>
            <p:cNvSpPr txBox="1"/>
            <p:nvPr/>
          </p:nvSpPr>
          <p:spPr>
            <a:xfrm>
              <a:off x="4396193" y="2550998"/>
              <a:ext cx="10507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দৃশ্যকল্প-২</a:t>
              </a:r>
              <a:endParaRPr lang="en-US" b="1" dirty="0">
                <a:solidFill>
                  <a:srgbClr val="5694CD"/>
                </a:solidFill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69F8BA75-7D0F-F362-785E-A7BA0E78ED4A}"/>
                </a:ext>
              </a:extLst>
            </p:cNvPr>
            <p:cNvGrpSpPr/>
            <p:nvPr/>
          </p:nvGrpSpPr>
          <p:grpSpPr>
            <a:xfrm>
              <a:off x="3811991" y="1487852"/>
              <a:ext cx="2801534" cy="910493"/>
              <a:chOff x="4446991" y="965063"/>
              <a:chExt cx="2801534" cy="910493"/>
            </a:xfrm>
          </p:grpSpPr>
          <p:sp>
            <p:nvSpPr>
              <p:cNvPr id="40" name="Flowchart: Stored Data 39">
                <a:extLst>
                  <a:ext uri="{FF2B5EF4-FFF2-40B4-BE49-F238E27FC236}">
                    <a16:creationId xmlns:a16="http://schemas.microsoft.com/office/drawing/2014/main" id="{A86EC8E5-6BF0-27E5-B781-6D1E441C323D}"/>
                  </a:ext>
                </a:extLst>
              </p:cNvPr>
              <p:cNvSpPr/>
              <p:nvPr/>
            </p:nvSpPr>
            <p:spPr>
              <a:xfrm flipH="1">
                <a:off x="5344697" y="965063"/>
                <a:ext cx="417068" cy="350678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10000 w 10000"/>
                  <a:gd name="connsiteY1" fmla="*/ 0 h 10000"/>
                  <a:gd name="connsiteX2" fmla="*/ 8333 w 10000"/>
                  <a:gd name="connsiteY2" fmla="*/ 5000 h 10000"/>
                  <a:gd name="connsiteX3" fmla="*/ 10000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2406 w 10011"/>
                  <a:gd name="connsiteY0" fmla="*/ 691 h 10000"/>
                  <a:gd name="connsiteX1" fmla="*/ 10011 w 10011"/>
                  <a:gd name="connsiteY1" fmla="*/ 0 h 10000"/>
                  <a:gd name="connsiteX2" fmla="*/ 8344 w 10011"/>
                  <a:gd name="connsiteY2" fmla="*/ 5000 h 10000"/>
                  <a:gd name="connsiteX3" fmla="*/ 10011 w 10011"/>
                  <a:gd name="connsiteY3" fmla="*/ 10000 h 10000"/>
                  <a:gd name="connsiteX4" fmla="*/ 1678 w 10011"/>
                  <a:gd name="connsiteY4" fmla="*/ 10000 h 10000"/>
                  <a:gd name="connsiteX5" fmla="*/ 11 w 10011"/>
                  <a:gd name="connsiteY5" fmla="*/ 5000 h 10000"/>
                  <a:gd name="connsiteX6" fmla="*/ 2406 w 10011"/>
                  <a:gd name="connsiteY6" fmla="*/ 691 h 10000"/>
                  <a:gd name="connsiteX0" fmla="*/ 2406 w 10011"/>
                  <a:gd name="connsiteY0" fmla="*/ 795 h 10104"/>
                  <a:gd name="connsiteX1" fmla="*/ 10011 w 10011"/>
                  <a:gd name="connsiteY1" fmla="*/ 104 h 10104"/>
                  <a:gd name="connsiteX2" fmla="*/ 8344 w 10011"/>
                  <a:gd name="connsiteY2" fmla="*/ 5104 h 10104"/>
                  <a:gd name="connsiteX3" fmla="*/ 10011 w 10011"/>
                  <a:gd name="connsiteY3" fmla="*/ 10104 h 10104"/>
                  <a:gd name="connsiteX4" fmla="*/ 1678 w 10011"/>
                  <a:gd name="connsiteY4" fmla="*/ 10104 h 10104"/>
                  <a:gd name="connsiteX5" fmla="*/ 11 w 10011"/>
                  <a:gd name="connsiteY5" fmla="*/ 5104 h 10104"/>
                  <a:gd name="connsiteX6" fmla="*/ 2406 w 1001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" h="10104">
                    <a:moveTo>
                      <a:pt x="2401" y="795"/>
                    </a:moveTo>
                    <a:cubicBezTo>
                      <a:pt x="4839" y="-398"/>
                      <a:pt x="7228" y="104"/>
                      <a:pt x="10006" y="104"/>
                    </a:cubicBezTo>
                    <a:cubicBezTo>
                      <a:pt x="9085" y="104"/>
                      <a:pt x="8339" y="2343"/>
                      <a:pt x="8339" y="5104"/>
                    </a:cubicBezTo>
                    <a:cubicBezTo>
                      <a:pt x="8339" y="7865"/>
                      <a:pt x="9085" y="10104"/>
                      <a:pt x="10006" y="10104"/>
                    </a:cubicBezTo>
                    <a:cubicBezTo>
                      <a:pt x="7423" y="9790"/>
                      <a:pt x="4257" y="10418"/>
                      <a:pt x="2256" y="9162"/>
                    </a:cubicBezTo>
                    <a:cubicBezTo>
                      <a:pt x="1043" y="8095"/>
                      <a:pt x="128" y="7000"/>
                      <a:pt x="6" y="5104"/>
                    </a:cubicBezTo>
                    <a:cubicBezTo>
                      <a:pt x="-116" y="3208"/>
                      <a:pt x="1626" y="1172"/>
                      <a:pt x="2401" y="795"/>
                    </a:cubicBezTo>
                    <a:close/>
                  </a:path>
                </a:pathLst>
              </a:cu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sp>
            <p:nvSpPr>
              <p:cNvPr id="41" name="Partial Circle 40">
                <a:extLst>
                  <a:ext uri="{FF2B5EF4-FFF2-40B4-BE49-F238E27FC236}">
                    <a16:creationId xmlns:a16="http://schemas.microsoft.com/office/drawing/2014/main" id="{3DC7ADFC-9DCF-3FD3-BF48-B047FFF1B6D3}"/>
                  </a:ext>
                </a:extLst>
              </p:cNvPr>
              <p:cNvSpPr/>
              <p:nvPr/>
            </p:nvSpPr>
            <p:spPr>
              <a:xfrm>
                <a:off x="6177161" y="106881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2722FDC2-50AF-5FE8-ACED-6854FACAF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46991" y="1011461"/>
                <a:ext cx="950497" cy="361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DDB71CA-5F9D-C5E3-F539-4A52F708B3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46992" y="1259350"/>
                <a:ext cx="950497" cy="361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90628518-FB74-60D3-9C9E-D8EC7429E49D}"/>
                  </a:ext>
                </a:extLst>
              </p:cNvPr>
              <p:cNvCxnSpPr/>
              <p:nvPr/>
            </p:nvCxnSpPr>
            <p:spPr>
              <a:xfrm>
                <a:off x="4822825" y="1011461"/>
                <a:ext cx="0" cy="558956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Flowchart: Stored Data 39">
                <a:extLst>
                  <a:ext uri="{FF2B5EF4-FFF2-40B4-BE49-F238E27FC236}">
                    <a16:creationId xmlns:a16="http://schemas.microsoft.com/office/drawing/2014/main" id="{97BA2B35-6B71-CF60-C5C1-3549894B73F0}"/>
                  </a:ext>
                </a:extLst>
              </p:cNvPr>
              <p:cNvSpPr/>
              <p:nvPr/>
            </p:nvSpPr>
            <p:spPr>
              <a:xfrm flipH="1">
                <a:off x="5708973" y="1524878"/>
                <a:ext cx="417068" cy="350678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10000 w 10000"/>
                  <a:gd name="connsiteY1" fmla="*/ 0 h 10000"/>
                  <a:gd name="connsiteX2" fmla="*/ 8333 w 10000"/>
                  <a:gd name="connsiteY2" fmla="*/ 5000 h 10000"/>
                  <a:gd name="connsiteX3" fmla="*/ 10000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2406 w 10011"/>
                  <a:gd name="connsiteY0" fmla="*/ 691 h 10000"/>
                  <a:gd name="connsiteX1" fmla="*/ 10011 w 10011"/>
                  <a:gd name="connsiteY1" fmla="*/ 0 h 10000"/>
                  <a:gd name="connsiteX2" fmla="*/ 8344 w 10011"/>
                  <a:gd name="connsiteY2" fmla="*/ 5000 h 10000"/>
                  <a:gd name="connsiteX3" fmla="*/ 10011 w 10011"/>
                  <a:gd name="connsiteY3" fmla="*/ 10000 h 10000"/>
                  <a:gd name="connsiteX4" fmla="*/ 1678 w 10011"/>
                  <a:gd name="connsiteY4" fmla="*/ 10000 h 10000"/>
                  <a:gd name="connsiteX5" fmla="*/ 11 w 10011"/>
                  <a:gd name="connsiteY5" fmla="*/ 5000 h 10000"/>
                  <a:gd name="connsiteX6" fmla="*/ 2406 w 10011"/>
                  <a:gd name="connsiteY6" fmla="*/ 691 h 10000"/>
                  <a:gd name="connsiteX0" fmla="*/ 2406 w 10011"/>
                  <a:gd name="connsiteY0" fmla="*/ 795 h 10104"/>
                  <a:gd name="connsiteX1" fmla="*/ 10011 w 10011"/>
                  <a:gd name="connsiteY1" fmla="*/ 104 h 10104"/>
                  <a:gd name="connsiteX2" fmla="*/ 8344 w 10011"/>
                  <a:gd name="connsiteY2" fmla="*/ 5104 h 10104"/>
                  <a:gd name="connsiteX3" fmla="*/ 10011 w 10011"/>
                  <a:gd name="connsiteY3" fmla="*/ 10104 h 10104"/>
                  <a:gd name="connsiteX4" fmla="*/ 1678 w 10011"/>
                  <a:gd name="connsiteY4" fmla="*/ 10104 h 10104"/>
                  <a:gd name="connsiteX5" fmla="*/ 11 w 10011"/>
                  <a:gd name="connsiteY5" fmla="*/ 5104 h 10104"/>
                  <a:gd name="connsiteX6" fmla="*/ 2406 w 1001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396 w 10001"/>
                  <a:gd name="connsiteY0" fmla="*/ 795 h 10104"/>
                  <a:gd name="connsiteX1" fmla="*/ 10001 w 10001"/>
                  <a:gd name="connsiteY1" fmla="*/ 104 h 10104"/>
                  <a:gd name="connsiteX2" fmla="*/ 8334 w 10001"/>
                  <a:gd name="connsiteY2" fmla="*/ 5104 h 10104"/>
                  <a:gd name="connsiteX3" fmla="*/ 10001 w 10001"/>
                  <a:gd name="connsiteY3" fmla="*/ 10104 h 10104"/>
                  <a:gd name="connsiteX4" fmla="*/ 2251 w 10001"/>
                  <a:gd name="connsiteY4" fmla="*/ 9162 h 10104"/>
                  <a:gd name="connsiteX5" fmla="*/ 1 w 10001"/>
                  <a:gd name="connsiteY5" fmla="*/ 5104 h 10104"/>
                  <a:gd name="connsiteX6" fmla="*/ 2396 w 10001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  <a:gd name="connsiteX0" fmla="*/ 2401 w 10006"/>
                  <a:gd name="connsiteY0" fmla="*/ 795 h 10104"/>
                  <a:gd name="connsiteX1" fmla="*/ 10006 w 10006"/>
                  <a:gd name="connsiteY1" fmla="*/ 104 h 10104"/>
                  <a:gd name="connsiteX2" fmla="*/ 8339 w 10006"/>
                  <a:gd name="connsiteY2" fmla="*/ 5104 h 10104"/>
                  <a:gd name="connsiteX3" fmla="*/ 10006 w 10006"/>
                  <a:gd name="connsiteY3" fmla="*/ 10104 h 10104"/>
                  <a:gd name="connsiteX4" fmla="*/ 2256 w 10006"/>
                  <a:gd name="connsiteY4" fmla="*/ 9162 h 10104"/>
                  <a:gd name="connsiteX5" fmla="*/ 6 w 10006"/>
                  <a:gd name="connsiteY5" fmla="*/ 5104 h 10104"/>
                  <a:gd name="connsiteX6" fmla="*/ 2401 w 10006"/>
                  <a:gd name="connsiteY6" fmla="*/ 795 h 1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" h="10104">
                    <a:moveTo>
                      <a:pt x="2401" y="795"/>
                    </a:moveTo>
                    <a:cubicBezTo>
                      <a:pt x="4839" y="-398"/>
                      <a:pt x="7228" y="104"/>
                      <a:pt x="10006" y="104"/>
                    </a:cubicBezTo>
                    <a:cubicBezTo>
                      <a:pt x="9085" y="104"/>
                      <a:pt x="8339" y="2343"/>
                      <a:pt x="8339" y="5104"/>
                    </a:cubicBezTo>
                    <a:cubicBezTo>
                      <a:pt x="8339" y="7865"/>
                      <a:pt x="9085" y="10104"/>
                      <a:pt x="10006" y="10104"/>
                    </a:cubicBezTo>
                    <a:cubicBezTo>
                      <a:pt x="7423" y="9790"/>
                      <a:pt x="4257" y="10418"/>
                      <a:pt x="2256" y="9162"/>
                    </a:cubicBezTo>
                    <a:cubicBezTo>
                      <a:pt x="1043" y="8095"/>
                      <a:pt x="128" y="7000"/>
                      <a:pt x="6" y="5104"/>
                    </a:cubicBezTo>
                    <a:cubicBezTo>
                      <a:pt x="-116" y="3208"/>
                      <a:pt x="1626" y="1172"/>
                      <a:pt x="2401" y="795"/>
                    </a:cubicBezTo>
                    <a:close/>
                  </a:path>
                </a:pathLst>
              </a:cu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183B10C6-3DB3-41D8-94E8-466148A908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1267" y="1571276"/>
                <a:ext cx="950497" cy="361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75A0823-A035-1432-7855-B4FB31863A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46991" y="1822775"/>
                <a:ext cx="1314774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B5E86A36-C79A-8314-A426-FFE80213C794}"/>
                  </a:ext>
                </a:extLst>
              </p:cNvPr>
              <p:cNvGrpSpPr/>
              <p:nvPr/>
            </p:nvGrpSpPr>
            <p:grpSpPr>
              <a:xfrm>
                <a:off x="5043893" y="1507239"/>
                <a:ext cx="175354" cy="131033"/>
                <a:chOff x="4900908" y="2180674"/>
                <a:chExt cx="175354" cy="131033"/>
              </a:xfrm>
              <a:solidFill>
                <a:schemeClr val="bg1"/>
              </a:solidFill>
            </p:grpSpPr>
            <p:sp>
              <p:nvSpPr>
                <p:cNvPr id="42" name="Isosceles Triangle 41">
                  <a:extLst>
                    <a:ext uri="{FF2B5EF4-FFF2-40B4-BE49-F238E27FC236}">
                      <a16:creationId xmlns:a16="http://schemas.microsoft.com/office/drawing/2014/main" id="{BD37BCA6-3B86-C3CE-2045-5D7EB06AF669}"/>
                    </a:ext>
                  </a:extLst>
                </p:cNvPr>
                <p:cNvSpPr/>
                <p:nvPr/>
              </p:nvSpPr>
              <p:spPr>
                <a:xfrm rot="5400000">
                  <a:off x="4890597" y="2190985"/>
                  <a:ext cx="131033" cy="110411"/>
                </a:xfrm>
                <a:prstGeom prst="triangle">
                  <a:avLst/>
                </a:prstGeom>
                <a:grp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EF4B8EDC-38DB-14D8-5AA1-B1229C1703D0}"/>
                    </a:ext>
                  </a:extLst>
                </p:cNvPr>
                <p:cNvSpPr/>
                <p:nvPr/>
              </p:nvSpPr>
              <p:spPr>
                <a:xfrm>
                  <a:off x="5011523" y="2213821"/>
                  <a:ext cx="64739" cy="64739"/>
                </a:xfrm>
                <a:prstGeom prst="ellipse">
                  <a:avLst/>
                </a:prstGeom>
                <a:grp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C34F1B6-C910-3F94-C97E-EC17E290C9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45724" y="1140402"/>
                <a:ext cx="721263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E952FD3E-F583-3616-FCC5-418A6DDCC9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6041" y="1700217"/>
                <a:ext cx="13426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E9C06B4-605F-1CD1-B52C-4EDFF60D5F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54289" y="1391941"/>
                <a:ext cx="0" cy="310657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A092590-0818-F868-F76C-EAF2DE2682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54289" y="1391941"/>
                <a:ext cx="212698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3B4579D-EACC-0773-4259-0853FEBB88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6813" y="1266991"/>
                <a:ext cx="491712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D39CA327-827B-1057-ABB7-A906D951E872}"/>
                </a:ext>
              </a:extLst>
            </p:cNvPr>
            <p:cNvSpPr txBox="1"/>
            <p:nvPr/>
          </p:nvSpPr>
          <p:spPr>
            <a:xfrm>
              <a:off x="3468331" y="1349584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21A0356-F5B1-F51A-D568-BC2CE1E11FF1}"/>
                </a:ext>
              </a:extLst>
            </p:cNvPr>
            <p:cNvSpPr txBox="1"/>
            <p:nvPr/>
          </p:nvSpPr>
          <p:spPr>
            <a:xfrm>
              <a:off x="3484827" y="1564149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F3E49A8-4CF1-AF82-D515-CF10C4959D00}"/>
                </a:ext>
              </a:extLst>
            </p:cNvPr>
            <p:cNvSpPr txBox="1"/>
            <p:nvPr/>
          </p:nvSpPr>
          <p:spPr>
            <a:xfrm>
              <a:off x="3484827" y="2175421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C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FF32B32-23AD-126E-E87E-E7802C37CBFA}"/>
                </a:ext>
              </a:extLst>
            </p:cNvPr>
            <p:cNvCxnSpPr/>
            <p:nvPr/>
          </p:nvCxnSpPr>
          <p:spPr>
            <a:xfrm>
              <a:off x="1955132" y="1936067"/>
              <a:ext cx="153068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2619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6BAD2-19B0-4E2C-EF5C-0B552AD4A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94A05E-F7B5-0ECE-811F-E785CE287B99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A076E6-80BC-6E6C-CA2A-4FEFC549C358}"/>
              </a:ext>
            </a:extLst>
          </p:cNvPr>
          <p:cNvSpPr/>
          <p:nvPr/>
        </p:nvSpPr>
        <p:spPr>
          <a:xfrm>
            <a:off x="1357560" y="1677858"/>
            <a:ext cx="4869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1010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1100.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E06FEE-4BF5-B9D3-8E6A-D84F102E6BD9}"/>
              </a:ext>
            </a:extLst>
          </p:cNvPr>
          <p:cNvSpPr/>
          <p:nvPr/>
        </p:nvSpPr>
        <p:spPr>
          <a:xfrm>
            <a:off x="1357559" y="2410707"/>
            <a:ext cx="93993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কাউন্টার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ফুল-অ্যাডারের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ব্লকচিত্র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অঙ্কন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বিয়োগ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গুণফল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1000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নির্দেশ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10585-5BCF-AF15-9481-1E883AE6DC57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18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42ADC-6904-9E31-1DAE-94B4548D1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3F2620-0C39-9935-8DEE-2ABE89E09FDB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৩৫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CB688B-85EC-2874-992F-A5033CADE78D}"/>
              </a:ext>
            </a:extLst>
          </p:cNvPr>
          <p:cNvSpPr/>
          <p:nvPr/>
        </p:nvSpPr>
        <p:spPr>
          <a:xfrm>
            <a:off x="1657684" y="1713144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রানা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(110010)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(62)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(2F)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F0E931-AEF0-CCC8-7814-E0C9C0A4C506}"/>
              </a:ext>
            </a:extLst>
          </p:cNvPr>
          <p:cNvSpPr/>
          <p:nvPr/>
        </p:nvSpPr>
        <p:spPr>
          <a:xfrm>
            <a:off x="1657684" y="242835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৩-ভিত্তিক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পূর্ণ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সুমির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সম্ভব-গাণিতিকভাবে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351075-6A70-E831-980A-05A4AA8A5B56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33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80298-FFA7-0FA0-4DD1-021AF595D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17E92C-DD88-8661-A7A5-5FD37AFE7CC5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৩৬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155417-CFD4-A2BE-A767-66F28602A6A6}"/>
              </a:ext>
            </a:extLst>
          </p:cNvPr>
          <p:cNvSpPr/>
          <p:nvPr/>
        </p:nvSpPr>
        <p:spPr>
          <a:xfrm>
            <a:off x="1620958" y="1590744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"X", "Y" ও "Z"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বন্ধু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বাজারে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"X" (110110)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"Y" (36)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"Z" (A9)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কিনল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4D244F-86C0-439E-CAD0-3694340EDA93}"/>
              </a:ext>
            </a:extLst>
          </p:cNvPr>
          <p:cNvSpPr/>
          <p:nvPr/>
        </p:nvSpPr>
        <p:spPr>
          <a:xfrm>
            <a:off x="1657684" y="283930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২-এর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পরিপূরক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গঠনের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গুরুত্ব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আলোচনা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"X" ও "Y"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অকটেলে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155F91-5BC1-E6BC-9C69-36758F0C2CF6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86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১</a:t>
            </a:r>
          </a:p>
        </p:txBody>
      </p:sp>
      <p:sp>
        <p:nvSpPr>
          <p:cNvPr id="3" name="Rectangle 2"/>
          <p:cNvSpPr/>
          <p:nvPr/>
        </p:nvSpPr>
        <p:spPr>
          <a:xfrm>
            <a:off x="1584237" y="1683118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ইমন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বার্ষিক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ফলাফল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গিয়ে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বাংলা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ইংরেজি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ICT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(5C)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(123)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(77)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পেয়েছে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7684" y="290867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ইউনিভার্সাল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১৭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২০-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ইমনের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ইংরেজি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হেক্সাডেসিমালে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রূপান্তর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ইমনের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B478E-C9BD-18EF-2C06-D6AD94C882E2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9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7F84A-95CE-9F70-604A-EC2CED707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4E5E66-4C76-DF58-B1C4-6077F2D49B43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৩৭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75EE18-E755-867B-9C5C-F7036170DFFB}"/>
              </a:ext>
            </a:extLst>
          </p:cNvPr>
          <p:cNvSpPr/>
          <p:nvPr/>
        </p:nvSpPr>
        <p:spPr>
          <a:xfrm>
            <a:off x="1265976" y="3835399"/>
            <a:ext cx="96573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বুলিয়ান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ধ্রুবক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এনকোডার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ডিজিটাল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ডিভাইসে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ব্যাপক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ভূমিকা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রাখে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বুঝিয়ে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শুধু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সমতুল্য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বাস্তবায়ন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সমীকরণের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সরলীকরণ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শুধু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NAND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সরলীকরণের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আঁক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BCA07D-3B37-319F-4C26-54F88C3EF15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5D843AE-133C-0CD9-52B3-F6E51C9D93E5}"/>
              </a:ext>
            </a:extLst>
          </p:cNvPr>
          <p:cNvSpPr/>
          <p:nvPr/>
        </p:nvSpPr>
        <p:spPr>
          <a:xfrm>
            <a:off x="1265976" y="1278290"/>
            <a:ext cx="2639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চিত্রটি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5E3A4FA-FF24-8204-04DC-3DF762AA2EE5}"/>
              </a:ext>
            </a:extLst>
          </p:cNvPr>
          <p:cNvGrpSpPr/>
          <p:nvPr/>
        </p:nvGrpSpPr>
        <p:grpSpPr>
          <a:xfrm>
            <a:off x="1265976" y="2133980"/>
            <a:ext cx="4307650" cy="1259524"/>
            <a:chOff x="1265976" y="1831611"/>
            <a:chExt cx="4307650" cy="1259524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F41187B-DF1C-7594-AAE7-D6079CE29C01}"/>
                </a:ext>
              </a:extLst>
            </p:cNvPr>
            <p:cNvSpPr txBox="1"/>
            <p:nvPr/>
          </p:nvSpPr>
          <p:spPr>
            <a:xfrm>
              <a:off x="1265976" y="1831611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0A342F8-C7C4-40E7-8413-E9920A613B22}"/>
                </a:ext>
              </a:extLst>
            </p:cNvPr>
            <p:cNvSpPr txBox="1"/>
            <p:nvPr/>
          </p:nvSpPr>
          <p:spPr>
            <a:xfrm>
              <a:off x="1278356" y="2298268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77B0760-53EF-4A12-D7F1-6A99D458230C}"/>
                </a:ext>
              </a:extLst>
            </p:cNvPr>
            <p:cNvSpPr txBox="1"/>
            <p:nvPr/>
          </p:nvSpPr>
          <p:spPr>
            <a:xfrm>
              <a:off x="5243426" y="2016277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Q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F1AD779-3945-4C37-6EF4-CD0F0A706AF3}"/>
                </a:ext>
              </a:extLst>
            </p:cNvPr>
            <p:cNvGrpSpPr/>
            <p:nvPr/>
          </p:nvGrpSpPr>
          <p:grpSpPr>
            <a:xfrm>
              <a:off x="2657616" y="1837130"/>
              <a:ext cx="960239" cy="381064"/>
              <a:chOff x="5542161" y="1585298"/>
              <a:chExt cx="960239" cy="381064"/>
            </a:xfrm>
          </p:grpSpPr>
          <p:sp>
            <p:nvSpPr>
              <p:cNvPr id="3" name="Partial Circle 2">
                <a:extLst>
                  <a:ext uri="{FF2B5EF4-FFF2-40B4-BE49-F238E27FC236}">
                    <a16:creationId xmlns:a16="http://schemas.microsoft.com/office/drawing/2014/main" id="{B805EBA0-BE51-DD50-A3F4-88E22C6F70B1}"/>
                  </a:ext>
                </a:extLst>
              </p:cNvPr>
              <p:cNvSpPr/>
              <p:nvPr/>
            </p:nvSpPr>
            <p:spPr>
              <a:xfrm>
                <a:off x="5542161" y="158529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4D7C3489-CFC0-84BE-16FD-A7D8A6EAC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1813" y="1789780"/>
                <a:ext cx="38058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AEAC2B77-AC2B-B914-2EC8-9839E7D7DA7A}"/>
                  </a:ext>
                </a:extLst>
              </p:cNvPr>
              <p:cNvSpPr/>
              <p:nvPr/>
            </p:nvSpPr>
            <p:spPr>
              <a:xfrm>
                <a:off x="6121813" y="1757410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6FF9973-C865-EC8B-9ACD-98B607A04896}"/>
                </a:ext>
              </a:extLst>
            </p:cNvPr>
            <p:cNvGrpSpPr/>
            <p:nvPr/>
          </p:nvGrpSpPr>
          <p:grpSpPr>
            <a:xfrm>
              <a:off x="1596176" y="1916949"/>
              <a:ext cx="1346920" cy="1099700"/>
              <a:chOff x="4482541" y="1679647"/>
              <a:chExt cx="1346920" cy="109970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D93E5554-77F9-0406-CDB0-CEB53AEEF7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2541" y="1783835"/>
                <a:ext cx="950497" cy="361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1B666A4D-A5A8-4D1E-B0D7-A94419E09F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40181" y="1687679"/>
                <a:ext cx="0" cy="192311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845A080-E434-915C-DBE5-11FA6F6477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0656" y="1679647"/>
                <a:ext cx="39880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C447AFE-F300-178C-0AAC-715B251922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0656" y="1879990"/>
                <a:ext cx="39880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7AC5A25-763C-56AA-CAC4-273B39A4BF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19953" y="2544154"/>
                <a:ext cx="909508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6634E8D-DF2D-6E3F-9FA7-AA591C3DEB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2303" y="2779347"/>
                <a:ext cx="115715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F6D690E-4FB9-4E22-8332-F9B974A7FF65}"/>
                </a:ext>
              </a:extLst>
            </p:cNvPr>
            <p:cNvGrpSpPr/>
            <p:nvPr/>
          </p:nvGrpSpPr>
          <p:grpSpPr>
            <a:xfrm>
              <a:off x="3604507" y="2039670"/>
              <a:ext cx="462756" cy="116097"/>
              <a:chOff x="3627761" y="1887813"/>
              <a:chExt cx="462756" cy="116097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15C7EB42-8A9A-472B-FC81-0385DEC06D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923" y="1887813"/>
                <a:ext cx="0" cy="116097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7907D49-AA53-2F7A-BDAA-A2187A65D6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7761" y="1995847"/>
                <a:ext cx="462756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26A52DE-2EA8-5EAE-4959-DF752E88918F}"/>
                </a:ext>
              </a:extLst>
            </p:cNvPr>
            <p:cNvGrpSpPr/>
            <p:nvPr/>
          </p:nvGrpSpPr>
          <p:grpSpPr>
            <a:xfrm>
              <a:off x="3610118" y="2348087"/>
              <a:ext cx="462756" cy="116097"/>
              <a:chOff x="3627761" y="2243475"/>
              <a:chExt cx="462756" cy="116097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127DEE6E-0C0E-FA58-49FA-A76ABC2AD7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7761" y="2243475"/>
                <a:ext cx="0" cy="116097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29CE8C1D-E307-FEF8-8881-AF39A68749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7761" y="2252999"/>
                <a:ext cx="462756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1660F530-B0B7-988E-4BE2-75DD00F875FD}"/>
                </a:ext>
              </a:extLst>
            </p:cNvPr>
            <p:cNvGrpSpPr/>
            <p:nvPr/>
          </p:nvGrpSpPr>
          <p:grpSpPr>
            <a:xfrm>
              <a:off x="1596176" y="2369104"/>
              <a:ext cx="1346920" cy="200343"/>
              <a:chOff x="4482541" y="1679647"/>
              <a:chExt cx="1346920" cy="200343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AC297D48-765C-8F85-B359-3310A04374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2541" y="1783835"/>
                <a:ext cx="950497" cy="361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4259E5B-C02B-F583-4646-8A35C1B84C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40181" y="1687679"/>
                <a:ext cx="0" cy="192311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C5D26561-E52C-5BC9-E3A1-5B20B3F2BF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0656" y="1679647"/>
                <a:ext cx="39880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948F104-D767-427F-849F-EC8A4090A9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0656" y="1879990"/>
                <a:ext cx="398805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8272392-EC26-82AE-BA7F-088F9F50DC42}"/>
                </a:ext>
              </a:extLst>
            </p:cNvPr>
            <p:cNvGrpSpPr/>
            <p:nvPr/>
          </p:nvGrpSpPr>
          <p:grpSpPr>
            <a:xfrm>
              <a:off x="2657616" y="2269554"/>
              <a:ext cx="2088981" cy="381064"/>
              <a:chOff x="5542161" y="1585298"/>
              <a:chExt cx="2088981" cy="381064"/>
            </a:xfrm>
          </p:grpSpPr>
          <p:sp>
            <p:nvSpPr>
              <p:cNvPr id="61" name="Partial Circle 60">
                <a:extLst>
                  <a:ext uri="{FF2B5EF4-FFF2-40B4-BE49-F238E27FC236}">
                    <a16:creationId xmlns:a16="http://schemas.microsoft.com/office/drawing/2014/main" id="{2E848612-47F1-71EB-FC94-E5BAF6A47C86}"/>
                  </a:ext>
                </a:extLst>
              </p:cNvPr>
              <p:cNvSpPr/>
              <p:nvPr/>
            </p:nvSpPr>
            <p:spPr>
              <a:xfrm>
                <a:off x="5542161" y="158529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4670DD51-04B1-A1D9-BDE4-2549C7963C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1813" y="1789780"/>
                <a:ext cx="38058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A76C8E36-811E-F5C9-D67E-892106473DEB}"/>
                  </a:ext>
                </a:extLst>
              </p:cNvPr>
              <p:cNvSpPr/>
              <p:nvPr/>
            </p:nvSpPr>
            <p:spPr>
              <a:xfrm>
                <a:off x="6121813" y="1757410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3F1AA8C-1360-1DFA-A4DE-2D7C062D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0555" y="1792416"/>
                <a:ext cx="38058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57F65131-C417-9246-3048-06BE0B173D5C}"/>
                </a:ext>
              </a:extLst>
            </p:cNvPr>
            <p:cNvGrpSpPr/>
            <p:nvPr/>
          </p:nvGrpSpPr>
          <p:grpSpPr>
            <a:xfrm>
              <a:off x="3786359" y="2060602"/>
              <a:ext cx="960239" cy="381064"/>
              <a:chOff x="5542161" y="1585298"/>
              <a:chExt cx="960239" cy="381064"/>
            </a:xfrm>
          </p:grpSpPr>
          <p:sp>
            <p:nvSpPr>
              <p:cNvPr id="68" name="Partial Circle 67">
                <a:extLst>
                  <a:ext uri="{FF2B5EF4-FFF2-40B4-BE49-F238E27FC236}">
                    <a16:creationId xmlns:a16="http://schemas.microsoft.com/office/drawing/2014/main" id="{BB8D84AB-4D6B-53B6-8A5E-FC80E31C9E97}"/>
                  </a:ext>
                </a:extLst>
              </p:cNvPr>
              <p:cNvSpPr/>
              <p:nvPr/>
            </p:nvSpPr>
            <p:spPr>
              <a:xfrm>
                <a:off x="5542161" y="158529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B6DE833E-2F9A-EDE8-29AA-FEDC32C9ED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1813" y="1789780"/>
                <a:ext cx="38058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FA7FEB5D-FD0C-98D5-6711-516C9FAA7E69}"/>
                  </a:ext>
                </a:extLst>
              </p:cNvPr>
              <p:cNvSpPr/>
              <p:nvPr/>
            </p:nvSpPr>
            <p:spPr>
              <a:xfrm>
                <a:off x="6121813" y="1757410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9DF12203-F53D-F4A2-B055-281255D64DC7}"/>
                </a:ext>
              </a:extLst>
            </p:cNvPr>
            <p:cNvGrpSpPr/>
            <p:nvPr/>
          </p:nvGrpSpPr>
          <p:grpSpPr>
            <a:xfrm>
              <a:off x="4465543" y="2174995"/>
              <a:ext cx="960239" cy="381064"/>
              <a:chOff x="5542161" y="1585298"/>
              <a:chExt cx="960239" cy="381064"/>
            </a:xfrm>
          </p:grpSpPr>
          <p:sp>
            <p:nvSpPr>
              <p:cNvPr id="72" name="Partial Circle 71">
                <a:extLst>
                  <a:ext uri="{FF2B5EF4-FFF2-40B4-BE49-F238E27FC236}">
                    <a16:creationId xmlns:a16="http://schemas.microsoft.com/office/drawing/2014/main" id="{F3D1C206-1FCA-80F6-F12F-CB7EBF1573EA}"/>
                  </a:ext>
                </a:extLst>
              </p:cNvPr>
              <p:cNvSpPr/>
              <p:nvPr/>
            </p:nvSpPr>
            <p:spPr>
              <a:xfrm>
                <a:off x="5542161" y="158529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C1DBA87-392E-91FD-B697-73B5E4E45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1813" y="1789780"/>
                <a:ext cx="380587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35C0296-9F31-F49D-F508-F5B43B59D76B}"/>
                  </a:ext>
                </a:extLst>
              </p:cNvPr>
              <p:cNvSpPr/>
              <p:nvPr/>
            </p:nvSpPr>
            <p:spPr>
              <a:xfrm>
                <a:off x="6121813" y="1757410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3EBC5A8-0203-0D1D-7F13-D6CF7577FEF4}"/>
                </a:ext>
              </a:extLst>
            </p:cNvPr>
            <p:cNvGrpSpPr/>
            <p:nvPr/>
          </p:nvGrpSpPr>
          <p:grpSpPr>
            <a:xfrm>
              <a:off x="2657616" y="2710071"/>
              <a:ext cx="1708394" cy="381064"/>
              <a:chOff x="5542161" y="1585298"/>
              <a:chExt cx="1708394" cy="381064"/>
            </a:xfrm>
          </p:grpSpPr>
          <p:sp>
            <p:nvSpPr>
              <p:cNvPr id="76" name="Partial Circle 75">
                <a:extLst>
                  <a:ext uri="{FF2B5EF4-FFF2-40B4-BE49-F238E27FC236}">
                    <a16:creationId xmlns:a16="http://schemas.microsoft.com/office/drawing/2014/main" id="{B9FD3393-DB01-45D0-961F-E4BA5F6361E6}"/>
                  </a:ext>
                </a:extLst>
              </p:cNvPr>
              <p:cNvSpPr/>
              <p:nvPr/>
            </p:nvSpPr>
            <p:spPr>
              <a:xfrm>
                <a:off x="5542161" y="1585298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11D64032-EB1F-A172-F229-2C6CE14256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1813" y="1789780"/>
                <a:ext cx="1128742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A7356625-E475-F9FA-3543-EC49051D725C}"/>
                  </a:ext>
                </a:extLst>
              </p:cNvPr>
              <p:cNvSpPr/>
              <p:nvPr/>
            </p:nvSpPr>
            <p:spPr>
              <a:xfrm>
                <a:off x="6121813" y="1757410"/>
                <a:ext cx="64739" cy="647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11D6C1EC-61BE-F314-8203-7E2D542E9F3E}"/>
                </a:ext>
              </a:extLst>
            </p:cNvPr>
            <p:cNvCxnSpPr/>
            <p:nvPr/>
          </p:nvCxnSpPr>
          <p:spPr>
            <a:xfrm>
              <a:off x="2033588" y="2022942"/>
              <a:ext cx="0" cy="758514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88E1097A-4900-2B01-792D-99D4818E7C70}"/>
                </a:ext>
              </a:extLst>
            </p:cNvPr>
            <p:cNvCxnSpPr>
              <a:cxnSpLocks/>
            </p:cNvCxnSpPr>
            <p:nvPr/>
          </p:nvCxnSpPr>
          <p:spPr>
            <a:xfrm>
              <a:off x="1785938" y="2009242"/>
              <a:ext cx="0" cy="100740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E8378BA1-CBFE-98B1-844B-0C0390309D98}"/>
                </a:ext>
              </a:extLst>
            </p:cNvPr>
            <p:cNvCxnSpPr>
              <a:cxnSpLocks/>
            </p:cNvCxnSpPr>
            <p:nvPr/>
          </p:nvCxnSpPr>
          <p:spPr>
            <a:xfrm>
              <a:off x="4366010" y="2464849"/>
              <a:ext cx="0" cy="449703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846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40585-81DB-33F2-C6AE-FCA18DF92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7C18FB-EE66-B710-EDCC-45BB09FAD540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৩৮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053BB5-64FE-F2B4-2553-7A0FA1DF5368}"/>
              </a:ext>
            </a:extLst>
          </p:cNvPr>
          <p:cNvSpPr/>
          <p:nvPr/>
        </p:nvSpPr>
        <p:spPr>
          <a:xfrm>
            <a:off x="1373732" y="1636931"/>
            <a:ext cx="9442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মালিহা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ফারিহা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সারাহ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ক্লাস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শেষে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মাঝে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বন্ধুদের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অবাক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করতে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বিভিন্ন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ব্যবহার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প্রশ্নের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উত্তর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গত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ঈদে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থ্রিপিচ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কেনার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বন্ধুরা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জিজ্ঞাসা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মালিহা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(101100100)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ফারিহা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(756)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সারাহ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আমারটির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(4113)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B60441-5556-3AC5-4DA0-58A4658D8E6C}"/>
              </a:ext>
            </a:extLst>
          </p:cNvPr>
          <p:cNvSpPr/>
          <p:nvPr/>
        </p:nvSpPr>
        <p:spPr>
          <a:xfrm>
            <a:off x="1373732" y="3213595"/>
            <a:ext cx="9367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Radix Point (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র‍্যাডিক্স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পয়েন্ট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বুলিয়ান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অ্যালজেবরার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ভিত্তিগুলো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মালিহা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সারাহ'র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থ্রিপিচের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কারটির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সারাহ'র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থ্রিপিচের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দামই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সবচেয়ে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বেশি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9A29E6-79BF-163C-F153-D1C411065EE7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9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1FCED-E1E3-5E59-D783-37285C59D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F48DB0-0F4A-FCFE-08FC-2596BD672094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৩৯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3457E1-572E-24C8-FF3E-93A0E8154A8A}"/>
              </a:ext>
            </a:extLst>
          </p:cNvPr>
          <p:cNvSpPr/>
          <p:nvPr/>
        </p:nvSpPr>
        <p:spPr>
          <a:xfrm>
            <a:off x="2927953" y="2022995"/>
            <a:ext cx="63638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রাউটার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হাবের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(1800)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(1356)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4138B2-0A41-C60E-CCE3-67A2B945806F}"/>
              </a:ext>
            </a:extLst>
          </p:cNvPr>
          <p:cNvSpPr/>
          <p:nvPr/>
        </p:nvSpPr>
        <p:spPr>
          <a:xfrm>
            <a:off x="2927953" y="2828835"/>
            <a:ext cx="60176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NOR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সর্বজনীন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হাবের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রাউটার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হাবের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হেক্সাডেসিমেলে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43192C-3344-107F-F10A-8970AF39DFB6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70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5BD73-E170-13DA-684E-0836E77F0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D5F7CE-D4D2-A7DC-295B-90380A4BF8FE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৪০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494584-CF22-7AA1-D007-05064A111A9E}"/>
              </a:ext>
            </a:extLst>
          </p:cNvPr>
          <p:cNvSpPr/>
          <p:nvPr/>
        </p:nvSpPr>
        <p:spPr>
          <a:xfrm>
            <a:off x="1510270" y="1275700"/>
            <a:ext cx="48005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28035D-31DD-4ECF-2027-D2052F77BB81}"/>
              </a:ext>
            </a:extLst>
          </p:cNvPr>
          <p:cNvSpPr/>
          <p:nvPr/>
        </p:nvSpPr>
        <p:spPr>
          <a:xfrm>
            <a:off x="1522650" y="334028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অংক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)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বুঝ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"BCD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কোনো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"-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বর্ণনা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সমীকরণ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Y = AB + A + B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1E04A4-60E3-9CE8-AC89-0FDAD3B5A425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D594881B-4B75-908A-FE09-CD0B9B043000}"/>
              </a:ext>
            </a:extLst>
          </p:cNvPr>
          <p:cNvGrpSpPr/>
          <p:nvPr/>
        </p:nvGrpSpPr>
        <p:grpSpPr>
          <a:xfrm>
            <a:off x="1510270" y="2014861"/>
            <a:ext cx="3908324" cy="835989"/>
            <a:chOff x="1265976" y="1683118"/>
            <a:chExt cx="3908324" cy="835989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1B27F8B-66B6-EA09-9A6D-316FA31097E1}"/>
                </a:ext>
              </a:extLst>
            </p:cNvPr>
            <p:cNvSpPr txBox="1"/>
            <p:nvPr/>
          </p:nvSpPr>
          <p:spPr>
            <a:xfrm>
              <a:off x="1265976" y="1683118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3AAE2B3-80F9-1A31-F6EA-5879F0325B75}"/>
                </a:ext>
              </a:extLst>
            </p:cNvPr>
            <p:cNvSpPr txBox="1"/>
            <p:nvPr/>
          </p:nvSpPr>
          <p:spPr>
            <a:xfrm>
              <a:off x="1278356" y="2149775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062AE8A-656B-BC04-CB5A-BE8E904E5B00}"/>
                </a:ext>
              </a:extLst>
            </p:cNvPr>
            <p:cNvSpPr txBox="1"/>
            <p:nvPr/>
          </p:nvSpPr>
          <p:spPr>
            <a:xfrm>
              <a:off x="4844100" y="1906671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Y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6AB49B20-B5EA-657D-4954-06196A12C933}"/>
                </a:ext>
              </a:extLst>
            </p:cNvPr>
            <p:cNvGrpSpPr/>
            <p:nvPr/>
          </p:nvGrpSpPr>
          <p:grpSpPr>
            <a:xfrm>
              <a:off x="1596176" y="1688637"/>
              <a:ext cx="3222038" cy="790369"/>
              <a:chOff x="6803935" y="2029855"/>
              <a:chExt cx="3222038" cy="790369"/>
            </a:xfrm>
          </p:grpSpPr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7EB2C660-0804-E104-82F5-0455E94F38E1}"/>
                  </a:ext>
                </a:extLst>
              </p:cNvPr>
              <p:cNvGrpSpPr/>
              <p:nvPr/>
            </p:nvGrpSpPr>
            <p:grpSpPr>
              <a:xfrm>
                <a:off x="7865375" y="2029855"/>
                <a:ext cx="960239" cy="381064"/>
                <a:chOff x="5542161" y="1585298"/>
                <a:chExt cx="960239" cy="381064"/>
              </a:xfrm>
            </p:grpSpPr>
            <p:sp>
              <p:nvSpPr>
                <p:cNvPr id="97" name="Partial Circle 96">
                  <a:extLst>
                    <a:ext uri="{FF2B5EF4-FFF2-40B4-BE49-F238E27FC236}">
                      <a16:creationId xmlns:a16="http://schemas.microsoft.com/office/drawing/2014/main" id="{B74922C9-40A2-A3C7-9547-D2F545AB9833}"/>
                    </a:ext>
                  </a:extLst>
                </p:cNvPr>
                <p:cNvSpPr/>
                <p:nvPr/>
              </p:nvSpPr>
              <p:spPr>
                <a:xfrm>
                  <a:off x="5542161" y="1585298"/>
                  <a:ext cx="579652" cy="381064"/>
                </a:xfrm>
                <a:prstGeom prst="pie">
                  <a:avLst>
                    <a:gd name="adj1" fmla="val 16130311"/>
                    <a:gd name="adj2" fmla="val 5400006"/>
                  </a:avLst>
                </a:pr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318621DC-5D2E-FF87-7A49-9710A164CB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21813" y="1789780"/>
                  <a:ext cx="380587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2FEAF90D-40F7-24F5-F205-B3701C04FC96}"/>
                    </a:ext>
                  </a:extLst>
                </p:cNvPr>
                <p:cNvSpPr/>
                <p:nvPr/>
              </p:nvSpPr>
              <p:spPr>
                <a:xfrm>
                  <a:off x="6121813" y="1757410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950AB252-3411-4922-A214-2ACD6E075C4F}"/>
                  </a:ext>
                </a:extLst>
              </p:cNvPr>
              <p:cNvGrpSpPr/>
              <p:nvPr/>
            </p:nvGrpSpPr>
            <p:grpSpPr>
              <a:xfrm>
                <a:off x="6803935" y="2109674"/>
                <a:ext cx="1346920" cy="200343"/>
                <a:chOff x="4482541" y="1679647"/>
                <a:chExt cx="1346920" cy="200343"/>
              </a:xfrm>
            </p:grpSpPr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C84DB542-4B65-961D-2F00-2D3C72B37D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82541" y="1783835"/>
                  <a:ext cx="950497" cy="361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99E34F18-8361-E830-2BA7-CE1EA31980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40181" y="1687679"/>
                  <a:ext cx="0" cy="192311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8F340694-E59F-6937-FB1C-92044D68F4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30656" y="1679647"/>
                  <a:ext cx="398805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C0326A19-A8FB-CF17-A391-9D931D6AF1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30656" y="1879990"/>
                  <a:ext cx="398805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24DB232C-943D-44D6-E7F2-85264CA2D7A4}"/>
                  </a:ext>
                </a:extLst>
              </p:cNvPr>
              <p:cNvGrpSpPr/>
              <p:nvPr/>
            </p:nvGrpSpPr>
            <p:grpSpPr>
              <a:xfrm>
                <a:off x="8812266" y="2232395"/>
                <a:ext cx="462756" cy="116097"/>
                <a:chOff x="3627761" y="1887813"/>
                <a:chExt cx="462756" cy="116097"/>
              </a:xfrm>
            </p:grpSpPr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266ED9A2-BCCD-26ED-3743-383C239E6E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629923" y="1887813"/>
                  <a:ext cx="0" cy="116097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73102120-A11C-B435-CCBD-FD5659F628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627761" y="1995847"/>
                  <a:ext cx="462756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0683ACE1-7BAC-7DBD-0B36-9084D9EAC99F}"/>
                  </a:ext>
                </a:extLst>
              </p:cNvPr>
              <p:cNvGrpSpPr/>
              <p:nvPr/>
            </p:nvGrpSpPr>
            <p:grpSpPr>
              <a:xfrm>
                <a:off x="8817877" y="2540812"/>
                <a:ext cx="462756" cy="116097"/>
                <a:chOff x="3627761" y="2243475"/>
                <a:chExt cx="462756" cy="116097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8E61B330-414A-3B9A-02E8-0672018E6A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627761" y="2243475"/>
                  <a:ext cx="0" cy="116097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8C0C8B4C-5EA6-B811-D38F-1C1A9E5F42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627761" y="2252999"/>
                  <a:ext cx="462756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F78B703F-8196-E8CB-C7DF-7F555B86F9E1}"/>
                  </a:ext>
                </a:extLst>
              </p:cNvPr>
              <p:cNvGrpSpPr/>
              <p:nvPr/>
            </p:nvGrpSpPr>
            <p:grpSpPr>
              <a:xfrm>
                <a:off x="6803935" y="2495440"/>
                <a:ext cx="2021679" cy="324784"/>
                <a:chOff x="6846139" y="2584081"/>
                <a:chExt cx="2021679" cy="324784"/>
              </a:xfrm>
            </p:grpSpPr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1EFD794D-A15C-DD25-E73D-3E8217F81D39}"/>
                    </a:ext>
                  </a:extLst>
                </p:cNvPr>
                <p:cNvGrpSpPr/>
                <p:nvPr/>
              </p:nvGrpSpPr>
              <p:grpSpPr>
                <a:xfrm>
                  <a:off x="6846139" y="2650470"/>
                  <a:ext cx="1346920" cy="200343"/>
                  <a:chOff x="4482541" y="1679647"/>
                  <a:chExt cx="1346920" cy="200343"/>
                </a:xfrm>
              </p:grpSpPr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667E6EE6-8B90-8A51-5D33-F32BF15EE5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82541" y="1783835"/>
                    <a:ext cx="950497" cy="361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5BF3B708-4D3E-6049-BB97-C613152AE33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40181" y="1687679"/>
                    <a:ext cx="0" cy="192311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DBEB81D9-EDEA-ADF1-7B95-5D37DD1CD2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30656" y="1679647"/>
                    <a:ext cx="398805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27729527-652D-D2C7-8064-D38BDECFDF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30656" y="1879990"/>
                    <a:ext cx="398805" cy="0"/>
                  </a:xfrm>
                  <a:prstGeom prst="line">
                    <a:avLst/>
                  </a:prstGeom>
                  <a:ln w="19050">
                    <a:solidFill>
                      <a:srgbClr val="5694CD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2" name="Flowchart: Stored Data 39">
                  <a:extLst>
                    <a:ext uri="{FF2B5EF4-FFF2-40B4-BE49-F238E27FC236}">
                      <a16:creationId xmlns:a16="http://schemas.microsoft.com/office/drawing/2014/main" id="{8F8556FB-B097-9D80-DC48-D34E6FD52276}"/>
                    </a:ext>
                  </a:extLst>
                </p:cNvPr>
                <p:cNvSpPr/>
                <p:nvPr/>
              </p:nvSpPr>
              <p:spPr>
                <a:xfrm flipH="1">
                  <a:off x="8150855" y="2584081"/>
                  <a:ext cx="386272" cy="324784"/>
                </a:xfrm>
                <a:custGeom>
                  <a:avLst/>
                  <a:gdLst>
                    <a:gd name="connsiteX0" fmla="*/ 1667 w 10000"/>
                    <a:gd name="connsiteY0" fmla="*/ 0 h 10000"/>
                    <a:gd name="connsiteX1" fmla="*/ 10000 w 10000"/>
                    <a:gd name="connsiteY1" fmla="*/ 0 h 10000"/>
                    <a:gd name="connsiteX2" fmla="*/ 8333 w 10000"/>
                    <a:gd name="connsiteY2" fmla="*/ 5000 h 10000"/>
                    <a:gd name="connsiteX3" fmla="*/ 10000 w 10000"/>
                    <a:gd name="connsiteY3" fmla="*/ 10000 h 10000"/>
                    <a:gd name="connsiteX4" fmla="*/ 1667 w 10000"/>
                    <a:gd name="connsiteY4" fmla="*/ 10000 h 10000"/>
                    <a:gd name="connsiteX5" fmla="*/ 0 w 10000"/>
                    <a:gd name="connsiteY5" fmla="*/ 5000 h 10000"/>
                    <a:gd name="connsiteX6" fmla="*/ 1667 w 10000"/>
                    <a:gd name="connsiteY6" fmla="*/ 0 h 10000"/>
                    <a:gd name="connsiteX0" fmla="*/ 2406 w 10011"/>
                    <a:gd name="connsiteY0" fmla="*/ 691 h 10000"/>
                    <a:gd name="connsiteX1" fmla="*/ 10011 w 10011"/>
                    <a:gd name="connsiteY1" fmla="*/ 0 h 10000"/>
                    <a:gd name="connsiteX2" fmla="*/ 8344 w 10011"/>
                    <a:gd name="connsiteY2" fmla="*/ 5000 h 10000"/>
                    <a:gd name="connsiteX3" fmla="*/ 10011 w 10011"/>
                    <a:gd name="connsiteY3" fmla="*/ 10000 h 10000"/>
                    <a:gd name="connsiteX4" fmla="*/ 1678 w 10011"/>
                    <a:gd name="connsiteY4" fmla="*/ 10000 h 10000"/>
                    <a:gd name="connsiteX5" fmla="*/ 11 w 10011"/>
                    <a:gd name="connsiteY5" fmla="*/ 5000 h 10000"/>
                    <a:gd name="connsiteX6" fmla="*/ 2406 w 10011"/>
                    <a:gd name="connsiteY6" fmla="*/ 691 h 10000"/>
                    <a:gd name="connsiteX0" fmla="*/ 2406 w 10011"/>
                    <a:gd name="connsiteY0" fmla="*/ 795 h 10104"/>
                    <a:gd name="connsiteX1" fmla="*/ 10011 w 10011"/>
                    <a:gd name="connsiteY1" fmla="*/ 104 h 10104"/>
                    <a:gd name="connsiteX2" fmla="*/ 8344 w 10011"/>
                    <a:gd name="connsiteY2" fmla="*/ 5104 h 10104"/>
                    <a:gd name="connsiteX3" fmla="*/ 10011 w 10011"/>
                    <a:gd name="connsiteY3" fmla="*/ 10104 h 10104"/>
                    <a:gd name="connsiteX4" fmla="*/ 1678 w 10011"/>
                    <a:gd name="connsiteY4" fmla="*/ 10104 h 10104"/>
                    <a:gd name="connsiteX5" fmla="*/ 11 w 10011"/>
                    <a:gd name="connsiteY5" fmla="*/ 5104 h 10104"/>
                    <a:gd name="connsiteX6" fmla="*/ 2406 w 1001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396 w 10001"/>
                    <a:gd name="connsiteY0" fmla="*/ 795 h 10104"/>
                    <a:gd name="connsiteX1" fmla="*/ 10001 w 10001"/>
                    <a:gd name="connsiteY1" fmla="*/ 104 h 10104"/>
                    <a:gd name="connsiteX2" fmla="*/ 8334 w 10001"/>
                    <a:gd name="connsiteY2" fmla="*/ 5104 h 10104"/>
                    <a:gd name="connsiteX3" fmla="*/ 10001 w 10001"/>
                    <a:gd name="connsiteY3" fmla="*/ 10104 h 10104"/>
                    <a:gd name="connsiteX4" fmla="*/ 2251 w 10001"/>
                    <a:gd name="connsiteY4" fmla="*/ 9162 h 10104"/>
                    <a:gd name="connsiteX5" fmla="*/ 1 w 10001"/>
                    <a:gd name="connsiteY5" fmla="*/ 5104 h 10104"/>
                    <a:gd name="connsiteX6" fmla="*/ 2396 w 10001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  <a:gd name="connsiteX0" fmla="*/ 2401 w 10006"/>
                    <a:gd name="connsiteY0" fmla="*/ 795 h 10104"/>
                    <a:gd name="connsiteX1" fmla="*/ 10006 w 10006"/>
                    <a:gd name="connsiteY1" fmla="*/ 104 h 10104"/>
                    <a:gd name="connsiteX2" fmla="*/ 8339 w 10006"/>
                    <a:gd name="connsiteY2" fmla="*/ 5104 h 10104"/>
                    <a:gd name="connsiteX3" fmla="*/ 10006 w 10006"/>
                    <a:gd name="connsiteY3" fmla="*/ 10104 h 10104"/>
                    <a:gd name="connsiteX4" fmla="*/ 2256 w 10006"/>
                    <a:gd name="connsiteY4" fmla="*/ 9162 h 10104"/>
                    <a:gd name="connsiteX5" fmla="*/ 6 w 10006"/>
                    <a:gd name="connsiteY5" fmla="*/ 5104 h 10104"/>
                    <a:gd name="connsiteX6" fmla="*/ 2401 w 10006"/>
                    <a:gd name="connsiteY6" fmla="*/ 795 h 1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" h="10104">
                      <a:moveTo>
                        <a:pt x="2401" y="795"/>
                      </a:moveTo>
                      <a:cubicBezTo>
                        <a:pt x="4839" y="-398"/>
                        <a:pt x="7228" y="104"/>
                        <a:pt x="10006" y="104"/>
                      </a:cubicBezTo>
                      <a:cubicBezTo>
                        <a:pt x="9085" y="104"/>
                        <a:pt x="8339" y="2343"/>
                        <a:pt x="8339" y="5104"/>
                      </a:cubicBezTo>
                      <a:cubicBezTo>
                        <a:pt x="8339" y="7865"/>
                        <a:pt x="9085" y="10104"/>
                        <a:pt x="10006" y="10104"/>
                      </a:cubicBezTo>
                      <a:cubicBezTo>
                        <a:pt x="7423" y="9790"/>
                        <a:pt x="4257" y="10418"/>
                        <a:pt x="2256" y="9162"/>
                      </a:cubicBezTo>
                      <a:cubicBezTo>
                        <a:pt x="1043" y="8095"/>
                        <a:pt x="128" y="7000"/>
                        <a:pt x="6" y="5104"/>
                      </a:cubicBezTo>
                      <a:cubicBezTo>
                        <a:pt x="-116" y="3208"/>
                        <a:pt x="1626" y="1172"/>
                        <a:pt x="2401" y="795"/>
                      </a:cubicBezTo>
                      <a:close/>
                    </a:path>
                  </a:pathLst>
                </a:custGeom>
                <a:noFill/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5694CD"/>
                    </a:solidFill>
                  </a:endParaRPr>
                </a:p>
              </p:txBody>
            </p: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C097F5C-7C7B-F6EF-90EB-2C97B7F213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37127" y="2750723"/>
                  <a:ext cx="330691" cy="0"/>
                </a:xfrm>
                <a:prstGeom prst="line">
                  <a:avLst/>
                </a:prstGeom>
                <a:ln w="19050">
                  <a:solidFill>
                    <a:srgbClr val="5694C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E362A1EF-59F6-07D0-2F6C-5BF5F8F62AF3}"/>
                    </a:ext>
                  </a:extLst>
                </p:cNvPr>
                <p:cNvSpPr/>
                <p:nvPr/>
              </p:nvSpPr>
              <p:spPr>
                <a:xfrm>
                  <a:off x="8537127" y="2718353"/>
                  <a:ext cx="64739" cy="6473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5694CD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5694CD"/>
                    </a:solidFill>
                  </a:endParaRPr>
                </a:p>
              </p:txBody>
            </p:sp>
          </p:grpSp>
          <p:sp>
            <p:nvSpPr>
              <p:cNvPr id="79" name="Partial Circle 78">
                <a:extLst>
                  <a:ext uri="{FF2B5EF4-FFF2-40B4-BE49-F238E27FC236}">
                    <a16:creationId xmlns:a16="http://schemas.microsoft.com/office/drawing/2014/main" id="{1E503849-B20A-9747-6D5C-897243E06D12}"/>
                  </a:ext>
                </a:extLst>
              </p:cNvPr>
              <p:cNvSpPr/>
              <p:nvPr/>
            </p:nvSpPr>
            <p:spPr>
              <a:xfrm>
                <a:off x="8983565" y="2251640"/>
                <a:ext cx="579652" cy="381064"/>
              </a:xfrm>
              <a:prstGeom prst="pie">
                <a:avLst>
                  <a:gd name="adj1" fmla="val 16130311"/>
                  <a:gd name="adj2" fmla="val 5400006"/>
                </a:avLst>
              </a:prstGeom>
              <a:no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8F8056E1-BF17-89BC-E9B8-EA4D78DC2F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63217" y="2432555"/>
                <a:ext cx="462756" cy="0"/>
              </a:xfrm>
              <a:prstGeom prst="line">
                <a:avLst/>
              </a:prstGeom>
              <a:ln w="19050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325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1DEF-78B4-66D0-833A-B1AC86DFC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242400-B6CF-32EA-07B0-C2F41923391E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৪১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89CE58-105F-90A2-A492-7CF254945F18}"/>
              </a:ext>
            </a:extLst>
          </p:cNvPr>
          <p:cNvSpPr/>
          <p:nvPr/>
        </p:nvSpPr>
        <p:spPr>
          <a:xfrm>
            <a:off x="1287295" y="874612"/>
            <a:ext cx="9687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নিচের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687F11-BF54-FCCB-D4D4-DE536D6DD608}"/>
              </a:ext>
            </a:extLst>
          </p:cNvPr>
          <p:cNvSpPr/>
          <p:nvPr/>
        </p:nvSpPr>
        <p:spPr>
          <a:xfrm>
            <a:off x="1287295" y="3786774"/>
            <a:ext cx="96099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ক্ষেত্রে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ডিজিটাল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সিগন্যাল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উপযোগী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কেন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P ও Q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মধ্যবর্তী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অংশটি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নির্দেশ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সম্পূর্ণ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কর্মপদ্ধতি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একাধিক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মৌলিক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সাহায্যে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অঙ্কনের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57FDCE-6E83-361C-C515-F295BF4561E5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5653D5-2877-F63E-464B-E80FBE5D6892}"/>
              </a:ext>
            </a:extLst>
          </p:cNvPr>
          <p:cNvGrpSpPr/>
          <p:nvPr/>
        </p:nvGrpSpPr>
        <p:grpSpPr>
          <a:xfrm>
            <a:off x="1287295" y="1326745"/>
            <a:ext cx="3777637" cy="2022136"/>
            <a:chOff x="1507800" y="1548459"/>
            <a:chExt cx="3777637" cy="191442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E3F0B77-2279-A046-B09C-7F5560A7D82D}"/>
                </a:ext>
              </a:extLst>
            </p:cNvPr>
            <p:cNvCxnSpPr>
              <a:cxnSpLocks/>
            </p:cNvCxnSpPr>
            <p:nvPr/>
          </p:nvCxnSpPr>
          <p:spPr>
            <a:xfrm>
              <a:off x="1711849" y="2136568"/>
              <a:ext cx="0" cy="562822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A3C49D4-3C41-05C6-13C6-4641C99EF0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07800" y="2707514"/>
              <a:ext cx="461283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08CF9CB-E71D-6A6F-18C5-B86E52E732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7455" y="2828810"/>
              <a:ext cx="201254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3C4E96B-2FD1-7FD0-D4FA-EC616EA69843}"/>
                </a:ext>
              </a:extLst>
            </p:cNvPr>
            <p:cNvCxnSpPr>
              <a:cxnSpLocks/>
            </p:cNvCxnSpPr>
            <p:nvPr/>
          </p:nvCxnSpPr>
          <p:spPr>
            <a:xfrm>
              <a:off x="1709053" y="2838870"/>
              <a:ext cx="0" cy="624012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F6AEE19-FA4F-5E1D-71B6-92A47DCF1096}"/>
                </a:ext>
              </a:extLst>
            </p:cNvPr>
            <p:cNvCxnSpPr>
              <a:cxnSpLocks/>
            </p:cNvCxnSpPr>
            <p:nvPr/>
          </p:nvCxnSpPr>
          <p:spPr>
            <a:xfrm>
              <a:off x="4655708" y="2165851"/>
              <a:ext cx="0" cy="1297031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0E43D61-CD34-7353-631E-D9716DDD10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09054" y="2149184"/>
              <a:ext cx="501990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7BDD51C-D6F3-76A5-81EA-997F0B59EF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09053" y="3462883"/>
              <a:ext cx="2946655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9D61348-D4FC-A952-97D3-187485B6F1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96302" y="2165851"/>
              <a:ext cx="372038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Graphic 14" descr="Lightbulb">
              <a:extLst>
                <a:ext uri="{FF2B5EF4-FFF2-40B4-BE49-F238E27FC236}">
                  <a16:creationId xmlns:a16="http://schemas.microsoft.com/office/drawing/2014/main" id="{092541C0-FA7D-36CF-B4A1-8AC500CF7E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4627165" y="2458253"/>
              <a:ext cx="624012" cy="692532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4FDFC09-D5C7-E63F-B996-3F8111DC5E37}"/>
                </a:ext>
              </a:extLst>
            </p:cNvPr>
            <p:cNvGrpSpPr/>
            <p:nvPr/>
          </p:nvGrpSpPr>
          <p:grpSpPr>
            <a:xfrm>
              <a:off x="2856908" y="1820743"/>
              <a:ext cx="293387" cy="690218"/>
              <a:chOff x="2387299" y="2026904"/>
              <a:chExt cx="138320" cy="325410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3CB0E6E-C3CD-341F-464B-FA55B2F86D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93420" y="2026904"/>
                <a:ext cx="0" cy="32541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8F2C114-B95B-D642-C5B5-E2D7509D74C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87299" y="2032839"/>
                <a:ext cx="138320" cy="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451778F-D6BD-C5A5-00B5-427F263D924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88971" y="2345964"/>
                <a:ext cx="135764" cy="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D5821F4-D571-713A-4EF1-0B972EED043A}"/>
                </a:ext>
              </a:extLst>
            </p:cNvPr>
            <p:cNvSpPr txBox="1"/>
            <p:nvPr/>
          </p:nvSpPr>
          <p:spPr>
            <a:xfrm>
              <a:off x="1969083" y="1857779"/>
              <a:ext cx="451607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DC8019F-2C72-2719-867C-9DDECC6D30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27378" y="2146713"/>
              <a:ext cx="501990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1BA8863-ECCE-CC8E-B6AF-5955B15EB7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40680" y="2165851"/>
              <a:ext cx="501990" cy="0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44B1F49-51D3-1686-5ECC-D4CDB682F6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6946" y="2085196"/>
              <a:ext cx="309193" cy="79873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58ECB9E-965C-0F84-1F8D-B72206770668}"/>
                </a:ext>
              </a:extLst>
            </p:cNvPr>
            <p:cNvSpPr txBox="1"/>
            <p:nvPr/>
          </p:nvSpPr>
          <p:spPr>
            <a:xfrm>
              <a:off x="2551470" y="1864802"/>
              <a:ext cx="430325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P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C40F7A4-C57E-F7FD-1892-813B9D5580A5}"/>
                </a:ext>
              </a:extLst>
            </p:cNvPr>
            <p:cNvSpPr txBox="1"/>
            <p:nvPr/>
          </p:nvSpPr>
          <p:spPr>
            <a:xfrm>
              <a:off x="2857347" y="1548459"/>
              <a:ext cx="501986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A450F9-EE8A-EC5D-BB2A-0590249F3FDF}"/>
                </a:ext>
              </a:extLst>
            </p:cNvPr>
            <p:cNvSpPr txBox="1"/>
            <p:nvPr/>
          </p:nvSpPr>
          <p:spPr>
            <a:xfrm>
              <a:off x="2850856" y="1876539"/>
              <a:ext cx="501986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C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708A45C-7C1C-AB77-3879-85C55E3AFDB0}"/>
                </a:ext>
              </a:extLst>
            </p:cNvPr>
            <p:cNvSpPr txBox="1"/>
            <p:nvPr/>
          </p:nvSpPr>
          <p:spPr>
            <a:xfrm>
              <a:off x="2870066" y="2208144"/>
              <a:ext cx="501986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D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7019EDA-E5B9-4CA4-47F9-A9A9D3F4BE86}"/>
                </a:ext>
              </a:extLst>
            </p:cNvPr>
            <p:cNvSpPr txBox="1"/>
            <p:nvPr/>
          </p:nvSpPr>
          <p:spPr>
            <a:xfrm>
              <a:off x="3546581" y="1863943"/>
              <a:ext cx="501986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Q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AA71F7B-1DE6-54AC-A96B-3B9991421D33}"/>
                </a:ext>
              </a:extLst>
            </p:cNvPr>
            <p:cNvSpPr txBox="1"/>
            <p:nvPr/>
          </p:nvSpPr>
          <p:spPr>
            <a:xfrm>
              <a:off x="3952894" y="1811386"/>
              <a:ext cx="501986" cy="349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E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F30ECE4-C994-054C-482B-D9217EC9BAAA}"/>
                </a:ext>
              </a:extLst>
            </p:cNvPr>
            <p:cNvGrpSpPr/>
            <p:nvPr/>
          </p:nvGrpSpPr>
          <p:grpSpPr>
            <a:xfrm flipH="1">
              <a:off x="3424754" y="1820743"/>
              <a:ext cx="293387" cy="690218"/>
              <a:chOff x="2387299" y="2026904"/>
              <a:chExt cx="138320" cy="325410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8A67577B-5DB6-F7B9-9AB6-4316480290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93420" y="2026904"/>
                <a:ext cx="0" cy="32541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AD34063-1788-0260-A0FC-D368EE6CBE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87299" y="2032839"/>
                <a:ext cx="138320" cy="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F00B7C7F-2015-7450-173F-0CE923E2C8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88971" y="2345964"/>
                <a:ext cx="135764" cy="0"/>
              </a:xfrm>
              <a:prstGeom prst="line">
                <a:avLst/>
              </a:prstGeom>
              <a:ln w="28575">
                <a:solidFill>
                  <a:srgbClr val="5694C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6DF08BD-4432-04BB-29D3-4006D22A9D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2613" y="1756830"/>
              <a:ext cx="309193" cy="79873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C0AAB2D-DDF7-8D94-DACC-F2AD683121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7596" y="2070239"/>
              <a:ext cx="309193" cy="79873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172E504-D7AC-0224-BA54-68452E6A6E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44926" y="2419298"/>
              <a:ext cx="309193" cy="79873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8D312BA-31A1-5420-4B56-61A46E8988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01312" y="2072231"/>
              <a:ext cx="309193" cy="79873"/>
            </a:xfrm>
            <a:prstGeom prst="line">
              <a:avLst/>
            </a:prstGeom>
            <a:ln w="28575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7952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E4C24-6996-C513-2926-55D371ADF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E9B9B9-0A7C-8901-1D5E-ADCF0F4DB5D1}"/>
              </a:ext>
            </a:extLst>
          </p:cNvPr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৪২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F0754E-6617-1A59-6EE2-6B0F5B7F8BA0}"/>
              </a:ext>
            </a:extLst>
          </p:cNvPr>
          <p:cNvSpPr/>
          <p:nvPr/>
        </p:nvSpPr>
        <p:spPr>
          <a:xfrm>
            <a:off x="1522650" y="1000303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সার্কিটটি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লক্ষ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: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1A5871-D552-1525-0891-1E375C54D408}"/>
              </a:ext>
            </a:extLst>
          </p:cNvPr>
          <p:cNvSpPr/>
          <p:nvPr/>
        </p:nvSpPr>
        <p:spPr>
          <a:xfrm>
            <a:off x="1522650" y="3596349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লজিক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গেইট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(169)</a:t>
            </a:r>
            <a:r>
              <a:rPr lang="en-US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কম্পিউটার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সরাসরি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গ্রহণ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সমীকরণ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সত্যক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সারণি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লিখ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বর্তনীটিতে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ধরনের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পরিবর্তন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আনলে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আউটপুট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F = A + AB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পাওয়া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যাবে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19DA35-F24B-277C-880D-46CD62B545D9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80FE5C-4702-F1B2-A801-68864B007046}"/>
              </a:ext>
            </a:extLst>
          </p:cNvPr>
          <p:cNvGrpSpPr/>
          <p:nvPr/>
        </p:nvGrpSpPr>
        <p:grpSpPr>
          <a:xfrm>
            <a:off x="1522650" y="1737295"/>
            <a:ext cx="3006687" cy="1069788"/>
            <a:chOff x="3570151" y="1418279"/>
            <a:chExt cx="3006687" cy="1069788"/>
          </a:xfrm>
        </p:grpSpPr>
        <p:sp>
          <p:nvSpPr>
            <p:cNvPr id="16" name="Partial Circle 15">
              <a:extLst>
                <a:ext uri="{FF2B5EF4-FFF2-40B4-BE49-F238E27FC236}">
                  <a16:creationId xmlns:a16="http://schemas.microsoft.com/office/drawing/2014/main" id="{1D07450F-2BDF-DCE9-D373-A3DA20283D05}"/>
                </a:ext>
              </a:extLst>
            </p:cNvPr>
            <p:cNvSpPr/>
            <p:nvPr/>
          </p:nvSpPr>
          <p:spPr>
            <a:xfrm>
              <a:off x="5185243" y="1553081"/>
              <a:ext cx="579652" cy="381064"/>
            </a:xfrm>
            <a:prstGeom prst="pie">
              <a:avLst>
                <a:gd name="adj1" fmla="val 16130311"/>
                <a:gd name="adj2" fmla="val 5400006"/>
              </a:avLst>
            </a:prstGeom>
            <a:noFill/>
            <a:ln w="19050">
              <a:solidFill>
                <a:srgbClr val="5694C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5694CD"/>
                </a:solidFill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C003DBA-803E-3EF1-E17F-2C999968ED4C}"/>
                </a:ext>
              </a:extLst>
            </p:cNvPr>
            <p:cNvCxnSpPr>
              <a:cxnSpLocks/>
            </p:cNvCxnSpPr>
            <p:nvPr/>
          </p:nvCxnSpPr>
          <p:spPr>
            <a:xfrm>
              <a:off x="3896398" y="1602945"/>
              <a:ext cx="1578671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C04BB90-8932-C857-2EDB-96D614A6701E}"/>
                </a:ext>
              </a:extLst>
            </p:cNvPr>
            <p:cNvCxnSpPr>
              <a:cxnSpLocks/>
            </p:cNvCxnSpPr>
            <p:nvPr/>
          </p:nvCxnSpPr>
          <p:spPr>
            <a:xfrm>
              <a:off x="4534375" y="2041944"/>
              <a:ext cx="312521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C770CF9-BC6A-FCAC-F78A-AA7400A6D3C3}"/>
                </a:ext>
              </a:extLst>
            </p:cNvPr>
            <p:cNvCxnSpPr>
              <a:cxnSpLocks/>
            </p:cNvCxnSpPr>
            <p:nvPr/>
          </p:nvCxnSpPr>
          <p:spPr>
            <a:xfrm>
              <a:off x="3896398" y="2305532"/>
              <a:ext cx="948632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AF18A3B-33B1-D505-1916-F27924AAAF80}"/>
                </a:ext>
              </a:extLst>
            </p:cNvPr>
            <p:cNvGrpSpPr/>
            <p:nvPr/>
          </p:nvGrpSpPr>
          <p:grpSpPr>
            <a:xfrm>
              <a:off x="4127159" y="2237885"/>
              <a:ext cx="175354" cy="131033"/>
              <a:chOff x="4900908" y="2180674"/>
              <a:chExt cx="175354" cy="131033"/>
            </a:xfrm>
            <a:solidFill>
              <a:schemeClr val="bg1"/>
            </a:solidFill>
          </p:grpSpPr>
          <p:sp>
            <p:nvSpPr>
              <p:cNvPr id="29" name="Isosceles Triangle 28">
                <a:extLst>
                  <a:ext uri="{FF2B5EF4-FFF2-40B4-BE49-F238E27FC236}">
                    <a16:creationId xmlns:a16="http://schemas.microsoft.com/office/drawing/2014/main" id="{F03783F8-602B-9D07-19DC-24327565C3C1}"/>
                  </a:ext>
                </a:extLst>
              </p:cNvPr>
              <p:cNvSpPr/>
              <p:nvPr/>
            </p:nvSpPr>
            <p:spPr>
              <a:xfrm rot="5400000">
                <a:off x="4890597" y="2190985"/>
                <a:ext cx="131033" cy="110411"/>
              </a:xfrm>
              <a:prstGeom prst="triangle">
                <a:avLst/>
              </a:prstGeom>
              <a:grp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5694CD"/>
                  </a:solidFill>
                </a:endParaRP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F1A9A5AF-3E3C-47C7-2F62-71BA754A380B}"/>
                  </a:ext>
                </a:extLst>
              </p:cNvPr>
              <p:cNvSpPr/>
              <p:nvPr/>
            </p:nvSpPr>
            <p:spPr>
              <a:xfrm>
                <a:off x="5011523" y="2213821"/>
                <a:ext cx="64739" cy="64739"/>
              </a:xfrm>
              <a:prstGeom prst="ellipse">
                <a:avLst/>
              </a:prstGeom>
              <a:grpFill/>
              <a:ln w="19050">
                <a:solidFill>
                  <a:srgbClr val="5694C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5694CD"/>
                  </a:solidFill>
                </a:endParaRPr>
              </a:p>
            </p:txBody>
          </p: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2112E15-A650-FDB1-3BBD-6EADCAF6720F}"/>
                </a:ext>
              </a:extLst>
            </p:cNvPr>
            <p:cNvCxnSpPr>
              <a:cxnSpLocks/>
            </p:cNvCxnSpPr>
            <p:nvPr/>
          </p:nvCxnSpPr>
          <p:spPr>
            <a:xfrm>
              <a:off x="5134123" y="2178276"/>
              <a:ext cx="134265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A48DCB3-4884-05D5-0BE6-6FB64E21F1BC}"/>
                </a:ext>
              </a:extLst>
            </p:cNvPr>
            <p:cNvCxnSpPr>
              <a:cxnSpLocks/>
            </p:cNvCxnSpPr>
            <p:nvPr/>
          </p:nvCxnSpPr>
          <p:spPr>
            <a:xfrm>
              <a:off x="5259196" y="1870000"/>
              <a:ext cx="0" cy="310657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B6DE56D-DB29-0CAC-B817-8ED7256F5EB6}"/>
                </a:ext>
              </a:extLst>
            </p:cNvPr>
            <p:cNvCxnSpPr>
              <a:cxnSpLocks/>
            </p:cNvCxnSpPr>
            <p:nvPr/>
          </p:nvCxnSpPr>
          <p:spPr>
            <a:xfrm>
              <a:off x="5262371" y="1879525"/>
              <a:ext cx="212698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21B96C7-E060-8B7C-6F0E-DC196DBE19B8}"/>
                </a:ext>
              </a:extLst>
            </p:cNvPr>
            <p:cNvCxnSpPr>
              <a:cxnSpLocks/>
            </p:cNvCxnSpPr>
            <p:nvPr/>
          </p:nvCxnSpPr>
          <p:spPr>
            <a:xfrm>
              <a:off x="5764895" y="1738538"/>
              <a:ext cx="491712" cy="0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62863AA-E030-809F-0214-26974AD88183}"/>
                </a:ext>
              </a:extLst>
            </p:cNvPr>
            <p:cNvSpPr txBox="1"/>
            <p:nvPr/>
          </p:nvSpPr>
          <p:spPr>
            <a:xfrm>
              <a:off x="3570151" y="1418279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A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EAA1027-93CC-A30C-2DD8-618A1F53ADDC}"/>
                </a:ext>
              </a:extLst>
            </p:cNvPr>
            <p:cNvSpPr txBox="1"/>
            <p:nvPr/>
          </p:nvSpPr>
          <p:spPr>
            <a:xfrm>
              <a:off x="3570151" y="2118735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B</a:t>
              </a:r>
              <a:endParaRPr lang="en-US" dirty="0">
                <a:solidFill>
                  <a:srgbClr val="5694CD"/>
                </a:solidFill>
              </a:endParaRPr>
            </a:p>
          </p:txBody>
        </p:sp>
        <p:sp>
          <p:nvSpPr>
            <p:cNvPr id="32" name="Partial Circle 31">
              <a:extLst>
                <a:ext uri="{FF2B5EF4-FFF2-40B4-BE49-F238E27FC236}">
                  <a16:creationId xmlns:a16="http://schemas.microsoft.com/office/drawing/2014/main" id="{BCF34E16-74D8-97C3-C360-759AD629ADBE}"/>
                </a:ext>
              </a:extLst>
            </p:cNvPr>
            <p:cNvSpPr/>
            <p:nvPr/>
          </p:nvSpPr>
          <p:spPr>
            <a:xfrm>
              <a:off x="4555204" y="1990125"/>
              <a:ext cx="579652" cy="381064"/>
            </a:xfrm>
            <a:prstGeom prst="pie">
              <a:avLst>
                <a:gd name="adj1" fmla="val 16130311"/>
                <a:gd name="adj2" fmla="val 5400006"/>
              </a:avLst>
            </a:prstGeom>
            <a:noFill/>
            <a:ln w="19050">
              <a:solidFill>
                <a:srgbClr val="5694C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5694CD"/>
                </a:solidFill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963A3D8-DD80-DDA5-5034-5A0252373AC9}"/>
                </a:ext>
              </a:extLst>
            </p:cNvPr>
            <p:cNvCxnSpPr>
              <a:cxnSpLocks/>
            </p:cNvCxnSpPr>
            <p:nvPr/>
          </p:nvCxnSpPr>
          <p:spPr>
            <a:xfrm>
              <a:off x="4534375" y="1589559"/>
              <a:ext cx="0" cy="448775"/>
            </a:xfrm>
            <a:prstGeom prst="line">
              <a:avLst/>
            </a:prstGeom>
            <a:ln w="19050">
              <a:solidFill>
                <a:srgbClr val="5694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6F2C8BB-EFFA-750A-DF12-FD9A5587A7E1}"/>
                </a:ext>
              </a:extLst>
            </p:cNvPr>
            <p:cNvSpPr txBox="1"/>
            <p:nvPr/>
          </p:nvSpPr>
          <p:spPr>
            <a:xfrm>
              <a:off x="6246638" y="1550159"/>
              <a:ext cx="3302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5694CD"/>
                  </a:solidFill>
                  <a:latin typeface="Kalpurush" panose="02000600000000000000" pitchFamily="2" charset="0"/>
                  <a:cs typeface="Kalpurush" panose="02000600000000000000" pitchFamily="2" charset="0"/>
                </a:rPr>
                <a:t>F</a:t>
              </a:r>
              <a:endParaRPr lang="en-US" dirty="0">
                <a:solidFill>
                  <a:srgbClr val="5694C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91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95BC6-64FF-7624-F57F-287447C6D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A1283C3-D5C5-584E-159E-88ACD8D54AA7}"/>
              </a:ext>
            </a:extLst>
          </p:cNvPr>
          <p:cNvSpPr txBox="1"/>
          <p:nvPr/>
        </p:nvSpPr>
        <p:spPr>
          <a:xfrm>
            <a:off x="4486992" y="2767280"/>
            <a:ext cx="32179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896CAD"/>
                </a:solidFill>
                <a:latin typeface="Agency FB" panose="020B0804020202020204" pitchFamily="34" charset="0"/>
              </a:rPr>
              <a:t>THANKS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5888129-D15A-75CD-E4F0-B412B321666D}"/>
              </a:ext>
            </a:extLst>
          </p:cNvPr>
          <p:cNvGrpSpPr/>
          <p:nvPr/>
        </p:nvGrpSpPr>
        <p:grpSpPr>
          <a:xfrm>
            <a:off x="3113637" y="156223"/>
            <a:ext cx="5964702" cy="2358017"/>
            <a:chOff x="3113649" y="736916"/>
            <a:chExt cx="5964702" cy="1795270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A480C5FD-6C64-07FF-961F-8A0906FC213C}"/>
                </a:ext>
              </a:extLst>
            </p:cNvPr>
            <p:cNvSpPr/>
            <p:nvPr/>
          </p:nvSpPr>
          <p:spPr>
            <a:xfrm>
              <a:off x="3113649" y="2481311"/>
              <a:ext cx="5964702" cy="50875"/>
            </a:xfrm>
            <a:prstGeom prst="roundRect">
              <a:avLst>
                <a:gd name="adj" fmla="val 50000"/>
              </a:avLst>
            </a:prstGeom>
            <a:solidFill>
              <a:srgbClr val="896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A8F2E53-07F2-FC77-8765-1FD771879901}"/>
                </a:ext>
              </a:extLst>
            </p:cNvPr>
            <p:cNvSpPr/>
            <p:nvPr/>
          </p:nvSpPr>
          <p:spPr>
            <a:xfrm>
              <a:off x="3437205" y="736916"/>
              <a:ext cx="5317587" cy="17443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86A5672-A2A1-1FC0-7E4D-97ACEC7968C3}"/>
              </a:ext>
            </a:extLst>
          </p:cNvPr>
          <p:cNvGrpSpPr/>
          <p:nvPr/>
        </p:nvGrpSpPr>
        <p:grpSpPr>
          <a:xfrm rot="10800000">
            <a:off x="3113635" y="4343760"/>
            <a:ext cx="5964702" cy="2358017"/>
            <a:chOff x="3113649" y="736916"/>
            <a:chExt cx="5964702" cy="179527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E0B3865-8090-1554-D980-A9EB0D2A3F2C}"/>
                </a:ext>
              </a:extLst>
            </p:cNvPr>
            <p:cNvSpPr/>
            <p:nvPr/>
          </p:nvSpPr>
          <p:spPr>
            <a:xfrm>
              <a:off x="3113649" y="2481311"/>
              <a:ext cx="5964702" cy="50875"/>
            </a:xfrm>
            <a:prstGeom prst="roundRect">
              <a:avLst>
                <a:gd name="adj" fmla="val 50000"/>
              </a:avLst>
            </a:prstGeom>
            <a:solidFill>
              <a:srgbClr val="896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F98FB53-302D-36B2-2AF3-9D069C803D15}"/>
                </a:ext>
              </a:extLst>
            </p:cNvPr>
            <p:cNvSpPr/>
            <p:nvPr/>
          </p:nvSpPr>
          <p:spPr>
            <a:xfrm>
              <a:off x="3437205" y="736916"/>
              <a:ext cx="5317587" cy="17443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654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path" presetSubtype="0" decel="10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0 4.07407E-6 L 0 0.1377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7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path" presetSubtype="0" decel="10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0 -4.07407E-6 L 0 -0.1386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94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84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২</a:t>
            </a:r>
          </a:p>
        </p:txBody>
      </p:sp>
      <p:sp>
        <p:nvSpPr>
          <p:cNvPr id="4" name="Rectangle 3"/>
          <p:cNvSpPr/>
          <p:nvPr/>
        </p:nvSpPr>
        <p:spPr>
          <a:xfrm>
            <a:off x="1657684" y="2828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11+1=100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P ও Q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দশমিক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(P – Q)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প্রক্রিয়াটি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যায়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গাণিতিক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98C258-302E-D636-BE4C-61DF4E6A5CDA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74718A-7F6B-5D59-4D40-33A23FEC64D0}"/>
              </a:ext>
            </a:extLst>
          </p:cNvPr>
          <p:cNvSpPr/>
          <p:nvPr/>
        </p:nvSpPr>
        <p:spPr>
          <a:xfrm>
            <a:off x="1657684" y="1683118"/>
            <a:ext cx="3757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P = (36)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Q = (2F)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20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৩</a:t>
            </a:r>
          </a:p>
        </p:txBody>
      </p:sp>
      <p:sp>
        <p:nvSpPr>
          <p:cNvPr id="3" name="Rectangle 2"/>
          <p:cNvSpPr/>
          <p:nvPr/>
        </p:nvSpPr>
        <p:spPr>
          <a:xfrm>
            <a:off x="1625600" y="1566410"/>
            <a:ext cx="50509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= (1A5)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ii = (65)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iii = (11010)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25600" y="2538549"/>
            <a:ext cx="711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অ্যাসকি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10+10=100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i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ii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যোগফল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বাইনারিতে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ii ও iii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দেখাও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58DB68-2155-68D0-782E-F1F9DF193C68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19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৪</a:t>
            </a:r>
          </a:p>
        </p:txBody>
      </p:sp>
      <p:sp>
        <p:nvSpPr>
          <p:cNvPr id="3" name="Rectangle 2"/>
          <p:cNvSpPr/>
          <p:nvPr/>
        </p:nvSpPr>
        <p:spPr>
          <a:xfrm>
            <a:off x="1486373" y="1724411"/>
            <a:ext cx="9443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অর্নব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লাইব্রেরি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থেকে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১টি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১টি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(76)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এবং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বইয়ের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(45)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টাকা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6373" y="2714265"/>
            <a:ext cx="93685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8+8=10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হয়-ব্যাখ্যা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হেক্সাডেসিমালে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উল্লিখিত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কলম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বইয়ের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মূল্য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দুইটির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54400D-40EB-6B61-F644-FDD0ECBA651D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97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৫</a:t>
            </a:r>
          </a:p>
        </p:txBody>
      </p:sp>
      <p:sp>
        <p:nvSpPr>
          <p:cNvPr id="3" name="Rectangle 2"/>
          <p:cNvSpPr/>
          <p:nvPr/>
        </p:nvSpPr>
        <p:spPr>
          <a:xfrm>
            <a:off x="1625600" y="1875667"/>
            <a:ext cx="9217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ক্রিকেট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টুর্নামেন্টের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প্রথম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তিন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ম্যাচে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'ক'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দলের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ফারহান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ওহিদ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নাফিজের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গড়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রান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(4D.3C)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(127)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8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(1010001)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9047" y="313567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ইউনিকোড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7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এর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পরবর্তী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10-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ফারহানের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গড়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রানকে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প্রচলিত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সংখ্যা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প্রকাশ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ওহিদ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নাফিজের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গড়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রানের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4507E5-5D1C-DE87-B6D7-B3EE3C962093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7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124"/>
            <a:ext cx="1625600" cy="482600"/>
          </a:xfrm>
          <a:prstGeom prst="rect">
            <a:avLst/>
          </a:prstGeom>
          <a:solidFill>
            <a:srgbClr val="5694C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33" b="1" dirty="0" err="1">
                <a:latin typeface="Kalpurush" pitchFamily="2" charset="0"/>
                <a:cs typeface="Kalpurush" pitchFamily="2" charset="0"/>
              </a:rPr>
              <a:t>প্রশ্ন</a:t>
            </a:r>
            <a:r>
              <a:rPr lang="en-US" sz="2133" b="1" dirty="0">
                <a:latin typeface="Kalpurush" pitchFamily="2" charset="0"/>
                <a:cs typeface="Kalpurush" pitchFamily="2" charset="0"/>
              </a:rPr>
              <a:t> - ৬</a:t>
            </a:r>
          </a:p>
        </p:txBody>
      </p:sp>
      <p:sp>
        <p:nvSpPr>
          <p:cNvPr id="3" name="Rectangle 2"/>
          <p:cNvSpPr/>
          <p:nvPr/>
        </p:nvSpPr>
        <p:spPr>
          <a:xfrm>
            <a:off x="1625600" y="1498600"/>
            <a:ext cx="9217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রাশেদ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নির্বাচনি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পরীক্ষায়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বাংলা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ইংরেজি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যথাক্রমে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(4E)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16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(1011001)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2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(85)</a:t>
            </a:r>
            <a:r>
              <a:rPr lang="en-US" b="1" baseline="-25000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10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পেল</a:t>
            </a:r>
            <a:r>
              <a:rPr lang="en-US" b="1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  <a:endParaRPr lang="en-US" dirty="0">
              <a:solidFill>
                <a:srgbClr val="5694CD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25600" y="2712835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ভিত্তি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কী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?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খ.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বিশ্বের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সকল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ভাষাকে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কোডভুক্ত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হয়েছে-ব্যাখ্যা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রাশেদের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বাংলা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ইংরেজিতে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মোট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অক্টাল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পদ্ধতিতে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  <a:p>
            <a:pPr algn="just"/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ঘ.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উদ্দীপকের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আলোকে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রাশেদের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ইংরেজি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আইসিটি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বিষয়ের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প্রাপ্ত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নম্বরের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পার্থক্য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যোগের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মাধ্যমে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নির্ণয়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করা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সম্ভব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কি-না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তা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বিশ্লেষণপূর্বক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মতামত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dirty="0" err="1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দাও</a:t>
            </a:r>
            <a:r>
              <a:rPr lang="en-US" dirty="0">
                <a:solidFill>
                  <a:srgbClr val="5694CD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।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B10DEA-59E4-36BC-DC3B-86C4162EFFEA}"/>
              </a:ext>
            </a:extLst>
          </p:cNvPr>
          <p:cNvSpPr txBox="1"/>
          <p:nvPr/>
        </p:nvSpPr>
        <p:spPr>
          <a:xfrm>
            <a:off x="32084" y="6375211"/>
            <a:ext cx="12125132" cy="461665"/>
          </a:xfrm>
          <a:prstGeom prst="rect">
            <a:avLst/>
          </a:prstGeom>
          <a:solidFill>
            <a:srgbClr val="896CA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রাজিব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বাকচি</a:t>
            </a:r>
            <a:r>
              <a:rPr lang="en-US" sz="2400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প্রভাষক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তথ্য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ও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যোগাযোগ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প্রযুক্তি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কুশলা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নেছারিয়া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সিনিয়র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ফাজিল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মাদ্রাসা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কোটালিপাড়া</a:t>
            </a:r>
            <a:r>
              <a:rPr lang="en-US" b="1" dirty="0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Kalpurush" panose="02000600000000000000" pitchFamily="2" charset="0"/>
                <a:cs typeface="Kalpurush" panose="02000600000000000000" pitchFamily="2" charset="0"/>
              </a:rPr>
              <a:t>গোপালগঞ্জ</a:t>
            </a:r>
            <a:endParaRPr lang="en-US" b="1" dirty="0">
              <a:solidFill>
                <a:schemeClr val="bg1"/>
              </a:solidFill>
              <a:latin typeface="Kalpurush" panose="02000600000000000000" pitchFamily="2" charset="0"/>
              <a:cs typeface="Kalpurush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26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3924</Words>
  <Application>Microsoft Office PowerPoint</Application>
  <PresentationFormat>Widescreen</PresentationFormat>
  <Paragraphs>458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Agency FB</vt:lpstr>
      <vt:lpstr>Arial</vt:lpstr>
      <vt:lpstr>Calibri</vt:lpstr>
      <vt:lpstr>Calibri Light</vt:lpstr>
      <vt:lpstr>Kalpurush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Rajib Bakchi</dc:creator>
  <cp:lastModifiedBy>Rajib Bakchi</cp:lastModifiedBy>
  <cp:revision>171</cp:revision>
  <dcterms:created xsi:type="dcterms:W3CDTF">2025-08-19T13:25:46Z</dcterms:created>
  <dcterms:modified xsi:type="dcterms:W3CDTF">2025-10-29T01:17:41Z</dcterms:modified>
</cp:coreProperties>
</file>