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9" r:id="rId3"/>
    <p:sldId id="257" r:id="rId4"/>
    <p:sldId id="258" r:id="rId5"/>
    <p:sldId id="260" r:id="rId6"/>
    <p:sldId id="261" r:id="rId7"/>
    <p:sldId id="283" r:id="rId8"/>
    <p:sldId id="285" r:id="rId9"/>
    <p:sldId id="281" r:id="rId10"/>
    <p:sldId id="284" r:id="rId11"/>
    <p:sldId id="289" r:id="rId12"/>
    <p:sldId id="275" r:id="rId13"/>
    <p:sldId id="290" r:id="rId14"/>
    <p:sldId id="276" r:id="rId15"/>
    <p:sldId id="279" r:id="rId16"/>
    <p:sldId id="291" r:id="rId17"/>
    <p:sldId id="292"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10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BECCF-F122-1C35-24C3-0EA205361DC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B80BFA-57E3-B301-1FF0-C1E8AE6FB74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89BE73-6473-F160-4274-D08074E85EDB}"/>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5" name="Footer Placeholder 4">
            <a:extLst>
              <a:ext uri="{FF2B5EF4-FFF2-40B4-BE49-F238E27FC236}">
                <a16:creationId xmlns:a16="http://schemas.microsoft.com/office/drawing/2014/main" id="{7BFA35A1-23EF-69FD-90FA-6DFEF462846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937B752-4545-C53B-77EF-21125FCEDA7D}"/>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224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65D3-D4D1-A20C-CEAA-90816ED062D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8D3B9C-0D05-FC0C-E9F5-611B6EA26F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53A9D4-9109-C520-5A0D-752E800385A6}"/>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5" name="Footer Placeholder 4">
            <a:extLst>
              <a:ext uri="{FF2B5EF4-FFF2-40B4-BE49-F238E27FC236}">
                <a16:creationId xmlns:a16="http://schemas.microsoft.com/office/drawing/2014/main" id="{C85CE28E-39C9-FEDA-967F-8A716770D0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7D26BAC-4EF6-CA32-2CFF-4429B8DB15D1}"/>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527589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5C237-891A-33A4-48BA-50E4625E1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6C8DF1-AC0E-90E2-7D51-FF6DCDAC9C2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F2B96B-8F7B-BA05-AFD9-AA27185569D9}"/>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5" name="Footer Placeholder 4">
            <a:extLst>
              <a:ext uri="{FF2B5EF4-FFF2-40B4-BE49-F238E27FC236}">
                <a16:creationId xmlns:a16="http://schemas.microsoft.com/office/drawing/2014/main" id="{207CB1B1-AFD7-70EB-9AB3-BE8AADDC43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B603860-7014-95DD-B369-334DB6BD6ADF}"/>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28857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F37FE-0095-1AE2-59B4-7C9E9D147BD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00513A8-4E47-DDDF-BCC9-1DD2DAB27FAA}"/>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CADC06-301D-B0C8-0FA6-5A137650D60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AB8089-A3E6-FAF5-D32D-1555C8BA687F}"/>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6" name="Footer Placeholder 5">
            <a:extLst>
              <a:ext uri="{FF2B5EF4-FFF2-40B4-BE49-F238E27FC236}">
                <a16:creationId xmlns:a16="http://schemas.microsoft.com/office/drawing/2014/main" id="{F4B12894-2D9B-085C-54E0-F3438A9B14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EB99116-4E65-2933-E0B8-2F94062FCE51}"/>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165685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0105-450B-8663-0899-316826A6683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66B14B6-8A36-D98A-C151-0538080A7BD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61B8DE-3876-3D3C-133B-FC06E28646E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D32002-F67E-AC9F-81E2-9D2C70E097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8D05C-47C9-5E1A-8E2B-41D5F72C6A0F}"/>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BB6941-4A5A-60B5-B603-949DCC167116}"/>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8" name="Footer Placeholder 7">
            <a:extLst>
              <a:ext uri="{FF2B5EF4-FFF2-40B4-BE49-F238E27FC236}">
                <a16:creationId xmlns:a16="http://schemas.microsoft.com/office/drawing/2014/main" id="{421853C6-54A8-0554-8541-11947F3176C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B0B05CA-DE08-2157-49E9-B00B6068DF6A}"/>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140444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8DDB-A8FE-83DE-1BEB-A5A85AC93A6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7E9208C-B79A-6377-F865-298BC31065C0}"/>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4" name="Footer Placeholder 3">
            <a:extLst>
              <a:ext uri="{FF2B5EF4-FFF2-40B4-BE49-F238E27FC236}">
                <a16:creationId xmlns:a16="http://schemas.microsoft.com/office/drawing/2014/main" id="{9EFA69AA-3B6D-564D-CA60-BF708A94FF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33807C5-D5BF-D3BC-D8B0-529D0E0B3230}"/>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215105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707974-A814-B151-15B7-388D5E00A1DC}"/>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3" name="Footer Placeholder 2">
            <a:extLst>
              <a:ext uri="{FF2B5EF4-FFF2-40B4-BE49-F238E27FC236}">
                <a16:creationId xmlns:a16="http://schemas.microsoft.com/office/drawing/2014/main" id="{FEB1155B-598A-047B-F808-631BB6A3C1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653E21EA-5514-95A8-738D-4CD33D313B9D}"/>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234404402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C178-40F0-58BC-A352-993E7240461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17DAE18-8B10-5188-702D-D40FD86F283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83552C-2FF5-1CCF-02CF-4F951811E2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C4B208-6180-3169-9BD9-ABB837D2E03A}"/>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6" name="Footer Placeholder 5">
            <a:extLst>
              <a:ext uri="{FF2B5EF4-FFF2-40B4-BE49-F238E27FC236}">
                <a16:creationId xmlns:a16="http://schemas.microsoft.com/office/drawing/2014/main" id="{95EBA165-94A0-C6FF-29E9-547AADFC70D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5421D39-BF25-230D-3129-2CEB2A30254F}"/>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1747056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2B5FF-50BB-8BC2-7CB4-63B6C08873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87A755-51EB-93C9-1216-AAC4FDC781A2}"/>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0856E9-5CB0-8249-C3AC-88264B841AA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F0DB9F-6A6D-73E5-326A-A97996F9E10C}"/>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6" name="Footer Placeholder 5">
            <a:extLst>
              <a:ext uri="{FF2B5EF4-FFF2-40B4-BE49-F238E27FC236}">
                <a16:creationId xmlns:a16="http://schemas.microsoft.com/office/drawing/2014/main" id="{FBB435C5-A966-1510-9666-9AD43F2F4DF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8774F02-E616-3DFF-2064-EE58A1705CB5}"/>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867809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8989-123F-7151-F05A-967EB87AF05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5006F1-4300-3B88-C5EC-4CA1984C4CF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943E5-326F-3C7D-F0DD-4D68FDA48F92}"/>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5" name="Footer Placeholder 4">
            <a:extLst>
              <a:ext uri="{FF2B5EF4-FFF2-40B4-BE49-F238E27FC236}">
                <a16:creationId xmlns:a16="http://schemas.microsoft.com/office/drawing/2014/main" id="{21261B81-ACA9-A78A-2030-112A246807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038AC2-CF6D-46FF-764A-27BD2E3D3418}"/>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3886471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53B042-12A6-9322-81B1-A6A872C309B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2DD86A-3C1A-4A4E-3B22-9ACD8FD35268}"/>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9C528-79B9-07F6-DB12-5160C3A26EC9}"/>
              </a:ext>
            </a:extLst>
          </p:cNvPr>
          <p:cNvSpPr>
            <a:spLocks noGrp="1"/>
          </p:cNvSpPr>
          <p:nvPr>
            <p:ph type="dt" sz="half" idx="10"/>
          </p:nvPr>
        </p:nvSpPr>
        <p:spPr>
          <a:xfrm>
            <a:off x="838200" y="6356350"/>
            <a:ext cx="2743200" cy="365125"/>
          </a:xfrm>
          <a:prstGeom prst="rect">
            <a:avLst/>
          </a:prstGeom>
        </p:spPr>
        <p:txBody>
          <a:bodyPr/>
          <a:lstStyle/>
          <a:p>
            <a:fld id="{1F6461C9-F3BB-4C8E-B07B-BDAC17399094}" type="datetimeFigureOut">
              <a:rPr lang="en-US" smtClean="0"/>
              <a:t>04-Sep-25</a:t>
            </a:fld>
            <a:endParaRPr lang="en-US"/>
          </a:p>
        </p:txBody>
      </p:sp>
      <p:sp>
        <p:nvSpPr>
          <p:cNvPr id="5" name="Footer Placeholder 4">
            <a:extLst>
              <a:ext uri="{FF2B5EF4-FFF2-40B4-BE49-F238E27FC236}">
                <a16:creationId xmlns:a16="http://schemas.microsoft.com/office/drawing/2014/main" id="{10E172F4-8624-AAC3-AD80-6ACE395545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1125423-CF8A-94EE-355D-11E5991D5E5C}"/>
              </a:ext>
            </a:extLst>
          </p:cNvPr>
          <p:cNvSpPr>
            <a:spLocks noGrp="1"/>
          </p:cNvSpPr>
          <p:nvPr>
            <p:ph type="sldNum" sz="quarter" idx="12"/>
          </p:nvPr>
        </p:nvSpPr>
        <p:spPr>
          <a:xfrm>
            <a:off x="8610600" y="6356350"/>
            <a:ext cx="2743200" cy="365125"/>
          </a:xfrm>
          <a:prstGeom prst="rect">
            <a:avLst/>
          </a:prstGeom>
        </p:spPr>
        <p:txBody>
          <a:bodyPr/>
          <a:lstStyle/>
          <a:p>
            <a:fld id="{98757DC4-AFB2-4214-97CD-65F6A537F44D}" type="slidenum">
              <a:rPr lang="en-US" smtClean="0"/>
              <a:t>‹#›</a:t>
            </a:fld>
            <a:endParaRPr lang="en-US"/>
          </a:p>
        </p:txBody>
      </p:sp>
    </p:spTree>
    <p:extLst>
      <p:ext uri="{BB962C8B-B14F-4D97-AF65-F5344CB8AC3E}">
        <p14:creationId xmlns:p14="http://schemas.microsoft.com/office/powerpoint/2010/main" val="1371822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p:cNvSpPr/>
          <p:nvPr userDrawn="1"/>
        </p:nvSpPr>
        <p:spPr>
          <a:xfrm>
            <a:off x="1" y="0"/>
            <a:ext cx="12192000" cy="6858000"/>
          </a:xfrm>
          <a:prstGeom prst="frame">
            <a:avLst>
              <a:gd name="adj1" fmla="val 2050"/>
            </a:avLst>
          </a:prstGeom>
          <a:gradFill>
            <a:gsLst>
              <a:gs pos="0">
                <a:schemeClr val="accent2"/>
              </a:gs>
              <a:gs pos="32000">
                <a:schemeClr val="accent4">
                  <a:lumMod val="60000"/>
                  <a:lumOff val="40000"/>
                </a:schemeClr>
              </a:gs>
              <a:gs pos="65000">
                <a:schemeClr val="accent6">
                  <a:lumMod val="60000"/>
                  <a:lumOff val="40000"/>
                </a:schemeClr>
              </a:gs>
              <a:gs pos="100000">
                <a:schemeClr val="accent6">
                  <a:lumMod val="50000"/>
                </a:schemeClr>
              </a:gs>
            </a:gsLst>
            <a:lin ang="1800000" scaled="0"/>
          </a:gradFill>
          <a:ln>
            <a:noFill/>
          </a:ln>
          <a:effectLst>
            <a:innerShdw blurRad="63500" dist="50800" dir="162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42821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mph" presetSubtype="0" repeatCount="indefinite" fill="hold" grpId="0" nodeType="withEffect">
                                  <p:stCondLst>
                                    <p:cond delay="0"/>
                                  </p:stCondLst>
                                  <p:childTnLst>
                                    <p:animClr clrSpc="hsl" dir="cw">
                                      <p:cBhvr override="childStyle">
                                        <p:cTn id="6" dur="5000" fill="hold"/>
                                        <p:tgtEl>
                                          <p:spTgt spid="8"/>
                                        </p:tgtEl>
                                        <p:attrNameLst>
                                          <p:attrName>style.color</p:attrName>
                                        </p:attrNameLst>
                                      </p:cBhvr>
                                      <p:by>
                                        <p:hsl h="-7200000" s="0" l="0"/>
                                      </p:by>
                                    </p:animClr>
                                    <p:animClr clrSpc="hsl" dir="cw">
                                      <p:cBhvr>
                                        <p:cTn id="7" dur="5000" fill="hold"/>
                                        <p:tgtEl>
                                          <p:spTgt spid="8"/>
                                        </p:tgtEl>
                                        <p:attrNameLst>
                                          <p:attrName>fillcolor</p:attrName>
                                        </p:attrNameLst>
                                      </p:cBhvr>
                                      <p:by>
                                        <p:hsl h="-7200000" s="0" l="0"/>
                                      </p:by>
                                    </p:animClr>
                                    <p:animClr clrSpc="hsl" dir="cw">
                                      <p:cBhvr>
                                        <p:cTn id="8" dur="5000" fill="hold"/>
                                        <p:tgtEl>
                                          <p:spTgt spid="8"/>
                                        </p:tgtEl>
                                        <p:attrNameLst>
                                          <p:attrName>stroke.color</p:attrName>
                                        </p:attrNameLst>
                                      </p:cBhvr>
                                      <p:by>
                                        <p:hsl h="-7200000" s="0" l="0"/>
                                      </p:by>
                                    </p:animClr>
                                    <p:set>
                                      <p:cBhvr>
                                        <p:cTn id="9" dur="50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82915" y="606670"/>
            <a:ext cx="4233851" cy="830997"/>
          </a:xfrm>
          <a:prstGeom prst="rect">
            <a:avLst/>
          </a:prstGeom>
          <a:noFill/>
        </p:spPr>
        <p:txBody>
          <a:bodyPr wrap="none" rtlCol="0">
            <a:spAutoFit/>
          </a:bodyPr>
          <a:lstStyle/>
          <a:p>
            <a:r>
              <a:rPr lang="en-US" sz="4800" b="1" dirty="0" err="1" smtClean="0">
                <a:latin typeface="NikoshBAN" panose="02000000000000000000" pitchFamily="2" charset="0"/>
                <a:cs typeface="NikoshBAN" panose="02000000000000000000" pitchFamily="2" charset="0"/>
              </a:rPr>
              <a:t>আজকের</a:t>
            </a:r>
            <a:r>
              <a:rPr lang="en-US" sz="4800" b="1" dirty="0" smtClean="0">
                <a:latin typeface="NikoshBAN" panose="02000000000000000000" pitchFamily="2" charset="0"/>
                <a:cs typeface="NikoshBAN" panose="02000000000000000000" pitchFamily="2" charset="0"/>
              </a:rPr>
              <a:t> </a:t>
            </a:r>
            <a:r>
              <a:rPr lang="en-US" sz="4800" b="1" dirty="0" err="1" smtClean="0">
                <a:latin typeface="NikoshBAN" panose="02000000000000000000" pitchFamily="2" charset="0"/>
                <a:cs typeface="NikoshBAN" panose="02000000000000000000" pitchFamily="2" charset="0"/>
              </a:rPr>
              <a:t>ক্লাসে</a:t>
            </a:r>
            <a:r>
              <a:rPr lang="en-US" sz="4800" b="1" dirty="0" smtClean="0">
                <a:latin typeface="NikoshBAN" panose="02000000000000000000" pitchFamily="2" charset="0"/>
                <a:cs typeface="NikoshBAN" panose="02000000000000000000" pitchFamily="2" charset="0"/>
              </a:rPr>
              <a:t> </a:t>
            </a:r>
            <a:r>
              <a:rPr lang="en-US" sz="4800" b="1" dirty="0" err="1" smtClean="0">
                <a:latin typeface="NikoshBAN" panose="02000000000000000000" pitchFamily="2" charset="0"/>
                <a:cs typeface="NikoshBAN" panose="02000000000000000000" pitchFamily="2" charset="0"/>
              </a:rPr>
              <a:t>স্বাগত</a:t>
            </a:r>
            <a:endParaRPr lang="en-US" sz="4800" b="1" dirty="0">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E889FBA2-17E0-0056-EA94-0E7675D98F2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07841" y="1437667"/>
            <a:ext cx="8183998" cy="5068003"/>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89227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3A398-D54A-387C-4BFC-377B215C4159}"/>
            </a:ext>
          </a:extLst>
        </p:cNvPr>
        <p:cNvGrpSpPr/>
        <p:nvPr/>
      </p:nvGrpSpPr>
      <p:grpSpPr>
        <a:xfrm>
          <a:off x="0" y="0"/>
          <a:ext cx="0" cy="0"/>
          <a:chOff x="0" y="0"/>
          <a:chExt cx="0" cy="0"/>
        </a:xfrm>
      </p:grpSpPr>
      <p:sp>
        <p:nvSpPr>
          <p:cNvPr id="3" name="TextBox 2"/>
          <p:cNvSpPr txBox="1"/>
          <p:nvPr/>
        </p:nvSpPr>
        <p:spPr>
          <a:xfrm>
            <a:off x="5416062" y="527538"/>
            <a:ext cx="1535998" cy="707886"/>
          </a:xfrm>
          <a:prstGeom prst="rect">
            <a:avLst/>
          </a:prstGeom>
          <a:solidFill>
            <a:schemeClr val="accent2">
              <a:lumMod val="40000"/>
              <a:lumOff val="60000"/>
            </a:schemeClr>
          </a:solidFill>
          <a:ln w="12700">
            <a:solidFill>
              <a:schemeClr val="tx1"/>
            </a:solidFill>
          </a:ln>
        </p:spPr>
        <p:txBody>
          <a:bodyPr wrap="none" rtlCol="0">
            <a:spAutoFit/>
          </a:bodyPr>
          <a:lstStyle/>
          <a:p>
            <a:r>
              <a:rPr lang="en-US" sz="4000" dirty="0" err="1" smtClean="0">
                <a:latin typeface="NikoshBAN" panose="02000000000000000000" pitchFamily="2" charset="0"/>
                <a:cs typeface="NikoshBAN" panose="02000000000000000000" pitchFamily="2" charset="0"/>
              </a:rPr>
              <a:t>পরিচিতি</a:t>
            </a:r>
            <a:endParaRPr lang="en-US" sz="4000" dirty="0">
              <a:latin typeface="NikoshBAN" panose="02000000000000000000" pitchFamily="2" charset="0"/>
              <a:cs typeface="NikoshBAN" panose="02000000000000000000" pitchFamily="2" charset="0"/>
            </a:endParaRPr>
          </a:p>
        </p:txBody>
      </p:sp>
      <p:sp>
        <p:nvSpPr>
          <p:cNvPr id="6" name="TextBox 5"/>
          <p:cNvSpPr txBox="1"/>
          <p:nvPr/>
        </p:nvSpPr>
        <p:spPr>
          <a:xfrm>
            <a:off x="2084714" y="2894134"/>
            <a:ext cx="3122971" cy="2123658"/>
          </a:xfrm>
          <a:prstGeom prst="rect">
            <a:avLst/>
          </a:prstGeom>
          <a:noFill/>
          <a:ln w="19050">
            <a:solidFill>
              <a:schemeClr val="tx1"/>
            </a:solidFill>
          </a:ln>
        </p:spPr>
        <p:txBody>
          <a:bodyPr wrap="none" rtlCol="0">
            <a:spAutoFit/>
          </a:bodyPr>
          <a:lstStyle/>
          <a:p>
            <a:pPr algn="ctr"/>
            <a:r>
              <a:rPr lang="en-US" sz="3600" b="1" dirty="0" err="1" smtClean="0">
                <a:solidFill>
                  <a:srgbClr val="002060"/>
                </a:solidFill>
                <a:latin typeface="NikoshBAN" panose="02000000000000000000" pitchFamily="2" charset="0"/>
                <a:cs typeface="NikoshBAN" panose="02000000000000000000" pitchFamily="2" charset="0"/>
              </a:rPr>
              <a:t>নওশীন</a:t>
            </a:r>
            <a:r>
              <a:rPr lang="en-US" sz="3600" b="1" dirty="0" smtClean="0">
                <a:solidFill>
                  <a:srgbClr val="002060"/>
                </a:solidFill>
                <a:latin typeface="NikoshBAN" panose="02000000000000000000" pitchFamily="2" charset="0"/>
                <a:cs typeface="NikoshBAN" panose="02000000000000000000" pitchFamily="2" charset="0"/>
              </a:rPr>
              <a:t> </a:t>
            </a:r>
            <a:r>
              <a:rPr lang="en-US" sz="3600" b="1" dirty="0" err="1" smtClean="0">
                <a:solidFill>
                  <a:srgbClr val="002060"/>
                </a:solidFill>
                <a:latin typeface="NikoshBAN" panose="02000000000000000000" pitchFamily="2" charset="0"/>
                <a:cs typeface="NikoshBAN" panose="02000000000000000000" pitchFamily="2" charset="0"/>
              </a:rPr>
              <a:t>আহমেদ</a:t>
            </a:r>
            <a:endParaRPr lang="en-US" sz="3600" b="1" dirty="0" smtClean="0">
              <a:solidFill>
                <a:srgbClr val="002060"/>
              </a:solidFill>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সহকারী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শিক্ষক</a:t>
            </a:r>
            <a:endParaRPr lang="en-US" sz="3200" dirty="0" smtClean="0">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সিলর্ভাস</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বেলস</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হাই</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স্কুল</a:t>
            </a:r>
            <a:endParaRPr lang="en-US" sz="3200" dirty="0" smtClean="0">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হালিশহর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চট্টগ্রাম</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
        <p:nvSpPr>
          <p:cNvPr id="7" name="TextBox 6"/>
          <p:cNvSpPr txBox="1"/>
          <p:nvPr/>
        </p:nvSpPr>
        <p:spPr>
          <a:xfrm>
            <a:off x="7224883" y="2894134"/>
            <a:ext cx="3122971" cy="2123658"/>
          </a:xfrm>
          <a:prstGeom prst="rect">
            <a:avLst/>
          </a:prstGeom>
          <a:noFill/>
          <a:ln w="12700">
            <a:solidFill>
              <a:schemeClr val="tx1"/>
            </a:solidFill>
          </a:ln>
        </p:spPr>
        <p:txBody>
          <a:bodyPr wrap="square" rtlCol="0">
            <a:spAutoFit/>
          </a:bodyPr>
          <a:lstStyle/>
          <a:p>
            <a:pPr algn="ctr"/>
            <a:r>
              <a:rPr lang="en-US" sz="3600" b="1" dirty="0" smtClean="0">
                <a:solidFill>
                  <a:srgbClr val="002060"/>
                </a:solidFill>
                <a:latin typeface="NikoshBAN" panose="02000000000000000000" pitchFamily="2" charset="0"/>
                <a:cs typeface="NikoshBAN" panose="02000000000000000000" pitchFamily="2" charset="0"/>
              </a:rPr>
              <a:t>৮ম </a:t>
            </a:r>
            <a:r>
              <a:rPr lang="en-US" sz="3600" b="1" dirty="0" err="1" smtClean="0">
                <a:solidFill>
                  <a:srgbClr val="002060"/>
                </a:solidFill>
                <a:latin typeface="NikoshBAN" panose="02000000000000000000" pitchFamily="2" charset="0"/>
                <a:cs typeface="NikoshBAN" panose="02000000000000000000" pitchFamily="2" charset="0"/>
              </a:rPr>
              <a:t>শ্রেণি</a:t>
            </a:r>
            <a:endParaRPr lang="en-US" sz="3600" b="1" dirty="0" smtClean="0">
              <a:solidFill>
                <a:srgbClr val="002060"/>
              </a:solidFill>
              <a:latin typeface="NikoshBAN" panose="02000000000000000000" pitchFamily="2" charset="0"/>
              <a:cs typeface="NikoshBAN" panose="02000000000000000000" pitchFamily="2" charset="0"/>
            </a:endParaRPr>
          </a:p>
          <a:p>
            <a:pPr algn="ctr"/>
            <a:r>
              <a:rPr lang="en-US" sz="3200" dirty="0" err="1" smtClean="0">
                <a:latin typeface="NikoshBAN" panose="02000000000000000000" pitchFamily="2" charset="0"/>
                <a:cs typeface="NikoshBAN" panose="02000000000000000000" pitchFamily="2" charset="0"/>
              </a:rPr>
              <a:t>বাংলা</a:t>
            </a:r>
            <a:r>
              <a:rPr lang="en-US" sz="3200" dirty="0" smtClean="0">
                <a:latin typeface="NikoshBAN" panose="02000000000000000000" pitchFamily="2" charset="0"/>
                <a:cs typeface="NikoshBAN" panose="02000000000000000000" pitchFamily="2" charset="0"/>
              </a:rPr>
              <a:t> ১ম</a:t>
            </a:r>
          </a:p>
          <a:p>
            <a:pPr algn="ctr"/>
            <a:r>
              <a:rPr lang="en-US" sz="3200" dirty="0" err="1" smtClean="0">
                <a:latin typeface="NikoshBAN" panose="02000000000000000000" pitchFamily="2" charset="0"/>
                <a:cs typeface="NikoshBAN" panose="02000000000000000000" pitchFamily="2" charset="0"/>
              </a:rPr>
              <a:t>গদ্য</a:t>
            </a:r>
            <a:endParaRPr lang="en-US" sz="3200" dirty="0" smtClean="0">
              <a:latin typeface="NikoshBAN" panose="02000000000000000000" pitchFamily="2" charset="0"/>
              <a:cs typeface="NikoshBAN" panose="02000000000000000000" pitchFamily="2" charset="0"/>
            </a:endParaRPr>
          </a:p>
          <a:p>
            <a:pPr algn="ctr"/>
            <a:r>
              <a:rPr lang="en-US" sz="3200" dirty="0" smtClean="0">
                <a:latin typeface="NikoshBAN" panose="02000000000000000000" pitchFamily="2" charset="0"/>
                <a:cs typeface="NikoshBAN" panose="02000000000000000000" pitchFamily="2" charset="0"/>
              </a:rPr>
              <a:t>২য় </a:t>
            </a:r>
            <a:r>
              <a:rPr lang="en-US" sz="3200" dirty="0" err="1" smtClean="0">
                <a:latin typeface="NikoshBAN" panose="02000000000000000000" pitchFamily="2" charset="0"/>
                <a:cs typeface="NikoshBAN" panose="02000000000000000000" pitchFamily="2" charset="0"/>
              </a:rPr>
              <a:t>ঘন্টা</a:t>
            </a:r>
            <a:endParaRPr lang="en-US" sz="3200" dirty="0" smtClean="0">
              <a:latin typeface="NikoshBAN" panose="02000000000000000000" pitchFamily="2" charset="0"/>
              <a:cs typeface="NikoshBAN" panose="02000000000000000000" pitchFamily="2" charset="0"/>
            </a:endParaRPr>
          </a:p>
        </p:txBody>
      </p:sp>
      <p:cxnSp>
        <p:nvCxnSpPr>
          <p:cNvPr id="8" name="Straight Connector 7"/>
          <p:cNvCxnSpPr/>
          <p:nvPr/>
        </p:nvCxnSpPr>
        <p:spPr>
          <a:xfrm>
            <a:off x="6231836" y="1916723"/>
            <a:ext cx="0" cy="4440116"/>
          </a:xfrm>
          <a:prstGeom prst="line">
            <a:avLst/>
          </a:prstGeom>
          <a:ln w="38100">
            <a:solidFill>
              <a:schemeClr val="accent1"/>
            </a:solidFill>
            <a:headEnd type="oval"/>
            <a:tailEnd type="oval"/>
          </a:ln>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6362390" y="2569995"/>
            <a:ext cx="0" cy="3152044"/>
          </a:xfrm>
          <a:prstGeom prst="line">
            <a:avLst/>
          </a:prstGeom>
          <a:ln w="38100">
            <a:solidFill>
              <a:srgbClr val="7030A0"/>
            </a:solidFill>
            <a:headEnd type="oval"/>
            <a:tailEnd type="ova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6117536" y="2587136"/>
            <a:ext cx="0" cy="3125667"/>
          </a:xfrm>
          <a:prstGeom prst="line">
            <a:avLst/>
          </a:prstGeom>
          <a:ln w="38100">
            <a:solidFill>
              <a:srgbClr val="7030A0"/>
            </a:solidFill>
            <a:headEnd type="oval"/>
            <a:tailEnd type="ova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08024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1522BC-0D8A-CD32-FB17-90DC696E6B0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6567" y="1704512"/>
            <a:ext cx="5486400" cy="4065973"/>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1747C065-DA48-B253-2C76-07A6B21A32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5941" y="1696322"/>
            <a:ext cx="5486400" cy="4074163"/>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1045431" y="598645"/>
            <a:ext cx="3337773"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ছবিতে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দেখতে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পাচ্ছি</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67604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B7E0-57E8-E559-29AD-3BBDA9C6CC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24C769A-4C6C-34CF-515D-436DE93758A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2633" y="1908699"/>
            <a:ext cx="5552286" cy="36576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9DC9EAA8-DD49-77CF-8D50-4E150DE0B5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7407" y="1908699"/>
            <a:ext cx="5527207" cy="36576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326339" y="518746"/>
            <a:ext cx="3337773"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ছবিতে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দেখতে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পাচ্ছি</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56014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B4D3C-7646-07E3-2CA7-3428D58D76A4}"/>
            </a:ext>
          </a:extLst>
        </p:cNvPr>
        <p:cNvGrpSpPr/>
        <p:nvPr/>
      </p:nvGrpSpPr>
      <p:grpSpPr>
        <a:xfrm>
          <a:off x="0" y="0"/>
          <a:ext cx="0" cy="0"/>
          <a:chOff x="0" y="0"/>
          <a:chExt cx="0" cy="0"/>
        </a:xfrm>
      </p:grpSpPr>
      <p:sp>
        <p:nvSpPr>
          <p:cNvPr id="5" name="TextBox 4"/>
          <p:cNvSpPr txBox="1"/>
          <p:nvPr/>
        </p:nvSpPr>
        <p:spPr>
          <a:xfrm>
            <a:off x="713200" y="826477"/>
            <a:ext cx="2177199"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আজকের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পাঠ</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grpSp>
        <p:nvGrpSpPr>
          <p:cNvPr id="2" name="Group 1"/>
          <p:cNvGrpSpPr/>
          <p:nvPr/>
        </p:nvGrpSpPr>
        <p:grpSpPr>
          <a:xfrm>
            <a:off x="4035670" y="1292470"/>
            <a:ext cx="5855676" cy="4378570"/>
            <a:chOff x="4035670" y="1292470"/>
            <a:chExt cx="5855676" cy="4378570"/>
          </a:xfrm>
        </p:grpSpPr>
        <p:pic>
          <p:nvPicPr>
            <p:cNvPr id="4" name="Picture 3">
              <a:extLst>
                <a:ext uri="{FF2B5EF4-FFF2-40B4-BE49-F238E27FC236}">
                  <a16:creationId xmlns:a16="http://schemas.microsoft.com/office/drawing/2014/main" id="{E889FBA2-17E0-0056-EA94-0E7675D98F2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35670" y="1292470"/>
              <a:ext cx="5855676" cy="437857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4048286" y="1292470"/>
              <a:ext cx="1473480" cy="1200329"/>
            </a:xfrm>
            <a:prstGeom prst="rect">
              <a:avLst/>
            </a:prstGeom>
            <a:noFill/>
          </p:spPr>
          <p:txBody>
            <a:bodyPr wrap="none" rtlCol="0">
              <a:spAutoFit/>
            </a:bodyPr>
            <a:lstStyle/>
            <a:p>
              <a:pPr algn="ctr"/>
              <a:r>
                <a:rPr lang="en-US" sz="2400" dirty="0" smtClean="0">
                  <a:solidFill>
                    <a:srgbClr val="7030A0"/>
                  </a:solidFill>
                  <a:latin typeface="NikoshBAN" panose="02000000000000000000" pitchFamily="2" charset="0"/>
                  <a:cs typeface="NikoshBAN" panose="02000000000000000000" pitchFamily="2" charset="0"/>
                </a:rPr>
                <a:t>৮ম </a:t>
              </a:r>
              <a:r>
                <a:rPr lang="en-US" sz="2400" dirty="0" err="1" smtClean="0">
                  <a:solidFill>
                    <a:srgbClr val="7030A0"/>
                  </a:solidFill>
                  <a:latin typeface="NikoshBAN" panose="02000000000000000000" pitchFamily="2" charset="0"/>
                  <a:cs typeface="NikoshBAN" panose="02000000000000000000" pitchFamily="2" charset="0"/>
                </a:rPr>
                <a:t>শ্রেণি</a:t>
              </a:r>
              <a:endParaRPr lang="en-US" sz="2400" dirty="0" smtClean="0">
                <a:solidFill>
                  <a:srgbClr val="7030A0"/>
                </a:solidFill>
                <a:latin typeface="NikoshBAN" panose="02000000000000000000" pitchFamily="2" charset="0"/>
                <a:cs typeface="NikoshBAN" panose="02000000000000000000" pitchFamily="2" charset="0"/>
              </a:endParaRPr>
            </a:p>
            <a:p>
              <a:pPr algn="ctr"/>
              <a:r>
                <a:rPr lang="en-US" sz="2400" dirty="0" err="1" smtClean="0">
                  <a:solidFill>
                    <a:srgbClr val="7030A0"/>
                  </a:solidFill>
                  <a:latin typeface="NikoshBAN" panose="02000000000000000000" pitchFamily="2" charset="0"/>
                  <a:cs typeface="NikoshBAN" panose="02000000000000000000" pitchFamily="2" charset="0"/>
                </a:rPr>
                <a:t>বাংলা</a:t>
              </a:r>
              <a:r>
                <a:rPr lang="en-US" sz="2400" dirty="0" smtClean="0">
                  <a:solidFill>
                    <a:srgbClr val="7030A0"/>
                  </a:solidFill>
                  <a:latin typeface="NikoshBAN" panose="02000000000000000000" pitchFamily="2" charset="0"/>
                  <a:cs typeface="NikoshBAN" panose="02000000000000000000" pitchFamily="2" charset="0"/>
                </a:rPr>
                <a:t> ১ম </a:t>
              </a:r>
              <a:r>
                <a:rPr lang="en-US" sz="2400" dirty="0" err="1" smtClean="0">
                  <a:solidFill>
                    <a:srgbClr val="7030A0"/>
                  </a:solidFill>
                  <a:latin typeface="NikoshBAN" panose="02000000000000000000" pitchFamily="2" charset="0"/>
                  <a:cs typeface="NikoshBAN" panose="02000000000000000000" pitchFamily="2" charset="0"/>
                </a:rPr>
                <a:t>পত্র</a:t>
              </a:r>
              <a:endParaRPr lang="en-US" sz="2400" dirty="0" smtClean="0">
                <a:solidFill>
                  <a:srgbClr val="7030A0"/>
                </a:solidFill>
                <a:latin typeface="NikoshBAN" panose="02000000000000000000" pitchFamily="2" charset="0"/>
                <a:cs typeface="NikoshBAN" panose="02000000000000000000" pitchFamily="2" charset="0"/>
              </a:endParaRPr>
            </a:p>
            <a:p>
              <a:pPr algn="ctr"/>
              <a:r>
                <a:rPr lang="en-US" sz="2400" dirty="0" err="1" smtClean="0">
                  <a:solidFill>
                    <a:srgbClr val="7030A0"/>
                  </a:solidFill>
                  <a:latin typeface="NikoshBAN" panose="02000000000000000000" pitchFamily="2" charset="0"/>
                  <a:cs typeface="NikoshBAN" panose="02000000000000000000" pitchFamily="2" charset="0"/>
                </a:rPr>
                <a:t>গদ্য</a:t>
              </a:r>
              <a:endParaRPr lang="en-US" sz="2400" dirty="0">
                <a:solidFill>
                  <a:srgbClr val="7030A0"/>
                </a:solidFill>
                <a:latin typeface="NikoshBAN" panose="02000000000000000000" pitchFamily="2" charset="0"/>
                <a:cs typeface="NikoshBAN" panose="02000000000000000000" pitchFamily="2" charset="0"/>
              </a:endParaRPr>
            </a:p>
          </p:txBody>
        </p:sp>
      </p:grpSp>
    </p:spTree>
    <p:extLst>
      <p:ext uri="{BB962C8B-B14F-4D97-AF65-F5344CB8AC3E}">
        <p14:creationId xmlns:p14="http://schemas.microsoft.com/office/powerpoint/2010/main" val="1468933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07FFC-2C02-E85D-612E-05EA1BFB148F}"/>
            </a:ext>
          </a:extLst>
        </p:cNvPr>
        <p:cNvGrpSpPr/>
        <p:nvPr/>
      </p:nvGrpSpPr>
      <p:grpSpPr>
        <a:xfrm>
          <a:off x="0" y="0"/>
          <a:ext cx="0" cy="0"/>
          <a:chOff x="0" y="0"/>
          <a:chExt cx="0" cy="0"/>
        </a:xfrm>
      </p:grpSpPr>
      <p:sp>
        <p:nvSpPr>
          <p:cNvPr id="3" name="TextBox 2"/>
          <p:cNvSpPr txBox="1"/>
          <p:nvPr/>
        </p:nvSpPr>
        <p:spPr>
          <a:xfrm>
            <a:off x="356212" y="2336278"/>
            <a:ext cx="11046614" cy="2062103"/>
          </a:xfrm>
          <a:prstGeom prst="rect">
            <a:avLst/>
          </a:prstGeom>
          <a:noFill/>
        </p:spPr>
        <p:txBody>
          <a:bodyPr wrap="none" rtlCol="0">
            <a:spAutoFit/>
          </a:bodyPr>
          <a:lstStyle/>
          <a:p>
            <a:pPr marL="457200" indent="-457200">
              <a:buFont typeface="Wingdings" panose="05000000000000000000" pitchFamily="2" charset="2"/>
              <a:buChar char="v"/>
            </a:pPr>
            <a:r>
              <a:rPr lang="en-US" sz="3200" dirty="0" err="1" smtClean="0">
                <a:latin typeface="NikoshBAN" panose="02000000000000000000" pitchFamily="2" charset="0"/>
                <a:cs typeface="NikoshBAN" panose="02000000000000000000" pitchFamily="2" charset="0"/>
              </a:rPr>
              <a:t>লেখক</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পরিচিতি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বলতে</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p>
            <a:pPr marL="457200" indent="-457200">
              <a:buFont typeface="Wingdings" panose="05000000000000000000" pitchFamily="2" charset="2"/>
              <a:buChar char="v"/>
            </a:pPr>
            <a:r>
              <a:rPr lang="en-US" sz="3200" dirty="0" err="1" smtClean="0">
                <a:latin typeface="NikoshBAN" panose="02000000000000000000" pitchFamily="2" charset="0"/>
                <a:cs typeface="NikoshBAN" panose="02000000000000000000" pitchFamily="2" charset="0"/>
              </a:rPr>
              <a:t>প্রতিবেশী</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দেশের</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অর্থনীতি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জীবনযাত্রা</a:t>
            </a:r>
            <a:r>
              <a:rPr lang="en-US" sz="3200" dirty="0">
                <a:latin typeface="NikoshBAN" panose="02000000000000000000" pitchFamily="2" charset="0"/>
                <a:cs typeface="NikoshBAN" panose="02000000000000000000" pitchFamily="2" charset="0"/>
              </a:rPr>
              <a:t> ও </a:t>
            </a:r>
            <a:r>
              <a:rPr lang="en-US" sz="3200" dirty="0" err="1">
                <a:latin typeface="NikoshBAN" panose="02000000000000000000" pitchFamily="2" charset="0"/>
                <a:cs typeface="NikoshBAN" panose="02000000000000000000" pitchFamily="2" charset="0"/>
              </a:rPr>
              <a:t>সংস্কৃতির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রূপ</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সম্পর্কে</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লিখতে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 </a:t>
            </a:r>
            <a:endParaRPr lang="en-US" sz="3200" dirty="0">
              <a:latin typeface="NikoshBAN" panose="02000000000000000000" pitchFamily="2" charset="0"/>
              <a:cs typeface="NikoshBAN" panose="02000000000000000000" pitchFamily="2" charset="0"/>
            </a:endParaRPr>
          </a:p>
          <a:p>
            <a:pPr marL="457200" indent="-457200">
              <a:buFont typeface="Wingdings" panose="05000000000000000000" pitchFamily="2" charset="2"/>
              <a:buChar char="v"/>
            </a:pPr>
            <a:r>
              <a:rPr lang="en-US" sz="3200" dirty="0" err="1">
                <a:latin typeface="NikoshBAN" panose="02000000000000000000" pitchFamily="2" charset="0"/>
                <a:cs typeface="NikoshBAN" panose="02000000000000000000" pitchFamily="2" charset="0"/>
              </a:rPr>
              <a:t>প্রতিবেশী</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দেশ</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সম্পর্কে</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শিক্ষার্থীদের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মনের</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আগ্রহ</a:t>
            </a:r>
            <a:r>
              <a:rPr lang="en-US" sz="3200" dirty="0">
                <a:latin typeface="NikoshBAN" panose="02000000000000000000" pitchFamily="2" charset="0"/>
                <a:cs typeface="NikoshBAN" panose="02000000000000000000" pitchFamily="2" charset="0"/>
              </a:rPr>
              <a:t> ও </a:t>
            </a:r>
            <a:r>
              <a:rPr lang="en-US" sz="3200" dirty="0" err="1">
                <a:latin typeface="NikoshBAN" panose="02000000000000000000" pitchFamily="2" charset="0"/>
                <a:cs typeface="NikoshBAN" panose="02000000000000000000" pitchFamily="2" charset="0"/>
              </a:rPr>
              <a:t>ভালোবাসা</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ব্যাখ্যা</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a:p>
            <a:pPr marL="457200" indent="-457200">
              <a:buFont typeface="Wingdings" panose="05000000000000000000" pitchFamily="2" charset="2"/>
              <a:buChar char="v"/>
            </a:pPr>
            <a:r>
              <a:rPr lang="en-US" sz="3200" dirty="0" err="1" smtClean="0">
                <a:latin typeface="NikoshBAN" panose="02000000000000000000" pitchFamily="2" charset="0"/>
                <a:cs typeface="NikoshBAN" panose="02000000000000000000" pitchFamily="2" charset="0"/>
              </a:rPr>
              <a:t>লেখকের</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ভ্রমণ</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অভিজ্ঞতা</a:t>
            </a:r>
            <a:r>
              <a:rPr lang="en-US" sz="3200" dirty="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বর্ণনা</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a:t>
            </a:r>
            <a:r>
              <a:rPr lang="en-US" sz="3200" dirty="0">
                <a:latin typeface="NikoshBAN" panose="02000000000000000000" pitchFamily="2" charset="0"/>
                <a:cs typeface="NikoshBAN" panose="02000000000000000000" pitchFamily="2" charset="0"/>
              </a:rPr>
              <a:t>।</a:t>
            </a:r>
          </a:p>
        </p:txBody>
      </p:sp>
      <p:sp>
        <p:nvSpPr>
          <p:cNvPr id="4" name="TextBox 3"/>
          <p:cNvSpPr txBox="1"/>
          <p:nvPr/>
        </p:nvSpPr>
        <p:spPr>
          <a:xfrm>
            <a:off x="448408" y="923192"/>
            <a:ext cx="3735318" cy="707886"/>
          </a:xfrm>
          <a:prstGeom prst="rect">
            <a:avLst/>
          </a:prstGeom>
          <a:noFill/>
        </p:spPr>
        <p:txBody>
          <a:bodyPr wrap="none" rtlCol="0">
            <a:spAutoFit/>
          </a:bodyPr>
          <a:lstStyle/>
          <a:p>
            <a:r>
              <a:rPr lang="en-US" sz="4000" dirty="0" err="1">
                <a:solidFill>
                  <a:srgbClr val="7030A0"/>
                </a:solidFill>
                <a:latin typeface="NikoshBAN" panose="02000000000000000000" pitchFamily="2" charset="0"/>
                <a:cs typeface="NikoshBAN" panose="02000000000000000000" pitchFamily="2" charset="0"/>
              </a:rPr>
              <a:t>পাঠ</a:t>
            </a:r>
            <a:r>
              <a:rPr lang="en-US" sz="4000" dirty="0">
                <a:solidFill>
                  <a:srgbClr val="7030A0"/>
                </a:solidFill>
                <a:latin typeface="NikoshBAN" panose="02000000000000000000" pitchFamily="2" charset="0"/>
                <a:cs typeface="NikoshBAN" panose="02000000000000000000" pitchFamily="2" charset="0"/>
              </a:rPr>
              <a:t> </a:t>
            </a:r>
            <a:r>
              <a:rPr lang="en-US" sz="4000" dirty="0" err="1">
                <a:solidFill>
                  <a:srgbClr val="7030A0"/>
                </a:solidFill>
                <a:latin typeface="NikoshBAN" panose="02000000000000000000" pitchFamily="2" charset="0"/>
                <a:cs typeface="NikoshBAN" panose="02000000000000000000" pitchFamily="2" charset="0"/>
              </a:rPr>
              <a:t>শেষে</a:t>
            </a:r>
            <a:r>
              <a:rPr lang="en-US" sz="4000" dirty="0">
                <a:solidFill>
                  <a:srgbClr val="7030A0"/>
                </a:solidFill>
                <a:latin typeface="NikoshBAN" panose="02000000000000000000" pitchFamily="2" charset="0"/>
                <a:cs typeface="NikoshBAN" panose="02000000000000000000" pitchFamily="2" charset="0"/>
              </a:rPr>
              <a:t> </a:t>
            </a:r>
            <a:r>
              <a:rPr lang="en-US" sz="4000" dirty="0" err="1">
                <a:solidFill>
                  <a:srgbClr val="7030A0"/>
                </a:solidFill>
                <a:latin typeface="NikoshBAN" panose="02000000000000000000" pitchFamily="2" charset="0"/>
                <a:cs typeface="NikoshBAN" panose="02000000000000000000" pitchFamily="2" charset="0"/>
              </a:rPr>
              <a:t>শিক্ষার্থীরা</a:t>
            </a:r>
            <a:r>
              <a:rPr lang="en-US" sz="4000" dirty="0" smtClean="0">
                <a:solidFill>
                  <a:srgbClr val="7030A0"/>
                </a:solidFill>
                <a:latin typeface="NikoshBAN" panose="02000000000000000000" pitchFamily="2" charset="0"/>
                <a:cs typeface="NikoshBAN" panose="02000000000000000000" pitchFamily="2" charset="0"/>
              </a:rPr>
              <a:t>...</a:t>
            </a:r>
            <a:endParaRPr lang="en-US" sz="4000"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915096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lock Arc 11"/>
          <p:cNvSpPr/>
          <p:nvPr/>
        </p:nvSpPr>
        <p:spPr>
          <a:xfrm>
            <a:off x="-4476088" y="-695016"/>
            <a:ext cx="8243595" cy="8243595"/>
          </a:xfrm>
          <a:prstGeom prst="blockArc">
            <a:avLst>
              <a:gd name="adj1" fmla="val 18900000"/>
              <a:gd name="adj2" fmla="val 2700000"/>
              <a:gd name="adj3" fmla="val 262"/>
            </a:avLst>
          </a:prstGeom>
        </p:spPr>
        <p:style>
          <a:lnRef idx="2">
            <a:schemeClr val="accent2">
              <a:shade val="60000"/>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13" name="Freeform 12"/>
          <p:cNvSpPr/>
          <p:nvPr/>
        </p:nvSpPr>
        <p:spPr>
          <a:xfrm>
            <a:off x="2940590" y="686558"/>
            <a:ext cx="8504212" cy="644902"/>
          </a:xfrm>
          <a:custGeom>
            <a:avLst/>
            <a:gdLst>
              <a:gd name="connsiteX0" fmla="*/ 0 w 8504212"/>
              <a:gd name="connsiteY0" fmla="*/ 0 h 644902"/>
              <a:gd name="connsiteX1" fmla="*/ 8504212 w 8504212"/>
              <a:gd name="connsiteY1" fmla="*/ 0 h 644902"/>
              <a:gd name="connsiteX2" fmla="*/ 8504212 w 8504212"/>
              <a:gd name="connsiteY2" fmla="*/ 644902 h 644902"/>
              <a:gd name="connsiteX3" fmla="*/ 0 w 8504212"/>
              <a:gd name="connsiteY3" fmla="*/ 644902 h 644902"/>
              <a:gd name="connsiteX4" fmla="*/ 0 w 8504212"/>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212" h="644902">
                <a:moveTo>
                  <a:pt x="0" y="0"/>
                </a:moveTo>
                <a:lnTo>
                  <a:pt x="8504212" y="0"/>
                </a:lnTo>
                <a:lnTo>
                  <a:pt x="8504212"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latin typeface="NikoshBAN" panose="02000000000000000000" pitchFamily="2" charset="0"/>
                <a:ea typeface="Calibri" panose="020F0502020204030204" pitchFamily="34" charset="0"/>
                <a:cs typeface="NikoshBAN" panose="02000000000000000000" pitchFamily="2" charset="0"/>
              </a:rPr>
              <a:t>১৯৪০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খ্রিষ্টাব্দে</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চট্টগ্রামের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ইছামতী</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গ্রামে</a:t>
            </a:r>
            <a:r>
              <a:rPr lang="en-US" sz="2000" kern="1200" dirty="0" smtClean="0">
                <a:latin typeface="NikoshBAN" panose="02000000000000000000" pitchFamily="2" charset="0"/>
                <a:ea typeface="Calibri" panose="020F0502020204030204" pitchFamily="34" charset="0"/>
                <a:cs typeface="NikoshBAN" panose="02000000000000000000" pitchFamily="2" charset="0"/>
              </a:rPr>
              <a:t>।</a:t>
            </a:r>
            <a:endParaRPr lang="en-US" sz="2000" kern="1200" dirty="0"/>
          </a:p>
        </p:txBody>
      </p:sp>
      <p:sp>
        <p:nvSpPr>
          <p:cNvPr id="14" name="Oval 13"/>
          <p:cNvSpPr/>
          <p:nvPr/>
        </p:nvSpPr>
        <p:spPr>
          <a:xfrm>
            <a:off x="2537526" y="605945"/>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Freeform 14"/>
          <p:cNvSpPr/>
          <p:nvPr/>
        </p:nvSpPr>
        <p:spPr>
          <a:xfrm>
            <a:off x="3471066" y="1653789"/>
            <a:ext cx="7973736" cy="644902"/>
          </a:xfrm>
          <a:custGeom>
            <a:avLst/>
            <a:gdLst>
              <a:gd name="connsiteX0" fmla="*/ 0 w 7973736"/>
              <a:gd name="connsiteY0" fmla="*/ 0 h 644902"/>
              <a:gd name="connsiteX1" fmla="*/ 7973736 w 7973736"/>
              <a:gd name="connsiteY1" fmla="*/ 0 h 644902"/>
              <a:gd name="connsiteX2" fmla="*/ 7973736 w 7973736"/>
              <a:gd name="connsiteY2" fmla="*/ 644902 h 644902"/>
              <a:gd name="connsiteX3" fmla="*/ 0 w 7973736"/>
              <a:gd name="connsiteY3" fmla="*/ 644902 h 644902"/>
              <a:gd name="connsiteX4" fmla="*/ 0 w 7973736"/>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3736" h="644902">
                <a:moveTo>
                  <a:pt x="0" y="0"/>
                </a:moveTo>
                <a:lnTo>
                  <a:pt x="7973736" y="0"/>
                </a:lnTo>
                <a:lnTo>
                  <a:pt x="7973736"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ঢাকা</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বিশ্ববিদ্যালয়</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থেকে</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বাংলায়</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স্নাতকোত্তর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a:t>
            </a:r>
            <a:endParaRPr lang="en-US" sz="2000" kern="1200" dirty="0"/>
          </a:p>
        </p:txBody>
      </p:sp>
      <p:sp>
        <p:nvSpPr>
          <p:cNvPr id="16" name="Oval 15"/>
          <p:cNvSpPr/>
          <p:nvPr/>
        </p:nvSpPr>
        <p:spPr>
          <a:xfrm>
            <a:off x="3068002" y="1573176"/>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Freeform 16"/>
          <p:cNvSpPr/>
          <p:nvPr/>
        </p:nvSpPr>
        <p:spPr>
          <a:xfrm>
            <a:off x="3713640" y="2621020"/>
            <a:ext cx="7731162" cy="644902"/>
          </a:xfrm>
          <a:custGeom>
            <a:avLst/>
            <a:gdLst>
              <a:gd name="connsiteX0" fmla="*/ 0 w 7731162"/>
              <a:gd name="connsiteY0" fmla="*/ 0 h 644902"/>
              <a:gd name="connsiteX1" fmla="*/ 7731162 w 7731162"/>
              <a:gd name="connsiteY1" fmla="*/ 0 h 644902"/>
              <a:gd name="connsiteX2" fmla="*/ 7731162 w 7731162"/>
              <a:gd name="connsiteY2" fmla="*/ 644902 h 644902"/>
              <a:gd name="connsiteX3" fmla="*/ 0 w 7731162"/>
              <a:gd name="connsiteY3" fmla="*/ 644902 h 644902"/>
              <a:gd name="connsiteX4" fmla="*/ 0 w 7731162"/>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1162" h="644902">
                <a:moveTo>
                  <a:pt x="0" y="0"/>
                </a:moveTo>
                <a:lnTo>
                  <a:pt x="7731162" y="0"/>
                </a:lnTo>
                <a:lnTo>
                  <a:pt x="7731162"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বাংলাদেশ</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শিশু</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একাডেমি</a:t>
            </a:r>
            <a:r>
              <a:rPr lang="en-US" sz="2000" kern="1200" dirty="0" smtClean="0">
                <a:latin typeface="NikoshBAN" panose="02000000000000000000" pitchFamily="2" charset="0"/>
                <a:ea typeface="Calibri" panose="020F0502020204030204" pitchFamily="34" charset="0"/>
                <a:cs typeface="NikoshBAN" panose="02000000000000000000" pitchFamily="2" charset="0"/>
              </a:rPr>
              <a:t>।</a:t>
            </a:r>
            <a:endParaRPr lang="en-US" sz="2000" kern="1200" dirty="0"/>
          </a:p>
        </p:txBody>
      </p:sp>
      <p:sp>
        <p:nvSpPr>
          <p:cNvPr id="18" name="Oval 17"/>
          <p:cNvSpPr/>
          <p:nvPr/>
        </p:nvSpPr>
        <p:spPr>
          <a:xfrm>
            <a:off x="3310576" y="2540407"/>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Freeform 18"/>
          <p:cNvSpPr/>
          <p:nvPr/>
        </p:nvSpPr>
        <p:spPr>
          <a:xfrm>
            <a:off x="3713640" y="3587639"/>
            <a:ext cx="7731162" cy="644902"/>
          </a:xfrm>
          <a:custGeom>
            <a:avLst/>
            <a:gdLst>
              <a:gd name="connsiteX0" fmla="*/ 0 w 7731162"/>
              <a:gd name="connsiteY0" fmla="*/ 0 h 644902"/>
              <a:gd name="connsiteX1" fmla="*/ 7731162 w 7731162"/>
              <a:gd name="connsiteY1" fmla="*/ 0 h 644902"/>
              <a:gd name="connsiteX2" fmla="*/ 7731162 w 7731162"/>
              <a:gd name="connsiteY2" fmla="*/ 644902 h 644902"/>
              <a:gd name="connsiteX3" fmla="*/ 0 w 7731162"/>
              <a:gd name="connsiteY3" fmla="*/ 644902 h 644902"/>
              <a:gd name="connsiteX4" fmla="*/ 0 w 7731162"/>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1162" h="644902">
                <a:moveTo>
                  <a:pt x="0" y="0"/>
                </a:moveTo>
                <a:lnTo>
                  <a:pt x="7731162" y="0"/>
                </a:lnTo>
                <a:lnTo>
                  <a:pt x="7731162"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ছোটগল্প</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যুদ্ধ</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জয়ের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গল্প</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গাঙচিল</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উপন্যাস</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মুক্তিযোদ্ধারা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endParaRPr lang="en-US" sz="2000" kern="1200" dirty="0"/>
          </a:p>
        </p:txBody>
      </p:sp>
      <p:sp>
        <p:nvSpPr>
          <p:cNvPr id="20" name="Oval 19"/>
          <p:cNvSpPr/>
          <p:nvPr/>
        </p:nvSpPr>
        <p:spPr>
          <a:xfrm>
            <a:off x="3310576" y="3507026"/>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1" name="Freeform 20"/>
          <p:cNvSpPr/>
          <p:nvPr/>
        </p:nvSpPr>
        <p:spPr>
          <a:xfrm>
            <a:off x="3471066" y="4554870"/>
            <a:ext cx="7973736" cy="644902"/>
          </a:xfrm>
          <a:custGeom>
            <a:avLst/>
            <a:gdLst>
              <a:gd name="connsiteX0" fmla="*/ 0 w 7973736"/>
              <a:gd name="connsiteY0" fmla="*/ 0 h 644902"/>
              <a:gd name="connsiteX1" fmla="*/ 7973736 w 7973736"/>
              <a:gd name="connsiteY1" fmla="*/ 0 h 644902"/>
              <a:gd name="connsiteX2" fmla="*/ 7973736 w 7973736"/>
              <a:gd name="connsiteY2" fmla="*/ 644902 h 644902"/>
              <a:gd name="connsiteX3" fmla="*/ 0 w 7973736"/>
              <a:gd name="connsiteY3" fmla="*/ 644902 h 644902"/>
              <a:gd name="connsiteX4" fmla="*/ 0 w 7973736"/>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3736" h="644902">
                <a:moveTo>
                  <a:pt x="0" y="0"/>
                </a:moveTo>
                <a:lnTo>
                  <a:pt x="7973736" y="0"/>
                </a:lnTo>
                <a:lnTo>
                  <a:pt x="7973736"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smtClean="0">
                <a:latin typeface="NikoshBAN" panose="02000000000000000000" pitchFamily="2" charset="0"/>
                <a:ea typeface="Calibri" panose="020F0502020204030204" pitchFamily="34" charset="0"/>
                <a:cs typeface="NikoshBAN" panose="02000000000000000000" pitchFamily="2" charset="0"/>
              </a:rPr>
              <a:t>'</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কবিতায়</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বাকপ্রতিমা</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নাটক</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কুমড়োলতা</a:t>
            </a:r>
            <a:r>
              <a:rPr lang="en-US" sz="2000" kern="1200" dirty="0" smtClean="0">
                <a:latin typeface="NikoshBAN" panose="02000000000000000000" pitchFamily="2" charset="0"/>
                <a:ea typeface="Calibri" panose="020F0502020204030204" pitchFamily="34" charset="0"/>
                <a:cs typeface="NikoshBAN" panose="02000000000000000000" pitchFamily="2" charset="0"/>
              </a:rPr>
              <a:t> ও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পাখি</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জীবনী</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বিদ্যাসাগর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পল্লীকবি</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জসীমউদ্দীন</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শিশুতোষ</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গল্প</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সূর্য</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লুঠের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গান</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শিশুতোষ</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উপন্যাস</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রোবট</a:t>
            </a:r>
            <a:r>
              <a:rPr lang="en-US" sz="2000" kern="1200" dirty="0" smtClean="0">
                <a:latin typeface="NikoshBAN" panose="02000000000000000000" pitchFamily="2" charset="0"/>
                <a:ea typeface="Calibri" panose="020F0502020204030204" pitchFamily="34" charset="0"/>
                <a:cs typeface="NikoshBAN" panose="02000000000000000000" pitchFamily="2" charset="0"/>
              </a:rPr>
              <a:t> ও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ফুল</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ফোটানোর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রহস্য</a:t>
            </a:r>
            <a:r>
              <a:rPr lang="en-US" sz="2000" kern="1200" dirty="0" smtClean="0">
                <a:latin typeface="NikoshBAN" panose="02000000000000000000" pitchFamily="2" charset="0"/>
                <a:ea typeface="Calibri" panose="020F0502020204030204" pitchFamily="34" charset="0"/>
                <a:cs typeface="NikoshBAN" panose="02000000000000000000" pitchFamily="2" charset="0"/>
              </a:rPr>
              <a:t>।</a:t>
            </a:r>
            <a:endParaRPr lang="en-US" sz="2000" kern="1200" dirty="0"/>
          </a:p>
        </p:txBody>
      </p:sp>
      <p:sp>
        <p:nvSpPr>
          <p:cNvPr id="22" name="Oval 21"/>
          <p:cNvSpPr/>
          <p:nvPr/>
        </p:nvSpPr>
        <p:spPr>
          <a:xfrm>
            <a:off x="3068002" y="4474257"/>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3" name="Freeform 22"/>
          <p:cNvSpPr/>
          <p:nvPr/>
        </p:nvSpPr>
        <p:spPr>
          <a:xfrm>
            <a:off x="2940590" y="5522100"/>
            <a:ext cx="8504212" cy="644902"/>
          </a:xfrm>
          <a:custGeom>
            <a:avLst/>
            <a:gdLst>
              <a:gd name="connsiteX0" fmla="*/ 0 w 8504212"/>
              <a:gd name="connsiteY0" fmla="*/ 0 h 644902"/>
              <a:gd name="connsiteX1" fmla="*/ 8504212 w 8504212"/>
              <a:gd name="connsiteY1" fmla="*/ 0 h 644902"/>
              <a:gd name="connsiteX2" fmla="*/ 8504212 w 8504212"/>
              <a:gd name="connsiteY2" fmla="*/ 644902 h 644902"/>
              <a:gd name="connsiteX3" fmla="*/ 0 w 8504212"/>
              <a:gd name="connsiteY3" fmla="*/ 644902 h 644902"/>
              <a:gd name="connsiteX4" fmla="*/ 0 w 8504212"/>
              <a:gd name="connsiteY4" fmla="*/ 0 h 64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212" h="644902">
                <a:moveTo>
                  <a:pt x="0" y="0"/>
                </a:moveTo>
                <a:lnTo>
                  <a:pt x="8504212" y="0"/>
                </a:lnTo>
                <a:lnTo>
                  <a:pt x="8504212" y="644902"/>
                </a:lnTo>
                <a:lnTo>
                  <a:pt x="0" y="644902"/>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511891" tIns="50800" rIns="50800" bIns="50800" numCol="1" spcCol="1270" anchor="ctr" anchorCtr="0">
            <a:noAutofit/>
          </a:bodyPr>
          <a:lstStyle/>
          <a:p>
            <a:pPr lvl="0" algn="l" defTabSz="889000">
              <a:lnSpc>
                <a:spcPct val="90000"/>
              </a:lnSpc>
              <a:spcBef>
                <a:spcPct val="0"/>
              </a:spcBef>
              <a:spcAft>
                <a:spcPct val="35000"/>
              </a:spcAft>
            </a:pP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বাংলা</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একাডেমি</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পুরস্কার</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এবং</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অগ্রণী</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ব্যাংক</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শিশুসাহিত্য</a:t>
            </a:r>
            <a:r>
              <a:rPr lang="en-US" sz="2000" kern="1200" dirty="0" smtClean="0">
                <a:latin typeface="NikoshBAN" panose="02000000000000000000" pitchFamily="2" charset="0"/>
                <a:ea typeface="Calibri" panose="020F0502020204030204" pitchFamily="34" charset="0"/>
                <a:cs typeface="NikoshBAN" panose="02000000000000000000" pitchFamily="2" charset="0"/>
              </a:rPr>
              <a:t> </a:t>
            </a:r>
            <a:r>
              <a:rPr lang="en-US" sz="2000" kern="1200" dirty="0" err="1" smtClean="0">
                <a:latin typeface="NikoshBAN" panose="02000000000000000000" pitchFamily="2" charset="0"/>
                <a:ea typeface="Calibri" panose="020F0502020204030204" pitchFamily="34" charset="0"/>
                <a:cs typeface="NikoshBAN" panose="02000000000000000000" pitchFamily="2" charset="0"/>
              </a:rPr>
              <a:t>পুরস্কার</a:t>
            </a:r>
            <a:endParaRPr lang="en-US" sz="2000" kern="1200" dirty="0"/>
          </a:p>
        </p:txBody>
      </p:sp>
      <p:sp>
        <p:nvSpPr>
          <p:cNvPr id="24" name="Oval 23"/>
          <p:cNvSpPr/>
          <p:nvPr/>
        </p:nvSpPr>
        <p:spPr>
          <a:xfrm>
            <a:off x="2537526" y="5441488"/>
            <a:ext cx="806127" cy="806127"/>
          </a:xfrm>
          <a:prstGeom prst="ellipse">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 name="TextBox 2"/>
          <p:cNvSpPr txBox="1"/>
          <p:nvPr/>
        </p:nvSpPr>
        <p:spPr>
          <a:xfrm>
            <a:off x="2696256" y="834501"/>
            <a:ext cx="486030" cy="400110"/>
          </a:xfrm>
          <a:prstGeom prst="rect">
            <a:avLst/>
          </a:prstGeom>
          <a:noFill/>
        </p:spPr>
        <p:txBody>
          <a:bodyPr wrap="none" rtlCol="0">
            <a:spAutoFit/>
          </a:bodyPr>
          <a:lstStyle/>
          <a:p>
            <a:r>
              <a:rPr lang="en-US" sz="2000" b="1" dirty="0" err="1" smtClean="0">
                <a:latin typeface="NikoshBAN" panose="02000000000000000000" pitchFamily="2" charset="0"/>
                <a:cs typeface="NikoshBAN" panose="02000000000000000000" pitchFamily="2" charset="0"/>
              </a:rPr>
              <a:t>জন্ম</a:t>
            </a:r>
            <a:endParaRPr lang="en-US" sz="2000" b="1" dirty="0">
              <a:latin typeface="NikoshBAN" panose="02000000000000000000" pitchFamily="2" charset="0"/>
              <a:cs typeface="NikoshBAN" panose="02000000000000000000" pitchFamily="2" charset="0"/>
            </a:endParaRPr>
          </a:p>
        </p:txBody>
      </p:sp>
      <p:sp>
        <p:nvSpPr>
          <p:cNvPr id="4" name="TextBox 3"/>
          <p:cNvSpPr txBox="1"/>
          <p:nvPr/>
        </p:nvSpPr>
        <p:spPr>
          <a:xfrm>
            <a:off x="3182286" y="1772126"/>
            <a:ext cx="603677" cy="400110"/>
          </a:xfrm>
          <a:prstGeom prst="rect">
            <a:avLst/>
          </a:prstGeom>
          <a:noFill/>
        </p:spPr>
        <p:txBody>
          <a:bodyPr wrap="square" rtlCol="0">
            <a:spAutoFit/>
          </a:bodyPr>
          <a:lstStyle/>
          <a:p>
            <a:r>
              <a:rPr lang="en-US" sz="2000" b="1" kern="100" dirty="0" err="1" smtClean="0">
                <a:latin typeface="NikoshBAN" panose="02000000000000000000" pitchFamily="2" charset="0"/>
                <a:ea typeface="Calibri" panose="020F0502020204030204" pitchFamily="34" charset="0"/>
                <a:cs typeface="NikoshBAN" panose="02000000000000000000" pitchFamily="2" charset="0"/>
              </a:rPr>
              <a:t>শিক্ষা</a:t>
            </a:r>
            <a:endParaRPr lang="en-US" sz="2000" dirty="0">
              <a:latin typeface="NikoshBAN" panose="02000000000000000000" pitchFamily="2" charset="0"/>
              <a:cs typeface="NikoshBAN" panose="02000000000000000000" pitchFamily="2" charset="0"/>
            </a:endParaRPr>
          </a:p>
        </p:txBody>
      </p:sp>
      <p:sp>
        <p:nvSpPr>
          <p:cNvPr id="5" name="TextBox 4"/>
          <p:cNvSpPr txBox="1"/>
          <p:nvPr/>
        </p:nvSpPr>
        <p:spPr>
          <a:xfrm>
            <a:off x="3484124" y="3730741"/>
            <a:ext cx="421911" cy="400110"/>
          </a:xfrm>
          <a:prstGeom prst="rect">
            <a:avLst/>
          </a:prstGeom>
          <a:noFill/>
        </p:spPr>
        <p:txBody>
          <a:bodyPr wrap="none" rtlCol="0">
            <a:spAutoFit/>
          </a:bodyPr>
          <a:lstStyle/>
          <a:p>
            <a:pPr algn="ctr"/>
            <a:r>
              <a:rPr lang="en-US" sz="2000" b="1" kern="100" dirty="0" err="1" smtClean="0">
                <a:latin typeface="NikoshBAN" panose="02000000000000000000" pitchFamily="2" charset="0"/>
                <a:ea typeface="Calibri" panose="020F0502020204030204" pitchFamily="34" charset="0"/>
                <a:cs typeface="NikoshBAN" panose="02000000000000000000" pitchFamily="2" charset="0"/>
              </a:rPr>
              <a:t>গ্রন্থ</a:t>
            </a:r>
            <a:endParaRPr lang="en-US" sz="2000" dirty="0"/>
          </a:p>
        </p:txBody>
      </p:sp>
      <p:sp>
        <p:nvSpPr>
          <p:cNvPr id="6" name="TextBox 5"/>
          <p:cNvSpPr txBox="1"/>
          <p:nvPr/>
        </p:nvSpPr>
        <p:spPr>
          <a:xfrm>
            <a:off x="3417540" y="2602030"/>
            <a:ext cx="736845" cy="707886"/>
          </a:xfrm>
          <a:prstGeom prst="rect">
            <a:avLst/>
          </a:prstGeom>
          <a:noFill/>
        </p:spPr>
        <p:txBody>
          <a:bodyPr wrap="square" rtlCol="0">
            <a:spAutoFit/>
          </a:bodyPr>
          <a:lstStyle/>
          <a:p>
            <a:r>
              <a:rPr lang="en-US" sz="2000" b="1" kern="100" dirty="0" err="1" smtClean="0">
                <a:latin typeface="NikoshBAN" panose="02000000000000000000" pitchFamily="2" charset="0"/>
                <a:ea typeface="Calibri" panose="020F0502020204030204" pitchFamily="34" charset="0"/>
                <a:cs typeface="NikoshBAN" panose="02000000000000000000" pitchFamily="2" charset="0"/>
              </a:rPr>
              <a:t>কর্ম</a:t>
            </a:r>
            <a:r>
              <a:rPr lang="en-US" sz="2000" b="1" kern="100" dirty="0" smtClean="0">
                <a:latin typeface="NikoshBAN" panose="02000000000000000000" pitchFamily="2" charset="0"/>
                <a:ea typeface="Calibri" panose="020F0502020204030204" pitchFamily="34" charset="0"/>
                <a:cs typeface="NikoshBAN" panose="02000000000000000000" pitchFamily="2" charset="0"/>
              </a:rPr>
              <a:t> </a:t>
            </a:r>
            <a:r>
              <a:rPr lang="en-US" sz="2000" b="1" kern="100" dirty="0" err="1">
                <a:latin typeface="NikoshBAN" panose="02000000000000000000" pitchFamily="2" charset="0"/>
                <a:ea typeface="Calibri" panose="020F0502020204030204" pitchFamily="34" charset="0"/>
                <a:cs typeface="NikoshBAN" panose="02000000000000000000" pitchFamily="2" charset="0"/>
              </a:rPr>
              <a:t>জীবন</a:t>
            </a:r>
            <a:endParaRPr lang="en-US" sz="2000" dirty="0">
              <a:latin typeface="NikoshBAN" panose="02000000000000000000" pitchFamily="2" charset="0"/>
              <a:cs typeface="NikoshBAN" panose="02000000000000000000" pitchFamily="2" charset="0"/>
            </a:endParaRPr>
          </a:p>
        </p:txBody>
      </p:sp>
      <p:sp>
        <p:nvSpPr>
          <p:cNvPr id="7" name="TextBox 6"/>
          <p:cNvSpPr txBox="1"/>
          <p:nvPr/>
        </p:nvSpPr>
        <p:spPr>
          <a:xfrm>
            <a:off x="3177483" y="4710049"/>
            <a:ext cx="562975" cy="400110"/>
          </a:xfrm>
          <a:prstGeom prst="rect">
            <a:avLst/>
          </a:prstGeom>
          <a:noFill/>
        </p:spPr>
        <p:txBody>
          <a:bodyPr wrap="none" rtlCol="0">
            <a:spAutoFit/>
          </a:bodyPr>
          <a:lstStyle/>
          <a:p>
            <a:r>
              <a:rPr lang="en-US" sz="2000" b="1" kern="100" dirty="0" err="1" smtClean="0">
                <a:latin typeface="NikoshBAN" panose="02000000000000000000" pitchFamily="2" charset="0"/>
                <a:ea typeface="Calibri" panose="020F0502020204030204" pitchFamily="34" charset="0"/>
                <a:cs typeface="NikoshBAN" panose="02000000000000000000" pitchFamily="2" charset="0"/>
              </a:rPr>
              <a:t>প্রবন্ধ</a:t>
            </a:r>
            <a:endParaRPr lang="en-US" sz="2000" dirty="0"/>
          </a:p>
        </p:txBody>
      </p:sp>
      <p:sp>
        <p:nvSpPr>
          <p:cNvPr id="8" name="TextBox 7"/>
          <p:cNvSpPr txBox="1"/>
          <p:nvPr/>
        </p:nvSpPr>
        <p:spPr>
          <a:xfrm>
            <a:off x="2592862" y="5644967"/>
            <a:ext cx="692818" cy="369332"/>
          </a:xfrm>
          <a:prstGeom prst="rect">
            <a:avLst/>
          </a:prstGeom>
          <a:noFill/>
        </p:spPr>
        <p:txBody>
          <a:bodyPr wrap="none" rtlCol="0">
            <a:spAutoFit/>
          </a:bodyPr>
          <a:lstStyle/>
          <a:p>
            <a:r>
              <a:rPr lang="en-US" b="1" kern="100" dirty="0" err="1">
                <a:latin typeface="NikoshBAN" panose="02000000000000000000" pitchFamily="2" charset="0"/>
                <a:ea typeface="Calibri" panose="020F0502020204030204" pitchFamily="34" charset="0"/>
                <a:cs typeface="NikoshBAN" panose="02000000000000000000" pitchFamily="2" charset="0"/>
              </a:rPr>
              <a:t>পুরস্কার</a:t>
            </a:r>
            <a:endParaRPr lang="en-US" dirty="0"/>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196600" y="1560459"/>
            <a:ext cx="2980883" cy="2718702"/>
          </a:xfrm>
          <a:prstGeom prst="rect">
            <a:avLst/>
          </a:prstGeom>
        </p:spPr>
      </p:pic>
      <p:sp>
        <p:nvSpPr>
          <p:cNvPr id="10" name="TextBox 9"/>
          <p:cNvSpPr txBox="1"/>
          <p:nvPr/>
        </p:nvSpPr>
        <p:spPr>
          <a:xfrm>
            <a:off x="507470" y="4350185"/>
            <a:ext cx="1702710" cy="523220"/>
          </a:xfrm>
          <a:prstGeom prst="rect">
            <a:avLst/>
          </a:prstGeom>
          <a:noFill/>
          <a:ln w="12700">
            <a:solidFill>
              <a:srgbClr val="7030A0"/>
            </a:solidFill>
          </a:ln>
        </p:spPr>
        <p:txBody>
          <a:bodyPr wrap="none" rtlCol="0">
            <a:spAutoFit/>
          </a:bodyPr>
          <a:lstStyle/>
          <a:p>
            <a:r>
              <a:rPr lang="en-US" sz="2800" kern="100" dirty="0" err="1">
                <a:solidFill>
                  <a:srgbClr val="002060"/>
                </a:solidFill>
                <a:latin typeface="NikoshBAN" panose="02000000000000000000" pitchFamily="2" charset="0"/>
                <a:ea typeface="Calibri" panose="020F0502020204030204" pitchFamily="34" charset="0"/>
                <a:cs typeface="NikoshBAN" panose="02000000000000000000" pitchFamily="2" charset="0"/>
              </a:rPr>
              <a:t>বিপ্রদাশ</a:t>
            </a:r>
            <a:r>
              <a:rPr lang="en-US" sz="2800" kern="100" dirty="0">
                <a:solidFill>
                  <a:srgbClr val="002060"/>
                </a:solidFill>
                <a:latin typeface="NikoshBAN" panose="02000000000000000000" pitchFamily="2" charset="0"/>
                <a:ea typeface="Calibri" panose="020F0502020204030204" pitchFamily="34" charset="0"/>
                <a:cs typeface="NikoshBAN" panose="02000000000000000000" pitchFamily="2" charset="0"/>
              </a:rPr>
              <a:t> </a:t>
            </a:r>
            <a:r>
              <a:rPr lang="en-US" sz="2800" kern="100" dirty="0" err="1" smtClean="0">
                <a:solidFill>
                  <a:srgbClr val="002060"/>
                </a:solidFill>
                <a:latin typeface="NikoshBAN" panose="02000000000000000000" pitchFamily="2" charset="0"/>
                <a:ea typeface="Calibri" panose="020F0502020204030204" pitchFamily="34" charset="0"/>
                <a:cs typeface="NikoshBAN" panose="02000000000000000000" pitchFamily="2" charset="0"/>
              </a:rPr>
              <a:t>বড়ুয়া</a:t>
            </a:r>
            <a:endParaRPr lang="en-US" sz="2800" dirty="0">
              <a:solidFill>
                <a:srgbClr val="002060"/>
              </a:solidFill>
            </a:endParaRPr>
          </a:p>
        </p:txBody>
      </p:sp>
    </p:spTree>
    <p:extLst>
      <p:ext uri="{BB962C8B-B14F-4D97-AF65-F5344CB8AC3E}">
        <p14:creationId xmlns:p14="http://schemas.microsoft.com/office/powerpoint/2010/main" val="415685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up)">
                                      <p:cBhvr>
                                        <p:cTn id="38" dur="500"/>
                                        <p:tgtEl>
                                          <p:spTgt spid="6"/>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up)">
                                      <p:cBhvr>
                                        <p:cTn id="50" dur="500"/>
                                        <p:tgtEl>
                                          <p:spTgt spid="5"/>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up)">
                                      <p:cBhvr>
                                        <p:cTn id="62" dur="500"/>
                                        <p:tgtEl>
                                          <p:spTgt spid="7"/>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up)">
                                      <p:cBhvr>
                                        <p:cTn id="74" dur="500"/>
                                        <p:tgtEl>
                                          <p:spTgt spid="8"/>
                                        </p:tgtEl>
                                      </p:cBhvr>
                                    </p:animEffect>
                                  </p:childTnLst>
                                </p:cTn>
                              </p:par>
                            </p:childTnLst>
                          </p:cTn>
                        </p:par>
                        <p:par>
                          <p:cTn id="75" fill="hold">
                            <p:stCondLst>
                              <p:cond delay="500"/>
                            </p:stCondLst>
                            <p:childTnLst>
                              <p:par>
                                <p:cTn id="76" presetID="22" presetClass="entr" presetSubtype="8"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P spid="19" grpId="0" animBg="1"/>
      <p:bldP spid="21" grpId="0" animBg="1"/>
      <p:bldP spid="23" grpId="0" animBg="1"/>
      <p:bldP spid="3" grpId="0"/>
      <p:bldP spid="4"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34432" y="2599974"/>
            <a:ext cx="923651" cy="400110"/>
          </a:xfrm>
          <a:prstGeom prst="rect">
            <a:avLst/>
          </a:prstGeom>
          <a:noFill/>
          <a:ln w="12700">
            <a:solidFill>
              <a:schemeClr val="tx1"/>
            </a:solidFill>
          </a:ln>
        </p:spPr>
        <p:txBody>
          <a:bodyPr wrap="none" rtlCol="0">
            <a:spAutoFit/>
          </a:bodyPr>
          <a:lstStyle/>
          <a:p>
            <a:r>
              <a:rPr lang="as-IN" sz="2000" dirty="0">
                <a:latin typeface="NikoshBAN" panose="02000000000000000000" pitchFamily="2" charset="0"/>
                <a:cs typeface="NikoshBAN" panose="02000000000000000000" pitchFamily="2" charset="0"/>
              </a:rPr>
              <a:t>নিরবচ্ছি্ন্ন</a:t>
            </a:r>
            <a:endParaRPr lang="en-US" sz="2000" dirty="0">
              <a:latin typeface="NikoshBAN" panose="02000000000000000000" pitchFamily="2" charset="0"/>
              <a:cs typeface="NikoshBAN" panose="02000000000000000000" pitchFamily="2" charset="0"/>
            </a:endParaRPr>
          </a:p>
        </p:txBody>
      </p:sp>
      <p:sp>
        <p:nvSpPr>
          <p:cNvPr id="3" name="TextBox 2"/>
          <p:cNvSpPr txBox="1"/>
          <p:nvPr/>
        </p:nvSpPr>
        <p:spPr>
          <a:xfrm>
            <a:off x="4201276" y="2599974"/>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4" name="TextBox 3"/>
          <p:cNvSpPr txBox="1"/>
          <p:nvPr/>
        </p:nvSpPr>
        <p:spPr>
          <a:xfrm>
            <a:off x="4937817" y="2599974"/>
            <a:ext cx="2318263"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একটানা। অবিরাম। নিরন্তর।</a:t>
            </a:r>
          </a:p>
        </p:txBody>
      </p:sp>
      <p:sp>
        <p:nvSpPr>
          <p:cNvPr id="5" name="TextBox 4"/>
          <p:cNvSpPr txBox="1"/>
          <p:nvPr/>
        </p:nvSpPr>
        <p:spPr>
          <a:xfrm>
            <a:off x="2934432" y="3058680"/>
            <a:ext cx="660758" cy="400110"/>
          </a:xfrm>
          <a:prstGeom prst="rect">
            <a:avLst/>
          </a:prstGeom>
          <a:noFill/>
          <a:ln w="12700">
            <a:solidFill>
              <a:schemeClr val="tx1"/>
            </a:solidFill>
          </a:ln>
        </p:spPr>
        <p:txBody>
          <a:bodyPr wrap="none" rtlCol="0">
            <a:spAutoFit/>
          </a:bodyPr>
          <a:lstStyle/>
          <a:p>
            <a:r>
              <a:rPr lang="as-IN" sz="2000" dirty="0">
                <a:latin typeface="NikoshBAN" panose="02000000000000000000" pitchFamily="2" charset="0"/>
                <a:cs typeface="NikoshBAN" panose="02000000000000000000" pitchFamily="2" charset="0"/>
              </a:rPr>
              <a:t>পাদরি</a:t>
            </a:r>
            <a:endParaRPr lang="en-US" sz="2000" dirty="0">
              <a:latin typeface="NikoshBAN" panose="02000000000000000000" pitchFamily="2" charset="0"/>
              <a:cs typeface="NikoshBAN" panose="02000000000000000000" pitchFamily="2" charset="0"/>
            </a:endParaRPr>
          </a:p>
        </p:txBody>
      </p:sp>
      <p:sp>
        <p:nvSpPr>
          <p:cNvPr id="6" name="TextBox 5"/>
          <p:cNvSpPr txBox="1"/>
          <p:nvPr/>
        </p:nvSpPr>
        <p:spPr>
          <a:xfrm>
            <a:off x="4201276" y="3058680"/>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7" name="TextBox 6"/>
          <p:cNvSpPr txBox="1"/>
          <p:nvPr/>
        </p:nvSpPr>
        <p:spPr>
          <a:xfrm>
            <a:off x="4937817" y="3058680"/>
            <a:ext cx="1656223"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খ্রিস্টান ধর্মপ্রচারক।</a:t>
            </a:r>
          </a:p>
        </p:txBody>
      </p:sp>
      <p:sp>
        <p:nvSpPr>
          <p:cNvPr id="8" name="TextBox 7"/>
          <p:cNvSpPr txBox="1"/>
          <p:nvPr/>
        </p:nvSpPr>
        <p:spPr>
          <a:xfrm>
            <a:off x="2934432" y="3517387"/>
            <a:ext cx="944489" cy="400110"/>
          </a:xfrm>
          <a:prstGeom prst="rect">
            <a:avLst/>
          </a:prstGeom>
          <a:noFill/>
          <a:ln w="12700">
            <a:solidFill>
              <a:schemeClr val="tx1"/>
            </a:solidFill>
          </a:ln>
        </p:spPr>
        <p:txBody>
          <a:bodyPr wrap="none" rtlCol="0">
            <a:spAutoFit/>
          </a:bodyPr>
          <a:lstStyle/>
          <a:p>
            <a:r>
              <a:rPr lang="as-IN" sz="2000">
                <a:latin typeface="NikoshBAN" panose="02000000000000000000" pitchFamily="2" charset="0"/>
                <a:cs typeface="NikoshBAN" panose="02000000000000000000" pitchFamily="2" charset="0"/>
              </a:rPr>
              <a:t>অভিবাসন</a:t>
            </a:r>
            <a:endParaRPr lang="en-US" sz="2000" dirty="0">
              <a:latin typeface="NikoshBAN" panose="02000000000000000000" pitchFamily="2" charset="0"/>
              <a:cs typeface="NikoshBAN" panose="02000000000000000000" pitchFamily="2" charset="0"/>
            </a:endParaRPr>
          </a:p>
        </p:txBody>
      </p:sp>
      <p:sp>
        <p:nvSpPr>
          <p:cNvPr id="9" name="TextBox 8"/>
          <p:cNvSpPr txBox="1"/>
          <p:nvPr/>
        </p:nvSpPr>
        <p:spPr>
          <a:xfrm>
            <a:off x="4207920" y="3517387"/>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10" name="TextBox 9"/>
          <p:cNvSpPr txBox="1"/>
          <p:nvPr/>
        </p:nvSpPr>
        <p:spPr>
          <a:xfrm>
            <a:off x="4937817" y="3517387"/>
            <a:ext cx="2637260"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স্বদেশ ছেড়ে অন্য দেশে বসবাস।</a:t>
            </a:r>
          </a:p>
        </p:txBody>
      </p:sp>
      <p:sp>
        <p:nvSpPr>
          <p:cNvPr id="11" name="TextBox 10"/>
          <p:cNvSpPr txBox="1"/>
          <p:nvPr/>
        </p:nvSpPr>
        <p:spPr>
          <a:xfrm>
            <a:off x="2934432" y="3976093"/>
            <a:ext cx="1063112" cy="400110"/>
          </a:xfrm>
          <a:prstGeom prst="rect">
            <a:avLst/>
          </a:prstGeom>
          <a:noFill/>
          <a:ln w="12700">
            <a:solidFill>
              <a:schemeClr val="tx1"/>
            </a:solidFill>
          </a:ln>
        </p:spPr>
        <p:txBody>
          <a:bodyPr wrap="none" rtlCol="0">
            <a:spAutoFit/>
          </a:bodyPr>
          <a:lstStyle/>
          <a:p>
            <a:r>
              <a:rPr lang="as-IN" sz="2000" dirty="0">
                <a:latin typeface="NikoshBAN" panose="02000000000000000000" pitchFamily="2" charset="0"/>
                <a:cs typeface="NikoshBAN" panose="02000000000000000000" pitchFamily="2" charset="0"/>
              </a:rPr>
              <a:t>শুল্ক দফতর</a:t>
            </a:r>
            <a:endParaRPr lang="en-US" sz="2000" dirty="0">
              <a:latin typeface="NikoshBAN" panose="02000000000000000000" pitchFamily="2" charset="0"/>
              <a:cs typeface="NikoshBAN" panose="02000000000000000000" pitchFamily="2" charset="0"/>
            </a:endParaRPr>
          </a:p>
        </p:txBody>
      </p:sp>
      <p:sp>
        <p:nvSpPr>
          <p:cNvPr id="12" name="TextBox 11"/>
          <p:cNvSpPr txBox="1"/>
          <p:nvPr/>
        </p:nvSpPr>
        <p:spPr>
          <a:xfrm>
            <a:off x="4207920" y="3976093"/>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13" name="TextBox 12"/>
          <p:cNvSpPr txBox="1"/>
          <p:nvPr/>
        </p:nvSpPr>
        <p:spPr>
          <a:xfrm>
            <a:off x="4937817" y="3976093"/>
            <a:ext cx="4961615"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পণ্যদ্রব্যের আমদানি রপ্তানির ওপর কর ধার্য করে এমন অফিস।</a:t>
            </a:r>
          </a:p>
        </p:txBody>
      </p:sp>
      <p:sp>
        <p:nvSpPr>
          <p:cNvPr id="14" name="TextBox 13"/>
          <p:cNvSpPr txBox="1"/>
          <p:nvPr/>
        </p:nvSpPr>
        <p:spPr>
          <a:xfrm>
            <a:off x="2934432" y="4453850"/>
            <a:ext cx="771365" cy="400110"/>
          </a:xfrm>
          <a:prstGeom prst="rect">
            <a:avLst/>
          </a:prstGeom>
          <a:noFill/>
          <a:ln w="12700">
            <a:solidFill>
              <a:schemeClr val="tx1"/>
            </a:solidFill>
          </a:ln>
        </p:spPr>
        <p:txBody>
          <a:bodyPr wrap="none" rtlCol="0">
            <a:spAutoFit/>
          </a:bodyPr>
          <a:lstStyle/>
          <a:p>
            <a:r>
              <a:rPr lang="as-IN" sz="2000" dirty="0">
                <a:latin typeface="NikoshBAN" panose="02000000000000000000" pitchFamily="2" charset="0"/>
                <a:cs typeface="NikoshBAN" panose="02000000000000000000" pitchFamily="2" charset="0"/>
              </a:rPr>
              <a:t>শুক্লপক্ষ</a:t>
            </a:r>
            <a:endParaRPr lang="en-US" sz="2000" dirty="0">
              <a:latin typeface="NikoshBAN" panose="02000000000000000000" pitchFamily="2" charset="0"/>
              <a:cs typeface="NikoshBAN" panose="02000000000000000000" pitchFamily="2" charset="0"/>
            </a:endParaRPr>
          </a:p>
        </p:txBody>
      </p:sp>
      <p:sp>
        <p:nvSpPr>
          <p:cNvPr id="15" name="TextBox 14"/>
          <p:cNvSpPr txBox="1"/>
          <p:nvPr/>
        </p:nvSpPr>
        <p:spPr>
          <a:xfrm>
            <a:off x="4207920" y="4453850"/>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16" name="TextBox 15"/>
          <p:cNvSpPr txBox="1"/>
          <p:nvPr/>
        </p:nvSpPr>
        <p:spPr>
          <a:xfrm>
            <a:off x="4937817" y="4453850"/>
            <a:ext cx="4669868"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অমাবস্যার পর থেকে পূর্ণিমা পর্যন্ত চন্দ্রকলার বাড়ার সময় ।</a:t>
            </a:r>
          </a:p>
        </p:txBody>
      </p:sp>
      <p:sp>
        <p:nvSpPr>
          <p:cNvPr id="17" name="TextBox 16"/>
          <p:cNvSpPr txBox="1"/>
          <p:nvPr/>
        </p:nvSpPr>
        <p:spPr>
          <a:xfrm>
            <a:off x="2934432" y="4931606"/>
            <a:ext cx="917239" cy="400110"/>
          </a:xfrm>
          <a:prstGeom prst="rect">
            <a:avLst/>
          </a:prstGeom>
          <a:noFill/>
          <a:ln w="12700">
            <a:solidFill>
              <a:schemeClr val="tx1"/>
            </a:solidFill>
          </a:ln>
        </p:spPr>
        <p:txBody>
          <a:bodyPr wrap="none" rtlCol="0">
            <a:spAutoFit/>
          </a:bodyPr>
          <a:lstStyle/>
          <a:p>
            <a:r>
              <a:rPr lang="as-IN" sz="2000" dirty="0">
                <a:latin typeface="NikoshBAN" panose="02000000000000000000" pitchFamily="2" charset="0"/>
                <a:cs typeface="NikoshBAN" panose="02000000000000000000" pitchFamily="2" charset="0"/>
              </a:rPr>
              <a:t>ক্যারিয়ার</a:t>
            </a:r>
            <a:endParaRPr lang="en-US" sz="2000" dirty="0">
              <a:latin typeface="NikoshBAN" panose="02000000000000000000" pitchFamily="2" charset="0"/>
              <a:cs typeface="NikoshBAN" panose="02000000000000000000" pitchFamily="2" charset="0"/>
            </a:endParaRPr>
          </a:p>
        </p:txBody>
      </p:sp>
      <p:sp>
        <p:nvSpPr>
          <p:cNvPr id="18" name="TextBox 17"/>
          <p:cNvSpPr txBox="1"/>
          <p:nvPr/>
        </p:nvSpPr>
        <p:spPr>
          <a:xfrm>
            <a:off x="4207920" y="4931606"/>
            <a:ext cx="356188" cy="400110"/>
          </a:xfrm>
          <a:prstGeom prst="rect">
            <a:avLst/>
          </a:prstGeom>
          <a:noFill/>
        </p:spPr>
        <p:txBody>
          <a:bodyPr wrap="none" rtlCol="0">
            <a:spAutoFit/>
          </a:bodyPr>
          <a:lstStyle/>
          <a:p>
            <a:r>
              <a:rPr lang="en-US" sz="2000" dirty="0" smtClean="0">
                <a:latin typeface="Matura MT Script Capitals" panose="03020802060602070202" pitchFamily="66" charset="0"/>
              </a:rPr>
              <a:t>=</a:t>
            </a:r>
            <a:endParaRPr lang="en-US" sz="2000" dirty="0"/>
          </a:p>
        </p:txBody>
      </p:sp>
      <p:sp>
        <p:nvSpPr>
          <p:cNvPr id="19" name="TextBox 18"/>
          <p:cNvSpPr txBox="1"/>
          <p:nvPr/>
        </p:nvSpPr>
        <p:spPr>
          <a:xfrm>
            <a:off x="4937817" y="4931606"/>
            <a:ext cx="4424609" cy="400110"/>
          </a:xfrm>
          <a:prstGeom prst="rect">
            <a:avLst/>
          </a:prstGeom>
          <a:noFill/>
        </p:spPr>
        <p:txBody>
          <a:bodyPr wrap="none" rtlCol="0">
            <a:spAutoFit/>
          </a:bodyPr>
          <a:lstStyle/>
          <a:p>
            <a:r>
              <a:rPr lang="as-IN" sz="2000" dirty="0">
                <a:latin typeface="NikoshBAN" panose="02000000000000000000" pitchFamily="2" charset="0"/>
                <a:cs typeface="NikoshBAN" panose="02000000000000000000" pitchFamily="2" charset="0"/>
              </a:rPr>
              <a:t>গাড়ির পেছনে থাকা মালপত্র বা জন পরিবহণের জায়গা।</a:t>
            </a:r>
          </a:p>
        </p:txBody>
      </p:sp>
      <p:sp>
        <p:nvSpPr>
          <p:cNvPr id="38" name="TextBox 37"/>
          <p:cNvSpPr txBox="1"/>
          <p:nvPr/>
        </p:nvSpPr>
        <p:spPr>
          <a:xfrm>
            <a:off x="4091915" y="871945"/>
            <a:ext cx="3200847" cy="646331"/>
          </a:xfrm>
          <a:prstGeom prst="rect">
            <a:avLst/>
          </a:prstGeom>
          <a:noFill/>
          <a:ln w="12700">
            <a:solidFill>
              <a:schemeClr val="tx1"/>
            </a:solidFill>
          </a:ln>
        </p:spPr>
        <p:txBody>
          <a:bodyPr wrap="square" rtlCol="0">
            <a:spAutoFit/>
          </a:bodyPr>
          <a:lstStyle/>
          <a:p>
            <a:pPr algn="ctr"/>
            <a:r>
              <a:rPr lang="as-IN" sz="3600" b="1" dirty="0" smtClean="0">
                <a:solidFill>
                  <a:srgbClr val="002060"/>
                </a:solidFill>
                <a:latin typeface="NikoshBAN" panose="02000000000000000000" pitchFamily="2" charset="0"/>
                <a:cs typeface="NikoshBAN" panose="02000000000000000000" pitchFamily="2" charset="0"/>
              </a:rPr>
              <a:t>শব্দার্থ</a:t>
            </a:r>
            <a:r>
              <a:rPr lang="en-US" sz="3600" b="1" dirty="0">
                <a:solidFill>
                  <a:srgbClr val="002060"/>
                </a:solidFill>
                <a:latin typeface="NikoshBAN" panose="02000000000000000000" pitchFamily="2" charset="0"/>
                <a:cs typeface="NikoshBAN" panose="02000000000000000000" pitchFamily="2" charset="0"/>
              </a:rPr>
              <a:t> </a:t>
            </a:r>
            <a:r>
              <a:rPr lang="as-IN" sz="3600" b="1" dirty="0" smtClean="0">
                <a:solidFill>
                  <a:srgbClr val="002060"/>
                </a:solidFill>
                <a:latin typeface="NikoshBAN" panose="02000000000000000000" pitchFamily="2" charset="0"/>
                <a:cs typeface="NikoshBAN" panose="02000000000000000000" pitchFamily="2" charset="0"/>
              </a:rPr>
              <a:t>ও</a:t>
            </a:r>
            <a:r>
              <a:rPr lang="en-US" sz="3600" b="1" dirty="0" smtClean="0">
                <a:solidFill>
                  <a:srgbClr val="002060"/>
                </a:solidFill>
                <a:latin typeface="NikoshBAN" panose="02000000000000000000" pitchFamily="2" charset="0"/>
                <a:cs typeface="NikoshBAN" panose="02000000000000000000" pitchFamily="2" charset="0"/>
              </a:rPr>
              <a:t> </a:t>
            </a:r>
            <a:r>
              <a:rPr lang="as-IN" sz="3600" b="1" dirty="0" smtClean="0">
                <a:solidFill>
                  <a:srgbClr val="002060"/>
                </a:solidFill>
                <a:latin typeface="NikoshBAN" panose="02000000000000000000" pitchFamily="2" charset="0"/>
                <a:cs typeface="NikoshBAN" panose="02000000000000000000" pitchFamily="2" charset="0"/>
              </a:rPr>
              <a:t>টীকা</a:t>
            </a:r>
            <a:endParaRPr lang="as-IN" sz="3600" b="1"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3013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
                    </p:tgtEl>
                  </p:cond>
                </p:stCondLst>
                <p:endSync evt="end" delay="0">
                  <p:rtn val="all"/>
                </p:endSync>
                <p:childTnLst>
                  <p:par>
                    <p:cTn id="52" fill="hold">
                      <p:stCondLst>
                        <p:cond delay="0"/>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childTnLst>
                    </p:cTn>
                  </p:par>
                </p:childTnLst>
              </p:cTn>
              <p:nextCondLst>
                <p:cond evt="onClick" delay="0">
                  <p:tgtEl>
                    <p:spTgt spid="2"/>
                  </p:tgtEl>
                </p:cond>
              </p:nextCondLst>
            </p:seq>
            <p:seq concurrent="1" nextAc="seek">
              <p:cTn id="57" restart="whenNotActive" fill="hold" evtFilter="cancelBubble" nodeType="interactiveSeq">
                <p:stCondLst>
                  <p:cond evt="onClick" delay="0">
                    <p:tgtEl>
                      <p:spTgt spid="5"/>
                    </p:tgtEl>
                  </p:cond>
                </p:stCondLst>
                <p:endSync evt="end" delay="0">
                  <p:rtn val="all"/>
                </p:endSync>
                <p:childTnLst>
                  <p:par>
                    <p:cTn id="58" fill="hold">
                      <p:stCondLst>
                        <p:cond delay="0"/>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childTnLst>
                    </p:cTn>
                  </p:par>
                </p:childTnLst>
              </p:cTn>
              <p:nextCondLst>
                <p:cond evt="onClick" delay="0">
                  <p:tgtEl>
                    <p:spTgt spid="5"/>
                  </p:tgtEl>
                </p:cond>
              </p:nextCondLst>
            </p:seq>
            <p:seq concurrent="1" nextAc="seek">
              <p:cTn id="63" restart="whenNotActive" fill="hold" evtFilter="cancelBubble" nodeType="interactiveSeq">
                <p:stCondLst>
                  <p:cond evt="onClick" delay="0">
                    <p:tgtEl>
                      <p:spTgt spid="8"/>
                    </p:tgtEl>
                  </p:cond>
                </p:stCondLst>
                <p:endSync evt="end" delay="0">
                  <p:rtn val="all"/>
                </p:endSync>
                <p:childTnLst>
                  <p:par>
                    <p:cTn id="64" fill="hold">
                      <p:stCondLst>
                        <p:cond delay="0"/>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nextCondLst>
                <p:cond evt="onClick" delay="0">
                  <p:tgtEl>
                    <p:spTgt spid="8"/>
                  </p:tgtEl>
                </p:cond>
              </p:nextCondLst>
            </p:seq>
            <p:seq concurrent="1" nextAc="seek">
              <p:cTn id="69" restart="whenNotActive" fill="hold" evtFilter="cancelBubble" nodeType="interactiveSeq">
                <p:stCondLst>
                  <p:cond evt="onClick" delay="0">
                    <p:tgtEl>
                      <p:spTgt spid="11"/>
                    </p:tgtEl>
                  </p:cond>
                </p:stCondLst>
                <p:endSync evt="end" delay="0">
                  <p:rtn val="all"/>
                </p:endSync>
                <p:childTnLst>
                  <p:par>
                    <p:cTn id="70" fill="hold">
                      <p:stCondLst>
                        <p:cond delay="0"/>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childTnLst>
                          </p:cTn>
                        </p:par>
                      </p:childTnLst>
                    </p:cTn>
                  </p:par>
                </p:childTnLst>
              </p:cTn>
              <p:nextCondLst>
                <p:cond evt="onClick" delay="0">
                  <p:tgtEl>
                    <p:spTgt spid="11"/>
                  </p:tgtEl>
                </p:cond>
              </p:nextCondLst>
            </p:seq>
            <p:seq concurrent="1" nextAc="seek">
              <p:cTn id="75" restart="whenNotActive" fill="hold" evtFilter="cancelBubble" nodeType="interactiveSeq">
                <p:stCondLst>
                  <p:cond evt="onClick" delay="0">
                    <p:tgtEl>
                      <p:spTgt spid="14"/>
                    </p:tgtEl>
                  </p:cond>
                </p:stCondLst>
                <p:endSync evt="end" delay="0">
                  <p:rtn val="all"/>
                </p:endSync>
                <p:childTnLst>
                  <p:par>
                    <p:cTn id="76" fill="hold">
                      <p:stCondLst>
                        <p:cond delay="0"/>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left)">
                                      <p:cBhvr>
                                        <p:cTn id="80" dur="500"/>
                                        <p:tgtEl>
                                          <p:spTgt spid="16"/>
                                        </p:tgtEl>
                                      </p:cBhvr>
                                    </p:animEffect>
                                  </p:childTnLst>
                                </p:cTn>
                              </p:par>
                            </p:childTnLst>
                          </p:cTn>
                        </p:par>
                      </p:childTnLst>
                    </p:cTn>
                  </p:par>
                </p:childTnLst>
              </p:cTn>
              <p:nextCondLst>
                <p:cond evt="onClick" delay="0">
                  <p:tgtEl>
                    <p:spTgt spid="14"/>
                  </p:tgtEl>
                </p:cond>
              </p:nextCondLst>
            </p:seq>
            <p:seq concurrent="1" nextAc="seek">
              <p:cTn id="81" restart="whenNotActive" fill="hold" evtFilter="cancelBubble" nodeType="interactiveSeq">
                <p:stCondLst>
                  <p:cond evt="onClick" delay="0">
                    <p:tgtEl>
                      <p:spTgt spid="17"/>
                    </p:tgtEl>
                  </p:cond>
                </p:stCondLst>
                <p:endSync evt="end" delay="0">
                  <p:rtn val="all"/>
                </p:endSync>
                <p:childTnLst>
                  <p:par>
                    <p:cTn id="82" fill="hold">
                      <p:stCondLst>
                        <p:cond delay="0"/>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childTnLst>
                    </p:cTn>
                  </p:par>
                </p:childTnLst>
              </p:cTn>
              <p:nextCondLst>
                <p:cond evt="onClick" delay="0">
                  <p:tgtEl>
                    <p:spTgt spid="17"/>
                  </p:tgtEl>
                </p:cond>
              </p:nextCondLst>
            </p:seq>
          </p:childTnLst>
        </p:cTn>
      </p:par>
    </p:tnLst>
    <p:bldLst>
      <p:bldP spid="2" grpId="0" animBg="1"/>
      <p:bldP spid="3" grpId="0"/>
      <p:bldP spid="4" grpId="0"/>
      <p:bldP spid="5" grpId="0" animBg="1"/>
      <p:bldP spid="6" grpId="0"/>
      <p:bldP spid="7" grpId="0"/>
      <p:bldP spid="8" grpId="0" animBg="1"/>
      <p:bldP spid="9" grpId="0"/>
      <p:bldP spid="10" grpId="0"/>
      <p:bldP spid="11" grpId="0" animBg="1"/>
      <p:bldP spid="12" grpId="0"/>
      <p:bldP spid="13" grpId="0"/>
      <p:bldP spid="14" grpId="0" animBg="1"/>
      <p:bldP spid="15" grpId="0"/>
      <p:bldP spid="16" grpId="0"/>
      <p:bldP spid="17" grpId="0" animBg="1"/>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05096" y="506980"/>
            <a:ext cx="1576072" cy="584775"/>
          </a:xfrm>
          <a:prstGeom prst="rect">
            <a:avLst/>
          </a:prstGeom>
          <a:noFill/>
          <a:ln w="12700">
            <a:solidFill>
              <a:schemeClr val="tx1"/>
            </a:solidFill>
          </a:ln>
        </p:spPr>
        <p:txBody>
          <a:bodyPr wrap="none" rtlCol="0">
            <a:spAutoFit/>
          </a:bodyPr>
          <a:lstStyle/>
          <a:p>
            <a:r>
              <a:rPr lang="en-US" sz="3200" dirty="0" err="1" smtClean="0">
                <a:latin typeface="NikoshBAN" panose="02000000000000000000" pitchFamily="2" charset="0"/>
                <a:cs typeface="NikoshBAN" panose="02000000000000000000" pitchFamily="2" charset="0"/>
              </a:rPr>
              <a:t>একক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কাজ</a:t>
            </a:r>
            <a:endParaRPr lang="en-US" sz="3200" dirty="0">
              <a:latin typeface="NikoshBAN" panose="02000000000000000000" pitchFamily="2" charset="0"/>
              <a:cs typeface="NikoshBAN" panose="02000000000000000000" pitchFamily="2" charset="0"/>
            </a:endParaRPr>
          </a:p>
        </p:txBody>
      </p:sp>
      <p:sp>
        <p:nvSpPr>
          <p:cNvPr id="3" name="TextBox 2"/>
          <p:cNvSpPr txBox="1"/>
          <p:nvPr/>
        </p:nvSpPr>
        <p:spPr>
          <a:xfrm>
            <a:off x="3180695" y="1597959"/>
            <a:ext cx="4551246"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smtClean="0">
                <a:latin typeface="NikoshBAN" panose="02000000000000000000" pitchFamily="2" charset="0"/>
                <a:cs typeface="NikoshBAN" panose="02000000000000000000" pitchFamily="2" charset="0"/>
              </a:rPr>
              <a:t>: ১: </a:t>
            </a:r>
            <a:r>
              <a:rPr lang="en-US" sz="3200" dirty="0" err="1" smtClean="0">
                <a:latin typeface="NikoshBAN" panose="02000000000000000000" pitchFamily="2" charset="0"/>
                <a:cs typeface="NikoshBAN" panose="02000000000000000000" pitchFamily="2" charset="0"/>
              </a:rPr>
              <a:t>লেখকের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জন্মস্থান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কোথায়</a:t>
            </a:r>
            <a:r>
              <a:rPr lang="en-US" sz="3200" dirty="0" smtClean="0">
                <a:latin typeface="NikoshBAN" panose="02000000000000000000" pitchFamily="2" charset="0"/>
                <a:cs typeface="NikoshBAN" panose="02000000000000000000" pitchFamily="2" charset="0"/>
              </a:rPr>
              <a:t>?</a:t>
            </a:r>
          </a:p>
        </p:txBody>
      </p:sp>
      <p:sp>
        <p:nvSpPr>
          <p:cNvPr id="4" name="TextBox 3"/>
          <p:cNvSpPr txBox="1"/>
          <p:nvPr/>
        </p:nvSpPr>
        <p:spPr>
          <a:xfrm>
            <a:off x="3180695" y="2353089"/>
            <a:ext cx="6867586"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২: </a:t>
            </a:r>
            <a:r>
              <a:rPr lang="en-US" sz="3200" dirty="0" err="1" smtClean="0">
                <a:latin typeface="NikoshBAN" panose="02000000000000000000" pitchFamily="2" charset="0"/>
                <a:cs typeface="NikoshBAN" panose="02000000000000000000" pitchFamily="2" charset="0"/>
              </a:rPr>
              <a:t>বিপ্রদাশ</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বড়ুয়া</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বিশ্ব</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বিদ্যালয়ে</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পড়েছেন</a:t>
            </a:r>
            <a:r>
              <a:rPr lang="en-US" sz="3200" dirty="0" smtClean="0">
                <a:latin typeface="NikoshBAN" panose="02000000000000000000" pitchFamily="2" charset="0"/>
                <a:cs typeface="NikoshBAN" panose="02000000000000000000" pitchFamily="2" charset="0"/>
              </a:rPr>
              <a:t>?</a:t>
            </a:r>
          </a:p>
        </p:txBody>
      </p:sp>
      <p:sp>
        <p:nvSpPr>
          <p:cNvPr id="5" name="TextBox 4"/>
          <p:cNvSpPr txBox="1"/>
          <p:nvPr/>
        </p:nvSpPr>
        <p:spPr>
          <a:xfrm>
            <a:off x="3180695" y="3108219"/>
            <a:ext cx="5580374"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৩: </a:t>
            </a:r>
            <a:r>
              <a:rPr lang="en-US" sz="3200" dirty="0" err="1" smtClean="0">
                <a:latin typeface="NikoshBAN" panose="02000000000000000000" pitchFamily="2" charset="0"/>
                <a:cs typeface="NikoshBAN" panose="02000000000000000000" pitchFamily="2" charset="0"/>
              </a:rPr>
              <a:t>লেখকের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শিশুতোষ</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গ্রন্তের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নাম</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a:t>
            </a:r>
          </a:p>
        </p:txBody>
      </p:sp>
      <p:sp>
        <p:nvSpPr>
          <p:cNvPr id="6" name="TextBox 5"/>
          <p:cNvSpPr txBox="1"/>
          <p:nvPr/>
        </p:nvSpPr>
        <p:spPr>
          <a:xfrm>
            <a:off x="3180695" y="3863349"/>
            <a:ext cx="4847802"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৪: ‘</a:t>
            </a:r>
            <a:r>
              <a:rPr lang="as-IN" sz="3200" dirty="0" smtClean="0">
                <a:latin typeface="NikoshBAN" panose="02000000000000000000" pitchFamily="2" charset="0"/>
                <a:cs typeface="NikoshBAN" panose="02000000000000000000" pitchFamily="2" charset="0"/>
              </a:rPr>
              <a:t>শুল্ক দফতর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শব্দের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অর্থ</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a:t>
            </a:r>
          </a:p>
        </p:txBody>
      </p:sp>
      <p:sp>
        <p:nvSpPr>
          <p:cNvPr id="7" name="TextBox 6"/>
          <p:cNvSpPr txBox="1"/>
          <p:nvPr/>
        </p:nvSpPr>
        <p:spPr>
          <a:xfrm>
            <a:off x="3180695" y="4618479"/>
            <a:ext cx="4639412"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৫: ‘</a:t>
            </a:r>
            <a:r>
              <a:rPr lang="as-IN" sz="3200" dirty="0" smtClean="0">
                <a:latin typeface="NikoshBAN" panose="02000000000000000000" pitchFamily="2" charset="0"/>
                <a:cs typeface="NikoshBAN" panose="02000000000000000000" pitchFamily="2" charset="0"/>
              </a:rPr>
              <a:t>ক্যারিয়ার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শব্দের</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অর্থ</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
        <p:nvSpPr>
          <p:cNvPr id="8" name="TextBox 7"/>
          <p:cNvSpPr txBox="1"/>
          <p:nvPr/>
        </p:nvSpPr>
        <p:spPr>
          <a:xfrm>
            <a:off x="3180695" y="5373609"/>
            <a:ext cx="4421403"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প্রশ্ন</a:t>
            </a:r>
            <a:r>
              <a:rPr lang="en-US" sz="3200" dirty="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৬: ‘</a:t>
            </a:r>
            <a:r>
              <a:rPr lang="as-IN" sz="3200" dirty="0" smtClean="0">
                <a:latin typeface="NikoshBAN" panose="02000000000000000000" pitchFamily="2" charset="0"/>
                <a:cs typeface="NikoshBAN" panose="02000000000000000000" pitchFamily="2" charset="0"/>
              </a:rPr>
              <a:t>শুক্লপক্ষ</a:t>
            </a:r>
            <a:r>
              <a:rPr lang="en-US" sz="3200" dirty="0" smtClean="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শব্দের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অর্থ</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42473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wipe(left)">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left)">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wipe(left)">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wipe(left)">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P spid="5" grpId="0" uiExpand="1" build="p"/>
      <p:bldP spid="6" grpId="0" uiExpand="1" build="p"/>
      <p:bldP spid="7" grpId="0" uiExpand="1" build="p"/>
      <p:bldP spid="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270" y="526827"/>
            <a:ext cx="2648482" cy="584775"/>
          </a:xfrm>
          <a:prstGeom prst="rect">
            <a:avLst/>
          </a:prstGeom>
          <a:solidFill>
            <a:schemeClr val="accent6">
              <a:lumMod val="20000"/>
              <a:lumOff val="80000"/>
            </a:schemeClr>
          </a:solidFill>
          <a:ln w="12700">
            <a:solidFill>
              <a:schemeClr val="tx1"/>
            </a:solidFill>
          </a:ln>
        </p:spPr>
        <p:txBody>
          <a:bodyPr wrap="none" rtlCol="0">
            <a:spAutoFit/>
          </a:bodyPr>
          <a:lstStyle/>
          <a:p>
            <a:r>
              <a:rPr lang="en-US" sz="3200" dirty="0" err="1" smtClean="0">
                <a:latin typeface="NikoshBAN" panose="02000000000000000000" pitchFamily="2" charset="0"/>
                <a:cs typeface="NikoshBAN" panose="02000000000000000000" pitchFamily="2" charset="0"/>
              </a:rPr>
              <a:t>সরব</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পাঠ</a:t>
            </a:r>
            <a:r>
              <a:rPr lang="en-US" sz="3200" dirty="0" smtClean="0">
                <a:latin typeface="NikoshBAN" panose="02000000000000000000" pitchFamily="2" charset="0"/>
                <a:cs typeface="NikoshBAN" panose="02000000000000000000" pitchFamily="2" charset="0"/>
              </a:rPr>
              <a:t>/</a:t>
            </a:r>
            <a:r>
              <a:rPr lang="en-US" sz="3200" dirty="0" err="1" smtClean="0">
                <a:latin typeface="NikoshBAN" panose="02000000000000000000" pitchFamily="2" charset="0"/>
                <a:cs typeface="NikoshBAN" panose="02000000000000000000" pitchFamily="2" charset="0"/>
              </a:rPr>
              <a:t>নীরব</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পাঠ</a:t>
            </a:r>
            <a:endParaRPr lang="en-US" sz="3200" dirty="0">
              <a:latin typeface="NikoshBAN" panose="02000000000000000000" pitchFamily="2" charset="0"/>
              <a:cs typeface="NikoshBAN" panose="02000000000000000000" pitchFamily="2" charset="0"/>
            </a:endParaRPr>
          </a:p>
        </p:txBody>
      </p:sp>
      <p:sp>
        <p:nvSpPr>
          <p:cNvPr id="6" name="TextBox 5"/>
          <p:cNvSpPr txBox="1"/>
          <p:nvPr/>
        </p:nvSpPr>
        <p:spPr>
          <a:xfrm>
            <a:off x="261835" y="1359231"/>
            <a:ext cx="11577739" cy="5062924"/>
          </a:xfrm>
          <a:prstGeom prst="rect">
            <a:avLst/>
          </a:prstGeom>
          <a:noFill/>
        </p:spPr>
        <p:txBody>
          <a:bodyPr wrap="square" rtlCol="0">
            <a:spAutoFit/>
          </a:bodyPr>
          <a:lstStyle/>
          <a:p>
            <a:pPr algn="just"/>
            <a:r>
              <a:rPr lang="as-IN" sz="1900" dirty="0" smtClean="0">
                <a:latin typeface="NikoshBAN" panose="02000000000000000000" pitchFamily="2" charset="0"/>
                <a:cs typeface="NikoshBAN" panose="02000000000000000000" pitchFamily="2" charset="0"/>
              </a:rPr>
              <a:t>সন্ধ্যের </a:t>
            </a:r>
            <a:r>
              <a:rPr lang="as-IN" sz="1900" dirty="0">
                <a:latin typeface="NikoshBAN" panose="02000000000000000000" pitchFamily="2" charset="0"/>
                <a:cs typeface="NikoshBAN" panose="02000000000000000000" pitchFamily="2" charset="0"/>
              </a:rPr>
              <a:t>আলো-আঁধারিতে, ২৪ মে, ২০০১, মিয়ানমারের (বার্মার) সীমান্ত শহর মংড়ুর পথে নেমে আমার নোখ, চোখ, কান ও হৃদয় অচেনা আবেগে উপচে পড়ল।</a:t>
            </a:r>
          </a:p>
          <a:p>
            <a:pPr algn="just"/>
            <a:r>
              <a:rPr lang="as-IN" sz="1900" dirty="0">
                <a:latin typeface="NikoshBAN" panose="02000000000000000000" pitchFamily="2" charset="0"/>
                <a:cs typeface="NikoshBAN" panose="02000000000000000000" pitchFamily="2" charset="0"/>
              </a:rPr>
              <a:t>মংড়ু আমাদের টেকনাফের ওপারে। মাঝখানে নাফ নদী। মংড়ু বার্মার পশ্চিম সীমান্তের শহর। ব্রিটিশ যুগের বহু আগে থেকেই চট্টগ্রামের সঙ্গে তার যোগাযোগ। কখনো ছিন্ন, কখনো </a:t>
            </a:r>
            <a:r>
              <a:rPr lang="as-IN" sz="1900" b="1" u="sng" dirty="0">
                <a:latin typeface="NikoshBAN" panose="02000000000000000000" pitchFamily="2" charset="0"/>
                <a:cs typeface="NikoshBAN" panose="02000000000000000000" pitchFamily="2" charset="0"/>
              </a:rPr>
              <a:t>নিরবচ্ছিন্ন</a:t>
            </a:r>
            <a:r>
              <a:rPr lang="as-IN" sz="1900" dirty="0">
                <a:latin typeface="NikoshBAN" panose="02000000000000000000" pitchFamily="2" charset="0"/>
                <a:cs typeface="NikoshBAN" panose="02000000000000000000" pitchFamily="2" charset="0"/>
              </a:rPr>
              <a:t>। </a:t>
            </a:r>
            <a:r>
              <a:rPr lang="as-IN" sz="1900" b="1" u="sng" dirty="0">
                <a:latin typeface="NikoshBAN" panose="02000000000000000000" pitchFamily="2" charset="0"/>
                <a:cs typeface="NikoshBAN" panose="02000000000000000000" pitchFamily="2" charset="0"/>
              </a:rPr>
              <a:t>পাদরি</a:t>
            </a:r>
            <a:r>
              <a:rPr lang="as-IN" sz="1900" dirty="0">
                <a:latin typeface="NikoshBAN" panose="02000000000000000000" pitchFamily="2" charset="0"/>
                <a:cs typeface="NikoshBAN" panose="02000000000000000000" pitchFamily="2" charset="0"/>
              </a:rPr>
              <a:t> মেস্ট্রো সেবাস্টিন মানরিক সপ্তদশ শতাব্দীর প্রথমার্ধে এই পথে আসেন। তারও একশ বছর আগে পর্তুগিজরা চট্টগ্রামে বসতি স্থাপন করে। তারা নিজেদের বসতির জায়গাকে ব্যান্ডেল বলত। চট্টগ্রামে এখনো ব্যান্ডেল রোড তাদের স্মৃতি বহন করছে।</a:t>
            </a:r>
          </a:p>
          <a:p>
            <a:pPr algn="just"/>
            <a:r>
              <a:rPr lang="as-IN" sz="1900" dirty="0">
                <a:latin typeface="NikoshBAN" panose="02000000000000000000" pitchFamily="2" charset="0"/>
                <a:cs typeface="NikoshBAN" panose="02000000000000000000" pitchFamily="2" charset="0"/>
              </a:rPr>
              <a:t>সন্ধ্যের আঁধার ঘনিয়ে আসার পর আমরা </a:t>
            </a:r>
            <a:r>
              <a:rPr lang="as-IN" sz="1900" b="1" u="sng" dirty="0">
                <a:latin typeface="NikoshBAN" panose="02000000000000000000" pitchFamily="2" charset="0"/>
                <a:cs typeface="NikoshBAN" panose="02000000000000000000" pitchFamily="2" charset="0"/>
              </a:rPr>
              <a:t>অভিবাসন</a:t>
            </a:r>
            <a:r>
              <a:rPr lang="as-IN" sz="1900" dirty="0">
                <a:latin typeface="NikoshBAN" panose="02000000000000000000" pitchFamily="2" charset="0"/>
                <a:cs typeface="NikoshBAN" panose="02000000000000000000" pitchFamily="2" charset="0"/>
              </a:rPr>
              <a:t> ও </a:t>
            </a:r>
            <a:r>
              <a:rPr lang="as-IN" sz="1900" b="1" u="sng" dirty="0">
                <a:latin typeface="NikoshBAN" panose="02000000000000000000" pitchFamily="2" charset="0"/>
                <a:cs typeface="NikoshBAN" panose="02000000000000000000" pitchFamily="2" charset="0"/>
              </a:rPr>
              <a:t>শুল্ক দফতর </a:t>
            </a:r>
            <a:r>
              <a:rPr lang="as-IN" sz="1900" dirty="0">
                <a:latin typeface="NikoshBAN" panose="02000000000000000000" pitchFamily="2" charset="0"/>
                <a:cs typeface="NikoshBAN" panose="02000000000000000000" pitchFamily="2" charset="0"/>
              </a:rPr>
              <a:t>থেকে ছাড়া পেয়ে খাঁচা-ছাড়া পাখির মতো উড়াল দিলাম। এই পথে আসতে পেরে খুশি হয়েছি, পথে আরাকান পড়বে, আরাকান রাজ্যের ধ্বংসপ্রাপ্ত প্রাচীন রাজধানী ম্রাউক-উ দেখতে পাব। এক সময় আরাকান বার্মা থেকে আলাদা স্বাধীন রাজ্য ছিল। তার পরিধি ছিল উত্তরে ফেনী নদী থেকে আন্দামান সাগরের কাছাকাছি পুরো বঙ্গোপসাগর উপকূল। সেখানে এসে পড়েছি এখন। আরাকান রাজ্যের রাজসভায় দৌলত কাজী, আলাওল সাহিত্যচর্চা করেছেন।</a:t>
            </a:r>
          </a:p>
          <a:p>
            <a:pPr algn="just"/>
            <a:r>
              <a:rPr lang="as-IN" sz="1900" dirty="0">
                <a:latin typeface="NikoshBAN" panose="02000000000000000000" pitchFamily="2" charset="0"/>
                <a:cs typeface="NikoshBAN" panose="02000000000000000000" pitchFamily="2" charset="0"/>
              </a:rPr>
              <a:t>ছেলেবেলা থেকে চট্টগ্রামের পাশে অপরূপ মিয়ানমারের কথা শুনে এসেছি রূপকথার গল্পের মতো, আজ তা বাস্তবে ভেসে উঠল সন্ধ্যের আলোছায়ায়। অন্ধকার প্রায় গাঢ় হয়ে এসেছে। আকাশে মেঘের কোলে </a:t>
            </a:r>
            <a:r>
              <a:rPr lang="as-IN" sz="1900" b="1" u="sng" dirty="0">
                <a:latin typeface="NikoshBAN" panose="02000000000000000000" pitchFamily="2" charset="0"/>
                <a:cs typeface="NikoshBAN" panose="02000000000000000000" pitchFamily="2" charset="0"/>
              </a:rPr>
              <a:t>শুক্লপক্ষের</a:t>
            </a:r>
            <a:r>
              <a:rPr lang="as-IN" sz="1900" dirty="0">
                <a:latin typeface="NikoshBAN" panose="02000000000000000000" pitchFamily="2" charset="0"/>
                <a:cs typeface="NikoshBAN" panose="02000000000000000000" pitchFamily="2" charset="0"/>
              </a:rPr>
              <a:t> চাঁদ। আমার হাতে ও কাঁধে ঝোলাঝুলি। শুল্ক অফিসের চৌহদ্দি পেরিয়ে পঞ্চাশ কদম না যেতেই বাঁ দিকে বড় বড় রেস্তরা, প্রায় জনমানবহীন। ডান দিকে মোড় ঘুরতেই এক মিয়ানমার কুমারী পানীয়ের পসরা নিয়ে বসেছে। একেবারেই ঝুপড়ি দোকান। কুমারীর দোকানের পাশেই আর একটি সে রকম দোকান। তারপর সামনেই শুরু হয়েছে বাড়িঘর ও দোকান। পথে নেমে পড়েছে তরুণ-তরুণী, মেয়েপুরুষ। পথে পথে মিয়ানমারের রঙ্গিলা যুবতী-তরুণীরা। কলহাস্যে মুখর। বাড়ির সামনে, দোকানের বাইরে দাঁড়িয়ে আছে কেউ কেউ। যুবক, যুবতী, প্রৌঢ়, বৃদ্ধ। মিয়ানমারের সবাই লুঙ্গি পরে। মেয়েদের পরনে লুঙ্গি ও ঝলমলে ব্লাউজ জাতীয় জামা বা গেঞ্জি। চুলে ফুল গোঁজা, চিরুনি ও রিবন-ফিতে।</a:t>
            </a:r>
          </a:p>
          <a:p>
            <a:pPr algn="just"/>
            <a:r>
              <a:rPr lang="as-IN" sz="1900" dirty="0">
                <a:latin typeface="NikoshBAN" panose="02000000000000000000" pitchFamily="2" charset="0"/>
                <a:cs typeface="NikoshBAN" panose="02000000000000000000" pitchFamily="2" charset="0"/>
              </a:rPr>
              <a:t>পাশ দিয়ে একটা পাইক্যা চলে যাচ্ছে। তিন চাকার রিকশা, যেমন মোটর বাইকের পাশে আর একটা চাকা লাগিয়ে </a:t>
            </a:r>
            <a:r>
              <a:rPr lang="as-IN" sz="1900" b="1" u="sng" dirty="0">
                <a:latin typeface="NikoshBAN" panose="02000000000000000000" pitchFamily="2" charset="0"/>
                <a:cs typeface="NikoshBAN" panose="02000000000000000000" pitchFamily="2" charset="0"/>
              </a:rPr>
              <a:t>ক্যারিয়ারে </a:t>
            </a:r>
            <a:r>
              <a:rPr lang="as-IN" sz="1900" dirty="0">
                <a:latin typeface="NikoshBAN" panose="02000000000000000000" pitchFamily="2" charset="0"/>
                <a:cs typeface="NikoshBAN" panose="02000000000000000000" pitchFamily="2" charset="0"/>
              </a:rPr>
              <a:t>বউ বাচ্চা বসতে পারে, এও প্রায় তেমনি। সারা মিয়ানমারে আমাদের রিকশার বদলে পাইক্যা। স্থানীয় মুসলমানরা এর একচেটিয়া চালক। মংড়ুর ব্যবসাও প্রায় ওদের দখলে, আর হিন্দুরাও আছে। এরা চট্টগ্রাম থেকে এসেছে, দীর্ঘদিন ধরে আছে</a:t>
            </a:r>
            <a:r>
              <a:rPr lang="as-IN" sz="1900" dirty="0" smtClean="0">
                <a:latin typeface="NikoshBAN" panose="02000000000000000000" pitchFamily="2" charset="0"/>
                <a:cs typeface="NikoshBAN" panose="02000000000000000000" pitchFamily="2" charset="0"/>
              </a:rPr>
              <a:t>।</a:t>
            </a:r>
            <a:endParaRPr lang="en-US" sz="1900" dirty="0" smtClean="0">
              <a:latin typeface="NikoshBAN" panose="02000000000000000000" pitchFamily="2" charset="0"/>
              <a:cs typeface="NikoshBAN" panose="02000000000000000000" pitchFamily="2" charset="0"/>
            </a:endParaRPr>
          </a:p>
        </p:txBody>
      </p:sp>
      <p:sp>
        <p:nvSpPr>
          <p:cNvPr id="7" name="TextBox 6"/>
          <p:cNvSpPr txBox="1"/>
          <p:nvPr/>
        </p:nvSpPr>
        <p:spPr>
          <a:xfrm>
            <a:off x="5684835" y="526826"/>
            <a:ext cx="1584088" cy="584775"/>
          </a:xfrm>
          <a:prstGeom prst="rect">
            <a:avLst/>
          </a:prstGeom>
          <a:solidFill>
            <a:schemeClr val="accent2">
              <a:lumMod val="20000"/>
              <a:lumOff val="80000"/>
            </a:schemeClr>
          </a:solidFill>
          <a:ln w="12700">
            <a:solidFill>
              <a:schemeClr val="tx1"/>
            </a:solidFill>
          </a:ln>
        </p:spPr>
        <p:txBody>
          <a:bodyPr wrap="none" rtlCol="0">
            <a:spAutoFit/>
          </a:bodyPr>
          <a:lstStyle/>
          <a:p>
            <a:r>
              <a:rPr lang="as-IN" sz="3200" dirty="0">
                <a:solidFill>
                  <a:srgbClr val="002060"/>
                </a:solidFill>
                <a:latin typeface="NikoshBAN" panose="02000000000000000000" pitchFamily="2" charset="0"/>
                <a:cs typeface="NikoshBAN" panose="02000000000000000000" pitchFamily="2" charset="0"/>
              </a:rPr>
              <a:t>মংড়ুর </a:t>
            </a:r>
            <a:r>
              <a:rPr lang="as-IN" sz="3200" dirty="0" smtClean="0">
                <a:solidFill>
                  <a:srgbClr val="002060"/>
                </a:solidFill>
                <a:latin typeface="NikoshBAN" panose="02000000000000000000" pitchFamily="2" charset="0"/>
                <a:cs typeface="NikoshBAN" panose="02000000000000000000" pitchFamily="2" charset="0"/>
              </a:rPr>
              <a:t>পথে</a:t>
            </a:r>
            <a:endParaRPr lang="as-IN" sz="3200"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6522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3000" fill="hold"/>
                                        <p:tgtEl>
                                          <p:spTgt spid="6"/>
                                        </p:tgtEl>
                                        <p:attrNameLst>
                                          <p:attrName>style.color</p:attrName>
                                        </p:attrNameLst>
                                      </p:cBhvr>
                                      <p:to>
                                        <p:clrVal>
                                          <a:schemeClr val="accent2"/>
                                        </p:clrVal>
                                      </p:to>
                                    </p:set>
                                    <p:set>
                                      <p:cBhvr>
                                        <p:cTn id="7" dur="3000" fill="hold"/>
                                        <p:tgtEl>
                                          <p:spTgt spid="6"/>
                                        </p:tgtEl>
                                        <p:attrNameLst>
                                          <p:attrName>fillcolor</p:attrName>
                                        </p:attrNameLst>
                                      </p:cBhvr>
                                      <p:to>
                                        <p:clrVal>
                                          <a:schemeClr val="accent2"/>
                                        </p:clrVal>
                                      </p:to>
                                    </p:set>
                                    <p:set>
                                      <p:cBhvr>
                                        <p:cTn id="8" dur="3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t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3112" y="1164575"/>
            <a:ext cx="285750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75585" y="1164575"/>
            <a:ext cx="4704056" cy="2024469"/>
          </a:xfrm>
          <a:prstGeom prst="rect">
            <a:avLst/>
          </a:prstGeom>
        </p:spPr>
      </p:pic>
      <p:sp>
        <p:nvSpPr>
          <p:cNvPr id="3" name="TextBox 2"/>
          <p:cNvSpPr txBox="1"/>
          <p:nvPr/>
        </p:nvSpPr>
        <p:spPr>
          <a:xfrm>
            <a:off x="316523" y="3368835"/>
            <a:ext cx="11597053" cy="3108543"/>
          </a:xfrm>
          <a:prstGeom prst="rect">
            <a:avLst/>
          </a:prstGeom>
          <a:noFill/>
        </p:spPr>
        <p:txBody>
          <a:bodyPr wrap="square" rtlCol="0">
            <a:spAutoFit/>
          </a:bodyPr>
          <a:lstStyle/>
          <a:p>
            <a:pPr algn="just"/>
            <a:r>
              <a:rPr lang="as-IN" sz="2800" dirty="0">
                <a:latin typeface="NikoshBAN" panose="02000000000000000000" pitchFamily="2" charset="0"/>
                <a:cs typeface="NikoshBAN" panose="02000000000000000000" pitchFamily="2" charset="0"/>
              </a:rPr>
              <a:t>সন্ধ্যের আলো-আঁধারিতে, ২৪ মে, ২০০১, মিয়ানমারের (বার্মার) সীমান্ত শহর মংড়ুর পথে নেমে আমার </a:t>
            </a:r>
            <a:r>
              <a:rPr lang="en-US" sz="2800" dirty="0" err="1" smtClean="0">
                <a:latin typeface="NikoshBAN" panose="02000000000000000000" pitchFamily="2" charset="0"/>
                <a:cs typeface="NikoshBAN" panose="02000000000000000000" pitchFamily="2" charset="0"/>
              </a:rPr>
              <a:t>মু</a:t>
            </a:r>
            <a:r>
              <a:rPr lang="as-IN" sz="2800" dirty="0" smtClean="0">
                <a:latin typeface="NikoshBAN" panose="02000000000000000000" pitchFamily="2" charset="0"/>
                <a:cs typeface="NikoshBAN" panose="02000000000000000000" pitchFamily="2" charset="0"/>
              </a:rPr>
              <a:t>খ</a:t>
            </a:r>
            <a:r>
              <a:rPr lang="as-IN" sz="2800" dirty="0">
                <a:latin typeface="NikoshBAN" panose="02000000000000000000" pitchFamily="2" charset="0"/>
                <a:cs typeface="NikoshBAN" panose="02000000000000000000" pitchFamily="2" charset="0"/>
              </a:rPr>
              <a:t>, চোখ, কান ও হৃদয় অচেনা আবেগে উপচে পড়ল</a:t>
            </a:r>
            <a:r>
              <a:rPr lang="as-IN" sz="2800" dirty="0" smtClean="0">
                <a:latin typeface="NikoshBAN" panose="02000000000000000000" pitchFamily="2" charset="0"/>
                <a:cs typeface="NikoshBAN" panose="02000000000000000000" pitchFamily="2" charset="0"/>
              </a:rPr>
              <a:t>।</a:t>
            </a:r>
            <a:endParaRPr lang="as-IN" sz="2800" dirty="0">
              <a:latin typeface="NikoshBAN" panose="02000000000000000000" pitchFamily="2" charset="0"/>
              <a:cs typeface="NikoshBAN" panose="02000000000000000000" pitchFamily="2" charset="0"/>
            </a:endParaRPr>
          </a:p>
          <a:p>
            <a:pPr algn="just"/>
            <a:r>
              <a:rPr lang="as-IN" sz="2800" dirty="0">
                <a:latin typeface="NikoshBAN" panose="02000000000000000000" pitchFamily="2" charset="0"/>
                <a:cs typeface="NikoshBAN" panose="02000000000000000000" pitchFamily="2" charset="0"/>
              </a:rPr>
              <a:t>মংড়ু আমাদের টেকনাফের ওপারে। মাঝখানে নাফ নদী। মংড়ু বার্মার পশ্চিম সীমান্তের শহর। ব্রিটিশ যুগের বহু আগে থেকেই চট্টগ্রামের সঙ্গে তার যোগাযোগ। কখনো ছিন্ন, কখনো নিরবচ্ছিন্ন। পাদরি মেস্ট্রো সেবাস্টিন মানরিক সপ্তদশ শতাব্দীর প্রথমার্ধে এই পথে আসেন। তারও একশ বছর আগে পর্তুগিজরা চট্টগ্রামে বসতি স্থাপন করে। তারা নিজেদের বসতির জায়গাকে ব্যান্ডেল বলত। চট্টগ্রামে এখনো ব্যান্ডেল রোড তাদের স্মৃতি বহন করছে</a:t>
            </a:r>
            <a:r>
              <a:rPr lang="as-IN" sz="2800" dirty="0" smtClean="0">
                <a:latin typeface="NikoshBAN" panose="02000000000000000000" pitchFamily="2" charset="0"/>
                <a:cs typeface="NikoshBAN" panose="02000000000000000000" pitchFamily="2" charset="0"/>
              </a:rPr>
              <a:t>।</a:t>
            </a:r>
            <a:endParaRPr lang="as-IN" sz="28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73608" y="1164575"/>
            <a:ext cx="2868980" cy="2049904"/>
          </a:xfrm>
          <a:prstGeom prst="rect">
            <a:avLst/>
          </a:prstGeom>
        </p:spPr>
      </p:pic>
      <p:sp>
        <p:nvSpPr>
          <p:cNvPr id="6" name="TextBox 5"/>
          <p:cNvSpPr txBox="1"/>
          <p:nvPr/>
        </p:nvSpPr>
        <p:spPr>
          <a:xfrm>
            <a:off x="5644158" y="379598"/>
            <a:ext cx="1584088" cy="584775"/>
          </a:xfrm>
          <a:prstGeom prst="rect">
            <a:avLst/>
          </a:prstGeom>
          <a:solidFill>
            <a:schemeClr val="accent2">
              <a:lumMod val="20000"/>
              <a:lumOff val="80000"/>
            </a:schemeClr>
          </a:solidFill>
          <a:ln w="12700">
            <a:solidFill>
              <a:schemeClr val="tx1"/>
            </a:solidFill>
          </a:ln>
        </p:spPr>
        <p:txBody>
          <a:bodyPr wrap="none" rtlCol="0">
            <a:spAutoFit/>
          </a:bodyPr>
          <a:lstStyle/>
          <a:p>
            <a:r>
              <a:rPr lang="as-IN" sz="3200" dirty="0">
                <a:solidFill>
                  <a:srgbClr val="002060"/>
                </a:solidFill>
                <a:latin typeface="NikoshBAN" panose="02000000000000000000" pitchFamily="2" charset="0"/>
                <a:cs typeface="NikoshBAN" panose="02000000000000000000" pitchFamily="2" charset="0"/>
              </a:rPr>
              <a:t>মংড়ুর </a:t>
            </a:r>
            <a:r>
              <a:rPr lang="as-IN" sz="3200" dirty="0" smtClean="0">
                <a:solidFill>
                  <a:srgbClr val="002060"/>
                </a:solidFill>
                <a:latin typeface="NikoshBAN" panose="02000000000000000000" pitchFamily="2" charset="0"/>
                <a:cs typeface="NikoshBAN" panose="02000000000000000000" pitchFamily="2" charset="0"/>
              </a:rPr>
              <a:t>পথে</a:t>
            </a:r>
            <a:endParaRPr lang="as-IN" sz="3200" dirty="0">
              <a:solidFill>
                <a:srgbClr val="002060"/>
              </a:solidFill>
              <a:latin typeface="NikoshBAN" panose="02000000000000000000" pitchFamily="2" charset="0"/>
              <a:cs typeface="NikoshBAN" panose="02000000000000000000" pitchFamily="2" charset="0"/>
            </a:endParaRPr>
          </a:p>
        </p:txBody>
      </p:sp>
      <p:sp>
        <p:nvSpPr>
          <p:cNvPr id="5" name="TextBox 4"/>
          <p:cNvSpPr txBox="1"/>
          <p:nvPr/>
        </p:nvSpPr>
        <p:spPr>
          <a:xfrm>
            <a:off x="8546125" y="3364745"/>
            <a:ext cx="1409360"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মংড়ুর পথে</a:t>
            </a:r>
            <a:endParaRPr lang="en-US" sz="2800" dirty="0">
              <a:solidFill>
                <a:srgbClr val="FF0000"/>
              </a:solidFill>
            </a:endParaRPr>
          </a:p>
        </p:txBody>
      </p:sp>
      <p:sp>
        <p:nvSpPr>
          <p:cNvPr id="7" name="TextBox 6"/>
          <p:cNvSpPr txBox="1"/>
          <p:nvPr/>
        </p:nvSpPr>
        <p:spPr>
          <a:xfrm>
            <a:off x="8880234" y="5490174"/>
            <a:ext cx="1595309"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ব্যান্ডেল রোড</a:t>
            </a:r>
            <a:endParaRPr lang="en-US" sz="2800" dirty="0">
              <a:solidFill>
                <a:srgbClr val="FF0000"/>
              </a:solidFill>
            </a:endParaRPr>
          </a:p>
        </p:txBody>
      </p:sp>
    </p:spTree>
    <p:extLst>
      <p:ext uri="{BB962C8B-B14F-4D97-AF65-F5344CB8AC3E}">
        <p14:creationId xmlns:p14="http://schemas.microsoft.com/office/powerpoint/2010/main" val="821025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5"/>
                  </p:tgtEl>
                </p:cond>
              </p:nextCondLst>
            </p:seq>
            <p:seq concurrent="1" nextAc="seek">
              <p:cTn id="15" restart="whenNotActive" fill="hold" evtFilter="cancelBubble" nodeType="interactiveSeq">
                <p:stCondLst>
                  <p:cond evt="onClick" delay="0">
                    <p:tgtEl>
                      <p:spTgt spid="7"/>
                    </p:tgtEl>
                  </p:cond>
                </p:stCondLst>
                <p:endSync evt="end" delay="0">
                  <p:rtn val="all"/>
                </p:endSync>
                <p:childTnLst>
                  <p:par>
                    <p:cTn id="16" fill="hold">
                      <p:stCondLst>
                        <p:cond delay="0"/>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A7A88-A621-9CA7-395A-18AD8C4372D5}"/>
            </a:ext>
          </a:extLst>
        </p:cNvPr>
        <p:cNvGrpSpPr/>
        <p:nvPr/>
      </p:nvGrpSpPr>
      <p:grpSpPr>
        <a:xfrm>
          <a:off x="0" y="0"/>
          <a:ext cx="0" cy="0"/>
          <a:chOff x="0" y="0"/>
          <a:chExt cx="0" cy="0"/>
        </a:xfrm>
      </p:grpSpPr>
      <p:sp>
        <p:nvSpPr>
          <p:cNvPr id="3" name="TextBox 2"/>
          <p:cNvSpPr txBox="1"/>
          <p:nvPr/>
        </p:nvSpPr>
        <p:spPr>
          <a:xfrm>
            <a:off x="248238" y="2747070"/>
            <a:ext cx="7952787" cy="3539430"/>
          </a:xfrm>
          <a:prstGeom prst="rect">
            <a:avLst/>
          </a:prstGeom>
          <a:noFill/>
        </p:spPr>
        <p:txBody>
          <a:bodyPr wrap="square" rtlCol="0">
            <a:spAutoFit/>
          </a:bodyPr>
          <a:lstStyle/>
          <a:p>
            <a:pPr algn="just"/>
            <a:r>
              <a:rPr lang="as-IN" sz="2800" dirty="0" smtClean="0">
                <a:latin typeface="NikoshBAN" panose="02000000000000000000" pitchFamily="2" charset="0"/>
                <a:cs typeface="NikoshBAN" panose="02000000000000000000" pitchFamily="2" charset="0"/>
              </a:rPr>
              <a:t>সন্ধ্যের </a:t>
            </a:r>
            <a:r>
              <a:rPr lang="as-IN" sz="2800" dirty="0">
                <a:latin typeface="NikoshBAN" panose="02000000000000000000" pitchFamily="2" charset="0"/>
                <a:cs typeface="NikoshBAN" panose="02000000000000000000" pitchFamily="2" charset="0"/>
              </a:rPr>
              <a:t>আঁধার ঘনিয়ে আসার পর আমরা অভিবাসন ও শুল্ক দফতর থেকে ছাড়া পেয়ে খাঁচা-ছাড়া পাখির মতো উড়াল দিলাম। এই পথে আসতে পেরে খুশি হয়েছি, পথে আরাকান পড়বে, আরাকান রাজ্যের ধ্বংসপ্রাপ্ত প্রাচীন রাজধানী ম্রাউক-উ দেখতে পাব। এক সময় আরাকান বার্মা থেকে আলাদা স্বাধীন রাজ্য ছিল। তার পরিধি ছিল উত্তরে ফেনী নদী থেকে আন্দামান সাগরের কাছাকাছি পুরো বঙ্গোপসাগর উপকূল। সেখানে এসে পড়েছি এখন। আরাকান রাজ্যের রাজসভায় দৌলত কাজী, আলাওল সাহিত্যচর্চা করেছেন</a:t>
            </a:r>
            <a:r>
              <a:rPr lang="as-IN" sz="2800" dirty="0" smtClean="0">
                <a:latin typeface="NikoshBAN" panose="02000000000000000000" pitchFamily="2" charset="0"/>
                <a:cs typeface="NikoshBAN" panose="02000000000000000000" pitchFamily="2" charset="0"/>
              </a:rPr>
              <a:t>।</a:t>
            </a:r>
            <a:endParaRPr lang="as-IN" sz="2800" dirty="0">
              <a:latin typeface="NikoshBAN" panose="02000000000000000000" pitchFamily="2" charset="0"/>
              <a:cs typeface="NikoshBAN" panose="02000000000000000000" pitchFamily="2" charset="0"/>
            </a:endParaRPr>
          </a:p>
        </p:txBody>
      </p:sp>
      <p:pic>
        <p:nvPicPr>
          <p:cNvPr id="2050" name="Picture 2" descr="ম্রাউক উ এলাকা"/>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44802" y="509588"/>
            <a:ext cx="3356223" cy="22374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7700" y="509588"/>
            <a:ext cx="3635819" cy="5776912"/>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38350" y="507100"/>
            <a:ext cx="2628916" cy="2239970"/>
          </a:xfrm>
          <a:prstGeom prst="rect">
            <a:avLst/>
          </a:prstGeom>
        </p:spPr>
      </p:pic>
      <p:sp>
        <p:nvSpPr>
          <p:cNvPr id="10" name="TextBox 9"/>
          <p:cNvSpPr txBox="1"/>
          <p:nvPr/>
        </p:nvSpPr>
        <p:spPr>
          <a:xfrm>
            <a:off x="319683" y="1165420"/>
            <a:ext cx="1584088" cy="584775"/>
          </a:xfrm>
          <a:prstGeom prst="rect">
            <a:avLst/>
          </a:prstGeom>
          <a:solidFill>
            <a:schemeClr val="accent2">
              <a:lumMod val="20000"/>
              <a:lumOff val="80000"/>
            </a:schemeClr>
          </a:solidFill>
          <a:ln w="12700">
            <a:solidFill>
              <a:schemeClr val="tx1"/>
            </a:solidFill>
          </a:ln>
        </p:spPr>
        <p:txBody>
          <a:bodyPr wrap="none" rtlCol="0">
            <a:spAutoFit/>
          </a:bodyPr>
          <a:lstStyle/>
          <a:p>
            <a:r>
              <a:rPr lang="as-IN" sz="3200" dirty="0">
                <a:solidFill>
                  <a:srgbClr val="002060"/>
                </a:solidFill>
                <a:latin typeface="NikoshBAN" panose="02000000000000000000" pitchFamily="2" charset="0"/>
                <a:cs typeface="NikoshBAN" panose="02000000000000000000" pitchFamily="2" charset="0"/>
              </a:rPr>
              <a:t>মংড়ুর </a:t>
            </a:r>
            <a:r>
              <a:rPr lang="as-IN" sz="3200" dirty="0" smtClean="0">
                <a:solidFill>
                  <a:srgbClr val="002060"/>
                </a:solidFill>
                <a:latin typeface="NikoshBAN" panose="02000000000000000000" pitchFamily="2" charset="0"/>
                <a:cs typeface="NikoshBAN" panose="02000000000000000000" pitchFamily="2" charset="0"/>
              </a:rPr>
              <a:t>পথে</a:t>
            </a:r>
            <a:endParaRPr lang="as-IN" sz="3200" dirty="0">
              <a:solidFill>
                <a:srgbClr val="002060"/>
              </a:solidFill>
              <a:latin typeface="NikoshBAN" panose="02000000000000000000" pitchFamily="2" charset="0"/>
              <a:cs typeface="NikoshBAN" panose="02000000000000000000" pitchFamily="2" charset="0"/>
            </a:endParaRPr>
          </a:p>
        </p:txBody>
      </p:sp>
      <p:sp>
        <p:nvSpPr>
          <p:cNvPr id="9" name="TextBox 8"/>
          <p:cNvSpPr txBox="1"/>
          <p:nvPr/>
        </p:nvSpPr>
        <p:spPr>
          <a:xfrm>
            <a:off x="5816526" y="5307568"/>
            <a:ext cx="1112805"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আলাওল</a:t>
            </a:r>
            <a:endParaRPr lang="en-US" sz="2800" dirty="0">
              <a:solidFill>
                <a:srgbClr val="FF0000"/>
              </a:solidFill>
            </a:endParaRPr>
          </a:p>
        </p:txBody>
      </p:sp>
      <p:sp>
        <p:nvSpPr>
          <p:cNvPr id="11" name="TextBox 10"/>
          <p:cNvSpPr txBox="1"/>
          <p:nvPr/>
        </p:nvSpPr>
        <p:spPr>
          <a:xfrm>
            <a:off x="1276350" y="4022140"/>
            <a:ext cx="1109599"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ম্রাউক-উ</a:t>
            </a:r>
            <a:endParaRPr lang="en-US" sz="2800" dirty="0">
              <a:solidFill>
                <a:srgbClr val="FF0000"/>
              </a:solidFill>
            </a:endParaRPr>
          </a:p>
        </p:txBody>
      </p:sp>
      <p:sp>
        <p:nvSpPr>
          <p:cNvPr id="12" name="TextBox 11"/>
          <p:cNvSpPr txBox="1"/>
          <p:nvPr/>
        </p:nvSpPr>
        <p:spPr>
          <a:xfrm>
            <a:off x="4882902" y="4022140"/>
            <a:ext cx="1152880"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আরাকান</a:t>
            </a:r>
            <a:endParaRPr lang="en-US" sz="2800" dirty="0">
              <a:solidFill>
                <a:srgbClr val="FF0000"/>
              </a:solidFill>
            </a:endParaRPr>
          </a:p>
        </p:txBody>
      </p:sp>
    </p:spTree>
    <p:extLst>
      <p:ext uri="{BB962C8B-B14F-4D97-AF65-F5344CB8AC3E}">
        <p14:creationId xmlns:p14="http://schemas.microsoft.com/office/powerpoint/2010/main" val="3820251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wipe(left)">
                                      <p:cBhvr>
                                        <p:cTn id="13" dur="500"/>
                                        <p:tgtEl>
                                          <p:spTgt spid="2050"/>
                                        </p:tgtEl>
                                      </p:cBhvr>
                                    </p:animEffec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A7A88-A621-9CA7-395A-18AD8C4372D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0FC03D4-62BD-9B14-124B-3D50F7FA69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45069" y="603267"/>
            <a:ext cx="3819163" cy="2219267"/>
          </a:xfrm>
          <a:prstGeom prst="rect">
            <a:avLst/>
          </a:prstGeom>
        </p:spPr>
      </p:pic>
      <p:sp>
        <p:nvSpPr>
          <p:cNvPr id="3" name="TextBox 2"/>
          <p:cNvSpPr txBox="1"/>
          <p:nvPr/>
        </p:nvSpPr>
        <p:spPr>
          <a:xfrm>
            <a:off x="210138" y="3104262"/>
            <a:ext cx="11754094" cy="3293209"/>
          </a:xfrm>
          <a:prstGeom prst="rect">
            <a:avLst/>
          </a:prstGeom>
          <a:noFill/>
        </p:spPr>
        <p:txBody>
          <a:bodyPr wrap="square" rtlCol="0">
            <a:spAutoFit/>
          </a:bodyPr>
          <a:lstStyle/>
          <a:p>
            <a:pPr algn="just"/>
            <a:r>
              <a:rPr lang="as-IN" sz="2600" dirty="0">
                <a:latin typeface="NikoshBAN" panose="02000000000000000000" pitchFamily="2" charset="0"/>
                <a:cs typeface="NikoshBAN" panose="02000000000000000000" pitchFamily="2" charset="0"/>
              </a:rPr>
              <a:t>ছেলেবেলা থেকে চট্টগ্রামের পাশে অপরূপ মিয়ানমারের কথা শুনে এসেছি রূপকথার গল্পের মতো, আজ তা বাস্তবে ভেসে উঠল সন্ধ্যের আলোছায়ায়। অন্ধকার প্রায় গাঢ় হয়ে এসেছে। আকাশে মেঘের কোলে শুক্লপক্ষের চাঁদ। আমার হাতে ও কাঁধে ঝোলাঝুলি। শুল্ক অফিসের চৌহদ্দি পেরিয়ে পঞ্চাশ কদম না যেতেই বাঁ দিকে বড় বড় রেস্তরা, প্রায় জনমানবহীন। ডান দিকে মোড় ঘুরতেই এক মিয়ানমার কুমারী পানীয়ের পসরা নিয়ে বসেছে। একেবারেই ঝুপড়ি দোকান। কুমারীর দোকানের পাশেই আর একটি সে রকম দোকান। তারপর সামনেই শুরু হয়েছে বাড়িঘর ও দোকান। পথে নেমে পড়েছে তরুণ-তরুণী, মেয়েপুরুষ। পথে পথে মিয়ানমারের রঙ্গিলা যুবতী-তরুণীরা। কলহাস্যে মুখর। বাড়ির সামনে, দোকানের বাইরে দাঁড়িয়ে আছে কেউ কেউ। যুবক, যুবতী, প্রৌঢ়, বৃদ্ধ। মিয়ানমারের সবাই লুঙ্গি পরে। মেয়েদের পরনে লুঙ্গি ও ঝলমলে ব্লাউজ জাতীয় জামা বা গেঞ্জি। চুলে ফুল গোঁজা, চিরুনি ও রিবন-ফিতে।</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98335" y="613550"/>
            <a:ext cx="3944087" cy="2219267"/>
          </a:xfrm>
          <a:prstGeom prst="rect">
            <a:avLst/>
          </a:prstGeom>
        </p:spPr>
      </p:pic>
      <p:sp>
        <p:nvSpPr>
          <p:cNvPr id="7" name="TextBox 6"/>
          <p:cNvSpPr txBox="1"/>
          <p:nvPr/>
        </p:nvSpPr>
        <p:spPr>
          <a:xfrm>
            <a:off x="1462029" y="603267"/>
            <a:ext cx="1584088" cy="584775"/>
          </a:xfrm>
          <a:prstGeom prst="rect">
            <a:avLst/>
          </a:prstGeom>
          <a:solidFill>
            <a:schemeClr val="accent2">
              <a:lumMod val="20000"/>
              <a:lumOff val="80000"/>
            </a:schemeClr>
          </a:solidFill>
          <a:ln w="12700">
            <a:solidFill>
              <a:schemeClr val="tx1"/>
            </a:solidFill>
          </a:ln>
        </p:spPr>
        <p:txBody>
          <a:bodyPr wrap="none" rtlCol="0">
            <a:spAutoFit/>
          </a:bodyPr>
          <a:lstStyle/>
          <a:p>
            <a:r>
              <a:rPr lang="as-IN" sz="3200" dirty="0">
                <a:solidFill>
                  <a:srgbClr val="002060"/>
                </a:solidFill>
                <a:latin typeface="NikoshBAN" panose="02000000000000000000" pitchFamily="2" charset="0"/>
                <a:cs typeface="NikoshBAN" panose="02000000000000000000" pitchFamily="2" charset="0"/>
              </a:rPr>
              <a:t>মংড়ুর </a:t>
            </a:r>
            <a:r>
              <a:rPr lang="as-IN" sz="3200" dirty="0" smtClean="0">
                <a:solidFill>
                  <a:srgbClr val="002060"/>
                </a:solidFill>
                <a:latin typeface="NikoshBAN" panose="02000000000000000000" pitchFamily="2" charset="0"/>
                <a:cs typeface="NikoshBAN" panose="02000000000000000000" pitchFamily="2" charset="0"/>
              </a:rPr>
              <a:t>পথে</a:t>
            </a:r>
            <a:endParaRPr lang="as-IN" sz="3200" dirty="0">
              <a:solidFill>
                <a:srgbClr val="00206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1578" y="1665634"/>
            <a:ext cx="3755434" cy="1173105"/>
          </a:xfrm>
          <a:prstGeom prst="rect">
            <a:avLst/>
          </a:prstGeom>
        </p:spPr>
      </p:pic>
      <p:sp>
        <p:nvSpPr>
          <p:cNvPr id="8" name="TextBox 7"/>
          <p:cNvSpPr txBox="1"/>
          <p:nvPr/>
        </p:nvSpPr>
        <p:spPr>
          <a:xfrm>
            <a:off x="8676542" y="3549894"/>
            <a:ext cx="1437894" cy="400110"/>
          </a:xfrm>
          <a:prstGeom prst="rect">
            <a:avLst/>
          </a:prstGeom>
          <a:solidFill>
            <a:schemeClr val="bg1"/>
          </a:solidFill>
        </p:spPr>
        <p:txBody>
          <a:bodyPr wrap="none" lIns="0" tIns="0" rIns="0" bIns="0" rtlCol="0">
            <a:spAutoFit/>
          </a:bodyPr>
          <a:lstStyle/>
          <a:p>
            <a:r>
              <a:rPr lang="as-IN" sz="2600" dirty="0">
                <a:solidFill>
                  <a:srgbClr val="FF0000"/>
                </a:solidFill>
                <a:latin typeface="NikoshBAN" panose="02000000000000000000" pitchFamily="2" charset="0"/>
                <a:cs typeface="NikoshBAN" panose="02000000000000000000" pitchFamily="2" charset="0"/>
              </a:rPr>
              <a:t>শুক্লপক্ষের চাঁদ</a:t>
            </a:r>
            <a:endParaRPr lang="en-US" sz="2600" dirty="0">
              <a:solidFill>
                <a:srgbClr val="FF0000"/>
              </a:solidFill>
            </a:endParaRPr>
          </a:p>
        </p:txBody>
      </p:sp>
      <p:sp>
        <p:nvSpPr>
          <p:cNvPr id="9" name="TextBox 8"/>
          <p:cNvSpPr txBox="1"/>
          <p:nvPr/>
        </p:nvSpPr>
        <p:spPr>
          <a:xfrm>
            <a:off x="9439322" y="4339033"/>
            <a:ext cx="1423467" cy="400110"/>
          </a:xfrm>
          <a:prstGeom prst="rect">
            <a:avLst/>
          </a:prstGeom>
          <a:solidFill>
            <a:schemeClr val="bg1"/>
          </a:solidFill>
        </p:spPr>
        <p:txBody>
          <a:bodyPr wrap="none" lIns="0" tIns="0" rIns="0" bIns="0" rtlCol="0">
            <a:spAutoFit/>
          </a:bodyPr>
          <a:lstStyle/>
          <a:p>
            <a:r>
              <a:rPr lang="as-IN" sz="2600" dirty="0">
                <a:solidFill>
                  <a:srgbClr val="FF0000"/>
                </a:solidFill>
                <a:latin typeface="NikoshBAN" panose="02000000000000000000" pitchFamily="2" charset="0"/>
                <a:cs typeface="NikoshBAN" panose="02000000000000000000" pitchFamily="2" charset="0"/>
              </a:rPr>
              <a:t>ঝুপড়ি দোকান</a:t>
            </a:r>
            <a:endParaRPr lang="en-US" sz="2600" dirty="0">
              <a:solidFill>
                <a:srgbClr val="FF0000"/>
              </a:solidFill>
            </a:endParaRPr>
          </a:p>
        </p:txBody>
      </p:sp>
      <p:sp>
        <p:nvSpPr>
          <p:cNvPr id="10" name="TextBox 9"/>
          <p:cNvSpPr txBox="1"/>
          <p:nvPr/>
        </p:nvSpPr>
        <p:spPr>
          <a:xfrm>
            <a:off x="5248275" y="5133432"/>
            <a:ext cx="2218556" cy="400110"/>
          </a:xfrm>
          <a:prstGeom prst="rect">
            <a:avLst/>
          </a:prstGeom>
          <a:solidFill>
            <a:schemeClr val="bg1"/>
          </a:solidFill>
        </p:spPr>
        <p:txBody>
          <a:bodyPr wrap="none" lIns="0" tIns="0" rIns="0" bIns="0" rtlCol="0">
            <a:spAutoFit/>
          </a:bodyPr>
          <a:lstStyle/>
          <a:p>
            <a:r>
              <a:rPr lang="as-IN" sz="2600" dirty="0">
                <a:solidFill>
                  <a:srgbClr val="FF0000"/>
                </a:solidFill>
                <a:latin typeface="NikoshBAN" panose="02000000000000000000" pitchFamily="2" charset="0"/>
                <a:cs typeface="NikoshBAN" panose="02000000000000000000" pitchFamily="2" charset="0"/>
              </a:rPr>
              <a:t>রঙ্গিলা যুবতী-তরুণীরা</a:t>
            </a:r>
            <a:endParaRPr lang="en-US" sz="2600" dirty="0">
              <a:solidFill>
                <a:srgbClr val="FF0000"/>
              </a:solidFill>
            </a:endParaRPr>
          </a:p>
        </p:txBody>
      </p:sp>
    </p:spTree>
    <p:extLst>
      <p:ext uri="{BB962C8B-B14F-4D97-AF65-F5344CB8AC3E}">
        <p14:creationId xmlns:p14="http://schemas.microsoft.com/office/powerpoint/2010/main" val="30486661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nextCondLst>
                <p:cond evt="onClick" delay="0">
                  <p:tgtEl>
                    <p:spTgt spid="1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D7DB2-810E-2C39-310A-667211A724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745CAB-2637-2EC0-D795-5E0BC0CB052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77024" y="1295596"/>
            <a:ext cx="4572000" cy="2958352"/>
          </a:xfrm>
          <a:prstGeom prst="rect">
            <a:avLst/>
          </a:prstGeom>
        </p:spPr>
      </p:pic>
      <p:sp>
        <p:nvSpPr>
          <p:cNvPr id="5" name="Rectangle 4"/>
          <p:cNvSpPr/>
          <p:nvPr/>
        </p:nvSpPr>
        <p:spPr>
          <a:xfrm>
            <a:off x="276225" y="4309586"/>
            <a:ext cx="11506200" cy="1815882"/>
          </a:xfrm>
          <a:prstGeom prst="rect">
            <a:avLst/>
          </a:prstGeom>
        </p:spPr>
        <p:txBody>
          <a:bodyPr wrap="square">
            <a:spAutoFit/>
          </a:bodyPr>
          <a:lstStyle/>
          <a:p>
            <a:pPr algn="just"/>
            <a:r>
              <a:rPr lang="as-IN" sz="2800" dirty="0">
                <a:latin typeface="NikoshBAN" panose="02000000000000000000" pitchFamily="2" charset="0"/>
                <a:cs typeface="NikoshBAN" panose="02000000000000000000" pitchFamily="2" charset="0"/>
              </a:rPr>
              <a:t>পাশ দিয়ে একটা পাইক্যা চলে যাচ্ছে। তিন চাকার রিকশা, যেমন মোটর বাইকের পাশে আর একটা চাকা লাগিয়ে ক্যারিয়ারে বউ বাচ্চা বসতে পারে, এও প্রায় তেমনি। সারা মিয়ানমারে আমাদের রিকশার বদলে পাইক্যা। স্থানীয় মুসলমানরা এর একচেটিয়া চালক। মংড়ুর ব্যবসাও প্রায় ওদের দখলে, আর হিন্দুরাও আছে। এরা চট্টগ্রাম থেকে এসেছে, দীর্ঘদিন ধরে আছে।</a:t>
            </a:r>
          </a:p>
        </p:txBody>
      </p:sp>
      <p:sp>
        <p:nvSpPr>
          <p:cNvPr id="6" name="TextBox 5"/>
          <p:cNvSpPr txBox="1"/>
          <p:nvPr/>
        </p:nvSpPr>
        <p:spPr>
          <a:xfrm>
            <a:off x="2190750" y="4309586"/>
            <a:ext cx="989373" cy="523220"/>
          </a:xfrm>
          <a:prstGeom prst="rect">
            <a:avLst/>
          </a:prstGeom>
          <a:solidFill>
            <a:schemeClr val="bg1"/>
          </a:solidFill>
        </p:spPr>
        <p:txBody>
          <a:bodyPr wrap="none" rtlCol="0">
            <a:spAutoFit/>
          </a:bodyPr>
          <a:lstStyle/>
          <a:p>
            <a:r>
              <a:rPr lang="as-IN" sz="2800" dirty="0">
                <a:solidFill>
                  <a:srgbClr val="FF0000"/>
                </a:solidFill>
                <a:latin typeface="NikoshBAN" panose="02000000000000000000" pitchFamily="2" charset="0"/>
                <a:cs typeface="NikoshBAN" panose="02000000000000000000" pitchFamily="2" charset="0"/>
              </a:rPr>
              <a:t>পাইক্যা</a:t>
            </a:r>
            <a:endParaRPr lang="en-US" sz="2800" dirty="0">
              <a:solidFill>
                <a:srgbClr val="FF0000"/>
              </a:solidFill>
            </a:endParaRPr>
          </a:p>
        </p:txBody>
      </p:sp>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b="8179"/>
          <a:stretch/>
        </p:blipFill>
        <p:spPr>
          <a:xfrm>
            <a:off x="1004888" y="1295596"/>
            <a:ext cx="4572000" cy="3013990"/>
          </a:xfrm>
          <a:prstGeom prst="rect">
            <a:avLst/>
          </a:prstGeom>
        </p:spPr>
      </p:pic>
      <p:sp>
        <p:nvSpPr>
          <p:cNvPr id="8" name="TextBox 7"/>
          <p:cNvSpPr txBox="1"/>
          <p:nvPr/>
        </p:nvSpPr>
        <p:spPr>
          <a:xfrm>
            <a:off x="5331297" y="390615"/>
            <a:ext cx="1584088" cy="584775"/>
          </a:xfrm>
          <a:prstGeom prst="rect">
            <a:avLst/>
          </a:prstGeom>
          <a:solidFill>
            <a:schemeClr val="accent2">
              <a:lumMod val="20000"/>
              <a:lumOff val="80000"/>
            </a:schemeClr>
          </a:solidFill>
          <a:ln w="12700">
            <a:solidFill>
              <a:schemeClr val="tx1"/>
            </a:solidFill>
          </a:ln>
        </p:spPr>
        <p:txBody>
          <a:bodyPr wrap="none" rtlCol="0">
            <a:spAutoFit/>
          </a:bodyPr>
          <a:lstStyle/>
          <a:p>
            <a:r>
              <a:rPr lang="as-IN" sz="3200" dirty="0">
                <a:solidFill>
                  <a:srgbClr val="002060"/>
                </a:solidFill>
                <a:latin typeface="NikoshBAN" panose="02000000000000000000" pitchFamily="2" charset="0"/>
                <a:cs typeface="NikoshBAN" panose="02000000000000000000" pitchFamily="2" charset="0"/>
              </a:rPr>
              <a:t>মংড়ুর </a:t>
            </a:r>
            <a:r>
              <a:rPr lang="as-IN" sz="3200" dirty="0" smtClean="0">
                <a:solidFill>
                  <a:srgbClr val="002060"/>
                </a:solidFill>
                <a:latin typeface="NikoshBAN" panose="02000000000000000000" pitchFamily="2" charset="0"/>
                <a:cs typeface="NikoshBAN" panose="02000000000000000000" pitchFamily="2" charset="0"/>
              </a:rPr>
              <a:t>পথে</a:t>
            </a:r>
            <a:endParaRPr lang="as-IN" sz="3200" dirty="0">
              <a:solidFill>
                <a:srgbClr val="00206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473713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8336" y="3221648"/>
            <a:ext cx="10550038" cy="3108543"/>
          </a:xfrm>
          <a:prstGeom prst="rect">
            <a:avLst/>
          </a:prstGeom>
          <a:noFill/>
        </p:spPr>
        <p:txBody>
          <a:bodyPr wrap="square" lIns="0" tIns="0" rIns="0" bIns="0" rtlCol="0">
            <a:spAutoFit/>
          </a:bodyPr>
          <a:lstStyle/>
          <a:p>
            <a:r>
              <a:rPr lang="en-US" sz="2800" dirty="0" err="1" smtClean="0">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০১: </a:t>
            </a:r>
            <a:r>
              <a:rPr lang="as-IN" sz="2800" dirty="0" smtClean="0">
                <a:latin typeface="NikoshBAN" panose="02000000000000000000" pitchFamily="2" charset="0"/>
                <a:cs typeface="NikoshBAN" panose="02000000000000000000" pitchFamily="2" charset="0"/>
              </a:rPr>
              <a:t>কোন </a:t>
            </a:r>
            <a:r>
              <a:rPr lang="as-IN" sz="2800" dirty="0">
                <a:latin typeface="NikoshBAN" panose="02000000000000000000" pitchFamily="2" charset="0"/>
                <a:cs typeface="NikoshBAN" panose="02000000000000000000" pitchFamily="2" charset="0"/>
              </a:rPr>
              <a:t>তারিখে এবং কোন শহরের পথে লেখক যাত্রা করেছিলেন?</a:t>
            </a:r>
          </a:p>
          <a:p>
            <a:r>
              <a:rPr lang="en-US" sz="2800" dirty="0" err="1">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০২: </a:t>
            </a:r>
            <a:r>
              <a:rPr lang="as-IN" sz="2800" dirty="0" smtClean="0">
                <a:latin typeface="NikoshBAN" panose="02000000000000000000" pitchFamily="2" charset="0"/>
                <a:cs typeface="NikoshBAN" panose="02000000000000000000" pitchFamily="2" charset="0"/>
              </a:rPr>
              <a:t>চট্টগ্রামের </a:t>
            </a:r>
            <a:r>
              <a:rPr lang="as-IN" sz="2800" dirty="0">
                <a:latin typeface="NikoshBAN" panose="02000000000000000000" pitchFamily="2" charset="0"/>
                <a:cs typeface="NikoshBAN" panose="02000000000000000000" pitchFamily="2" charset="0"/>
              </a:rPr>
              <a:t>সঙ্গে মংড়ুর যোগাযোগ কখন থেকে স্থাপিত হয়েছিল?</a:t>
            </a:r>
          </a:p>
          <a:p>
            <a:r>
              <a:rPr lang="en-US" sz="2800" dirty="0" err="1">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০৩: </a:t>
            </a:r>
            <a:r>
              <a:rPr lang="as-IN" sz="2800" dirty="0" smtClean="0">
                <a:latin typeface="NikoshBAN" panose="02000000000000000000" pitchFamily="2" charset="0"/>
                <a:cs typeface="NikoshBAN" panose="02000000000000000000" pitchFamily="2" charset="0"/>
              </a:rPr>
              <a:t>পাদরি </a:t>
            </a:r>
            <a:r>
              <a:rPr lang="as-IN" sz="2800" dirty="0">
                <a:latin typeface="NikoshBAN" panose="02000000000000000000" pitchFamily="2" charset="0"/>
                <a:cs typeface="NikoshBAN" panose="02000000000000000000" pitchFamily="2" charset="0"/>
              </a:rPr>
              <a:t>সেবাস্টিন মানরিক কোন শতাব্দীতে এই পথে আসেন </a:t>
            </a:r>
            <a:r>
              <a:rPr lang="as-IN" sz="2800" dirty="0" smtClean="0">
                <a:latin typeface="NikoshBAN" panose="02000000000000000000" pitchFamily="2" charset="0"/>
                <a:cs typeface="NikoshBAN" panose="02000000000000000000" pitchFamily="2" charset="0"/>
              </a:rPr>
              <a:t>এবং</a:t>
            </a:r>
            <a:endParaRPr lang="en-US" sz="2800" dirty="0" smtClean="0">
              <a:latin typeface="NikoshBAN" panose="02000000000000000000" pitchFamily="2" charset="0"/>
              <a:cs typeface="NikoshBAN" panose="02000000000000000000" pitchFamily="2" charset="0"/>
            </a:endParaRPr>
          </a:p>
          <a:p>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তারও </a:t>
            </a:r>
            <a:r>
              <a:rPr lang="as-IN" sz="2800" dirty="0">
                <a:latin typeface="NikoshBAN" panose="02000000000000000000" pitchFamily="2" charset="0"/>
                <a:cs typeface="NikoshBAN" panose="02000000000000000000" pitchFamily="2" charset="0"/>
              </a:rPr>
              <a:t>আগে কারা চট্টগ্রামে বসতি স্থাপন করে?</a:t>
            </a:r>
          </a:p>
          <a:p>
            <a:r>
              <a:rPr lang="en-US" sz="2800" dirty="0" err="1">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০৪: </a:t>
            </a:r>
            <a:r>
              <a:rPr lang="as-IN" sz="2800" dirty="0" smtClean="0">
                <a:latin typeface="NikoshBAN" panose="02000000000000000000" pitchFamily="2" charset="0"/>
                <a:cs typeface="NikoshBAN" panose="02000000000000000000" pitchFamily="2" charset="0"/>
              </a:rPr>
              <a:t>আরাকান </a:t>
            </a:r>
            <a:r>
              <a:rPr lang="as-IN" sz="2800" dirty="0">
                <a:latin typeface="NikoshBAN" panose="02000000000000000000" pitchFamily="2" charset="0"/>
                <a:cs typeface="NikoshBAN" panose="02000000000000000000" pitchFamily="2" charset="0"/>
              </a:rPr>
              <a:t>রাজ্যের পরিধি কোথা থেকে কোথা পর্যন্ত বিস্তৃত ছিল?</a:t>
            </a:r>
          </a:p>
          <a:p>
            <a:r>
              <a:rPr lang="en-US" sz="2800" dirty="0" err="1">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০৫: </a:t>
            </a:r>
            <a:r>
              <a:rPr lang="as-IN" sz="2800" dirty="0" smtClean="0">
                <a:latin typeface="NikoshBAN" panose="02000000000000000000" pitchFamily="2" charset="0"/>
                <a:cs typeface="NikoshBAN" panose="02000000000000000000" pitchFamily="2" charset="0"/>
              </a:rPr>
              <a:t>মিয়ানমারের </a:t>
            </a:r>
            <a:r>
              <a:rPr lang="as-IN" sz="2800" dirty="0">
                <a:latin typeface="NikoshBAN" panose="02000000000000000000" pitchFamily="2" charset="0"/>
                <a:cs typeface="NikoshBAN" panose="02000000000000000000" pitchFamily="2" charset="0"/>
              </a:rPr>
              <a:t>স্থানীয়দের পোশাক-পরিচ্ছদ কেমন ছিল, পাঠ্যাংশের আলোকে বর্ণনা করো।</a:t>
            </a:r>
          </a:p>
          <a:p>
            <a:r>
              <a:rPr lang="en-US" sz="2800" dirty="0" err="1">
                <a:latin typeface="NikoshBAN" panose="02000000000000000000" pitchFamily="2" charset="0"/>
                <a:cs typeface="NikoshBAN" panose="02000000000000000000" pitchFamily="2" charset="0"/>
              </a:rPr>
              <a:t>প্রশ্ন</a:t>
            </a:r>
            <a:r>
              <a:rPr lang="en-US" sz="2800" dirty="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০৬:</a:t>
            </a:r>
            <a:r>
              <a:rPr lang="as-IN" sz="2800" dirty="0" smtClean="0">
                <a:latin typeface="NikoshBAN" panose="02000000000000000000" pitchFamily="2" charset="0"/>
                <a:cs typeface="NikoshBAN" panose="02000000000000000000" pitchFamily="2" charset="0"/>
              </a:rPr>
              <a:t>‘</a:t>
            </a:r>
            <a:r>
              <a:rPr lang="as-IN" sz="2800" dirty="0">
                <a:latin typeface="NikoshBAN" panose="02000000000000000000" pitchFamily="2" charset="0"/>
                <a:cs typeface="NikoshBAN" panose="02000000000000000000" pitchFamily="2" charset="0"/>
              </a:rPr>
              <a:t>পাইক্যা’ কী এবং কারা এর চালক ছিল?</a:t>
            </a:r>
          </a:p>
        </p:txBody>
      </p:sp>
      <p:sp>
        <p:nvSpPr>
          <p:cNvPr id="5" name="TextBox 4"/>
          <p:cNvSpPr txBox="1"/>
          <p:nvPr/>
        </p:nvSpPr>
        <p:spPr>
          <a:xfrm>
            <a:off x="5184531" y="357553"/>
            <a:ext cx="1810111" cy="584775"/>
          </a:xfrm>
          <a:prstGeom prst="rect">
            <a:avLst/>
          </a:prstGeom>
          <a:noFill/>
          <a:ln w="9525">
            <a:solidFill>
              <a:schemeClr val="tx1"/>
            </a:solidFill>
          </a:ln>
        </p:spPr>
        <p:txBody>
          <a:bodyPr wrap="none" rtlCol="0">
            <a:spAutoFit/>
          </a:bodyPr>
          <a:lstStyle/>
          <a:p>
            <a:pPr algn="ctr"/>
            <a:r>
              <a:rPr lang="en-US" sz="3200" b="1" dirty="0" err="1" smtClean="0">
                <a:latin typeface="NikoshBAN" panose="02000000000000000000" pitchFamily="2" charset="0"/>
                <a:cs typeface="NikoshBAN" panose="02000000000000000000" pitchFamily="2" charset="0"/>
              </a:rPr>
              <a:t>জোড়ায়</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কাজ</a:t>
            </a:r>
            <a:endParaRPr lang="as-IN" sz="3200" b="1" dirty="0">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15837" y="1119945"/>
            <a:ext cx="2088173" cy="1748238"/>
          </a:xfrm>
          <a:prstGeom prst="rect">
            <a:avLst/>
          </a:prstGeom>
        </p:spPr>
      </p:pic>
    </p:spTree>
    <p:extLst>
      <p:ext uri="{BB962C8B-B14F-4D97-AF65-F5344CB8AC3E}">
        <p14:creationId xmlns:p14="http://schemas.microsoft.com/office/powerpoint/2010/main" val="387868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309" y="1201472"/>
            <a:ext cx="4480714"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প্রশ্ন ১</a:t>
            </a:r>
            <a:r>
              <a:rPr lang="as-IN" dirty="0" smtClean="0">
                <a:latin typeface="NikoshBAN" panose="02000000000000000000" pitchFamily="2" charset="0"/>
                <a:cs typeface="NikoshBAN" panose="02000000000000000000" pitchFamily="2" charset="0"/>
              </a:rPr>
              <a:t>:</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লেখক </a:t>
            </a:r>
            <a:r>
              <a:rPr lang="as-IN" dirty="0">
                <a:latin typeface="NikoshBAN" panose="02000000000000000000" pitchFamily="2" charset="0"/>
                <a:cs typeface="NikoshBAN" panose="02000000000000000000" pitchFamily="2" charset="0"/>
              </a:rPr>
              <a:t>কোন তারিখে মিয়ানমারের মংড়ুর পথে নামেন</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
        <p:nvSpPr>
          <p:cNvPr id="3" name="TextBox 2"/>
          <p:cNvSpPr txBox="1"/>
          <p:nvPr/>
        </p:nvSpPr>
        <p:spPr>
          <a:xfrm>
            <a:off x="429309" y="2211053"/>
            <a:ext cx="3086101"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প্রশ্ন </a:t>
            </a:r>
            <a:r>
              <a:rPr lang="as-IN" dirty="0" smtClean="0">
                <a:latin typeface="NikoshBAN" panose="02000000000000000000" pitchFamily="2" charset="0"/>
                <a:cs typeface="NikoshBAN" panose="02000000000000000000" pitchFamily="2" charset="0"/>
              </a:rPr>
              <a:t>২:</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মংড়ু </a:t>
            </a:r>
            <a:r>
              <a:rPr lang="as-IN" dirty="0">
                <a:latin typeface="NikoshBAN" panose="02000000000000000000" pitchFamily="2" charset="0"/>
                <a:cs typeface="NikoshBAN" panose="02000000000000000000" pitchFamily="2" charset="0"/>
              </a:rPr>
              <a:t>কোন নদীর ওপারে অবস্থিত</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
        <p:nvSpPr>
          <p:cNvPr id="4" name="TextBox 3"/>
          <p:cNvSpPr txBox="1"/>
          <p:nvPr/>
        </p:nvSpPr>
        <p:spPr>
          <a:xfrm>
            <a:off x="429309" y="3268820"/>
            <a:ext cx="6808274"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প্রশ্ন </a:t>
            </a:r>
            <a:r>
              <a:rPr lang="as-IN" dirty="0" smtClean="0">
                <a:latin typeface="NikoshBAN" panose="02000000000000000000" pitchFamily="2" charset="0"/>
                <a:cs typeface="NikoshBAN" panose="02000000000000000000" pitchFamily="2" charset="0"/>
              </a:rPr>
              <a:t>৩:</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আরাকান </a:t>
            </a:r>
            <a:r>
              <a:rPr lang="as-IN" dirty="0">
                <a:latin typeface="NikoshBAN" panose="02000000000000000000" pitchFamily="2" charset="0"/>
                <a:cs typeface="NikoshBAN" panose="02000000000000000000" pitchFamily="2" charset="0"/>
              </a:rPr>
              <a:t>রাজ্যের রাজধানী কোথায় ছিল, যা লেখক দেখতে যাবেন বলে উল্লেখ করেছেন</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
        <p:nvSpPr>
          <p:cNvPr id="7" name="TextBox 6"/>
          <p:cNvSpPr txBox="1"/>
          <p:nvPr/>
        </p:nvSpPr>
        <p:spPr>
          <a:xfrm>
            <a:off x="8221273" y="1201472"/>
            <a:ext cx="1021433" cy="369332"/>
          </a:xfrm>
          <a:prstGeom prst="rect">
            <a:avLst/>
          </a:prstGeom>
          <a:solidFill>
            <a:schemeClr val="accent2">
              <a:lumMod val="20000"/>
              <a:lumOff val="80000"/>
            </a:schemeClr>
          </a:solidFill>
          <a:ln w="9525">
            <a:solidFill>
              <a:schemeClr val="tx1"/>
            </a:solidFill>
          </a:ln>
        </p:spPr>
        <p:txBody>
          <a:bodyPr wrap="none" rtlCol="0">
            <a:spAutoFit/>
          </a:bodyPr>
          <a:lstStyle/>
          <a:p>
            <a:r>
              <a:rPr lang="as-IN" dirty="0">
                <a:latin typeface="NikoshBAN" panose="02000000000000000000" pitchFamily="2" charset="0"/>
                <a:cs typeface="NikoshBAN" panose="02000000000000000000" pitchFamily="2" charset="0"/>
              </a:rPr>
              <a:t>সঠিক </a:t>
            </a:r>
            <a:r>
              <a:rPr lang="as-IN" dirty="0" smtClean="0">
                <a:latin typeface="NikoshBAN" panose="02000000000000000000" pitchFamily="2" charset="0"/>
                <a:cs typeface="NikoshBAN" panose="02000000000000000000" pitchFamily="2" charset="0"/>
              </a:rPr>
              <a:t>উত্তর:</a:t>
            </a:r>
            <a:endParaRPr lang="as-IN" dirty="0">
              <a:latin typeface="NikoshBAN" panose="02000000000000000000" pitchFamily="2" charset="0"/>
              <a:cs typeface="NikoshBAN" panose="02000000000000000000" pitchFamily="2" charset="0"/>
            </a:endParaRPr>
          </a:p>
        </p:txBody>
      </p:sp>
      <p:sp>
        <p:nvSpPr>
          <p:cNvPr id="8" name="TextBox 7"/>
          <p:cNvSpPr txBox="1"/>
          <p:nvPr/>
        </p:nvSpPr>
        <p:spPr>
          <a:xfrm>
            <a:off x="9557075" y="1201472"/>
            <a:ext cx="1319592" cy="369332"/>
          </a:xfrm>
          <a:prstGeom prst="rect">
            <a:avLst/>
          </a:prstGeom>
          <a:noFill/>
        </p:spPr>
        <p:txBody>
          <a:bodyPr wrap="none" rtlCol="0">
            <a:spAutoFit/>
          </a:bodyPr>
          <a:lstStyle/>
          <a:p>
            <a:r>
              <a:rPr lang="as-IN" dirty="0" smtClean="0">
                <a:solidFill>
                  <a:srgbClr val="002060"/>
                </a:solidFill>
                <a:latin typeface="NikoshBAN" panose="02000000000000000000" pitchFamily="2" charset="0"/>
                <a:cs typeface="NikoshBAN" panose="02000000000000000000" pitchFamily="2" charset="0"/>
              </a:rPr>
              <a:t>খ</a:t>
            </a:r>
            <a:r>
              <a:rPr lang="as-IN" dirty="0">
                <a:solidFill>
                  <a:srgbClr val="002060"/>
                </a:solidFill>
                <a:latin typeface="NikoshBAN" panose="02000000000000000000" pitchFamily="2" charset="0"/>
                <a:cs typeface="NikoshBAN" panose="02000000000000000000" pitchFamily="2" charset="0"/>
              </a:rPr>
              <a:t>) ২৪ মে </a:t>
            </a:r>
            <a:r>
              <a:rPr lang="as-IN" dirty="0" smtClean="0">
                <a:solidFill>
                  <a:srgbClr val="002060"/>
                </a:solidFill>
                <a:latin typeface="NikoshBAN" panose="02000000000000000000" pitchFamily="2" charset="0"/>
                <a:cs typeface="NikoshBAN" panose="02000000000000000000" pitchFamily="2" charset="0"/>
              </a:rPr>
              <a:t>২০০১</a:t>
            </a:r>
            <a:endParaRPr lang="as-IN" dirty="0">
              <a:solidFill>
                <a:srgbClr val="002060"/>
              </a:solidFill>
              <a:latin typeface="NikoshBAN" panose="02000000000000000000" pitchFamily="2" charset="0"/>
              <a:cs typeface="NikoshBAN" panose="02000000000000000000" pitchFamily="2" charset="0"/>
            </a:endParaRPr>
          </a:p>
        </p:txBody>
      </p:sp>
      <p:sp>
        <p:nvSpPr>
          <p:cNvPr id="9" name="TextBox 8"/>
          <p:cNvSpPr txBox="1"/>
          <p:nvPr/>
        </p:nvSpPr>
        <p:spPr>
          <a:xfrm>
            <a:off x="933399" y="1509292"/>
            <a:ext cx="1372492"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ক) ২৩ মে </a:t>
            </a:r>
            <a:r>
              <a:rPr lang="as-IN" dirty="0" smtClean="0">
                <a:latin typeface="NikoshBAN" panose="02000000000000000000" pitchFamily="2" charset="0"/>
                <a:cs typeface="NikoshBAN" panose="02000000000000000000" pitchFamily="2" charset="0"/>
              </a:rPr>
              <a:t>২০০১</a:t>
            </a:r>
            <a:endParaRPr lang="en-US" dirty="0"/>
          </a:p>
        </p:txBody>
      </p:sp>
      <p:sp>
        <p:nvSpPr>
          <p:cNvPr id="10" name="TextBox 9"/>
          <p:cNvSpPr txBox="1"/>
          <p:nvPr/>
        </p:nvSpPr>
        <p:spPr>
          <a:xfrm>
            <a:off x="3452203" y="1509292"/>
            <a:ext cx="1319592"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খ</a:t>
            </a:r>
            <a:r>
              <a:rPr lang="as-IN" dirty="0">
                <a:latin typeface="NikoshBAN" panose="02000000000000000000" pitchFamily="2" charset="0"/>
                <a:cs typeface="NikoshBAN" panose="02000000000000000000" pitchFamily="2" charset="0"/>
              </a:rPr>
              <a:t>) ২৪ মে </a:t>
            </a:r>
            <a:r>
              <a:rPr lang="as-IN" dirty="0" smtClean="0">
                <a:latin typeface="NikoshBAN" panose="02000000000000000000" pitchFamily="2" charset="0"/>
                <a:cs typeface="NikoshBAN" panose="02000000000000000000" pitchFamily="2" charset="0"/>
              </a:rPr>
              <a:t>২০০১</a:t>
            </a:r>
            <a:endParaRPr lang="as-IN" dirty="0">
              <a:latin typeface="NikoshBAN" panose="02000000000000000000" pitchFamily="2" charset="0"/>
              <a:cs typeface="NikoshBAN" panose="02000000000000000000" pitchFamily="2" charset="0"/>
            </a:endParaRPr>
          </a:p>
        </p:txBody>
      </p:sp>
      <p:sp>
        <p:nvSpPr>
          <p:cNvPr id="11" name="TextBox 10"/>
          <p:cNvSpPr txBox="1"/>
          <p:nvPr/>
        </p:nvSpPr>
        <p:spPr>
          <a:xfrm>
            <a:off x="933399" y="1864449"/>
            <a:ext cx="1326004"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গ) ২৫ মে </a:t>
            </a:r>
            <a:r>
              <a:rPr lang="as-IN" dirty="0" smtClean="0">
                <a:latin typeface="NikoshBAN" panose="02000000000000000000" pitchFamily="2" charset="0"/>
                <a:cs typeface="NikoshBAN" panose="02000000000000000000" pitchFamily="2" charset="0"/>
              </a:rPr>
              <a:t>২০০১</a:t>
            </a:r>
            <a:endParaRPr lang="as-IN" dirty="0">
              <a:latin typeface="NikoshBAN" panose="02000000000000000000" pitchFamily="2" charset="0"/>
              <a:cs typeface="NikoshBAN" panose="02000000000000000000" pitchFamily="2" charset="0"/>
            </a:endParaRPr>
          </a:p>
        </p:txBody>
      </p:sp>
      <p:sp>
        <p:nvSpPr>
          <p:cNvPr id="12" name="TextBox 11"/>
          <p:cNvSpPr txBox="1"/>
          <p:nvPr/>
        </p:nvSpPr>
        <p:spPr>
          <a:xfrm>
            <a:off x="3452203" y="1864449"/>
            <a:ext cx="1338828"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ঘ</a:t>
            </a:r>
            <a:r>
              <a:rPr lang="as-IN" dirty="0">
                <a:latin typeface="NikoshBAN" panose="02000000000000000000" pitchFamily="2" charset="0"/>
                <a:cs typeface="NikoshBAN" panose="02000000000000000000" pitchFamily="2" charset="0"/>
              </a:rPr>
              <a:t>) ২৬ মে </a:t>
            </a:r>
            <a:r>
              <a:rPr lang="as-IN" dirty="0" smtClean="0">
                <a:latin typeface="NikoshBAN" panose="02000000000000000000" pitchFamily="2" charset="0"/>
                <a:cs typeface="NikoshBAN" panose="02000000000000000000" pitchFamily="2" charset="0"/>
              </a:rPr>
              <a:t>২০০১</a:t>
            </a:r>
            <a:endParaRPr lang="as-IN" dirty="0">
              <a:latin typeface="NikoshBAN" panose="02000000000000000000" pitchFamily="2" charset="0"/>
              <a:cs typeface="NikoshBAN" panose="02000000000000000000" pitchFamily="2" charset="0"/>
            </a:endParaRPr>
          </a:p>
        </p:txBody>
      </p:sp>
      <p:sp>
        <p:nvSpPr>
          <p:cNvPr id="13" name="TextBox 12"/>
          <p:cNvSpPr txBox="1"/>
          <p:nvPr/>
        </p:nvSpPr>
        <p:spPr>
          <a:xfrm>
            <a:off x="933399" y="2530804"/>
            <a:ext cx="1306768"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ক) কর্ণফুলি </a:t>
            </a:r>
            <a:r>
              <a:rPr lang="as-IN" dirty="0" smtClean="0">
                <a:latin typeface="NikoshBAN" panose="02000000000000000000" pitchFamily="2" charset="0"/>
                <a:cs typeface="NikoshBAN" panose="02000000000000000000" pitchFamily="2" charset="0"/>
              </a:rPr>
              <a:t>নদী</a:t>
            </a:r>
            <a:endParaRPr lang="en-US" dirty="0"/>
          </a:p>
        </p:txBody>
      </p:sp>
      <p:sp>
        <p:nvSpPr>
          <p:cNvPr id="14" name="TextBox 13"/>
          <p:cNvSpPr txBox="1"/>
          <p:nvPr/>
        </p:nvSpPr>
        <p:spPr>
          <a:xfrm>
            <a:off x="3452203" y="2530804"/>
            <a:ext cx="1056700"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খ</a:t>
            </a:r>
            <a:r>
              <a:rPr lang="as-IN" dirty="0">
                <a:latin typeface="NikoshBAN" panose="02000000000000000000" pitchFamily="2" charset="0"/>
                <a:cs typeface="NikoshBAN" panose="02000000000000000000" pitchFamily="2" charset="0"/>
              </a:rPr>
              <a:t>) সাঙ্গু </a:t>
            </a:r>
            <a:r>
              <a:rPr lang="as-IN" dirty="0" smtClean="0">
                <a:latin typeface="NikoshBAN" panose="02000000000000000000" pitchFamily="2" charset="0"/>
                <a:cs typeface="NikoshBAN" panose="02000000000000000000" pitchFamily="2" charset="0"/>
              </a:rPr>
              <a:t>নদী</a:t>
            </a:r>
            <a:endParaRPr lang="as-IN" dirty="0">
              <a:latin typeface="NikoshBAN" panose="02000000000000000000" pitchFamily="2" charset="0"/>
              <a:cs typeface="NikoshBAN" panose="02000000000000000000" pitchFamily="2" charset="0"/>
            </a:endParaRPr>
          </a:p>
        </p:txBody>
      </p:sp>
      <p:sp>
        <p:nvSpPr>
          <p:cNvPr id="15" name="TextBox 14"/>
          <p:cNvSpPr txBox="1"/>
          <p:nvPr/>
        </p:nvSpPr>
        <p:spPr>
          <a:xfrm>
            <a:off x="933399" y="2887210"/>
            <a:ext cx="1018227"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গ</a:t>
            </a:r>
            <a:r>
              <a:rPr lang="as-IN" dirty="0">
                <a:latin typeface="NikoshBAN" panose="02000000000000000000" pitchFamily="2" charset="0"/>
                <a:cs typeface="NikoshBAN" panose="02000000000000000000" pitchFamily="2" charset="0"/>
              </a:rPr>
              <a:t>) নাফ </a:t>
            </a:r>
            <a:r>
              <a:rPr lang="as-IN" dirty="0" smtClean="0">
                <a:latin typeface="NikoshBAN" panose="02000000000000000000" pitchFamily="2" charset="0"/>
                <a:cs typeface="NikoshBAN" panose="02000000000000000000" pitchFamily="2" charset="0"/>
              </a:rPr>
              <a:t>নদী</a:t>
            </a:r>
            <a:endParaRPr lang="as-IN" dirty="0">
              <a:latin typeface="NikoshBAN" panose="02000000000000000000" pitchFamily="2" charset="0"/>
              <a:cs typeface="NikoshBAN" panose="02000000000000000000" pitchFamily="2" charset="0"/>
            </a:endParaRPr>
          </a:p>
        </p:txBody>
      </p:sp>
      <p:sp>
        <p:nvSpPr>
          <p:cNvPr id="16" name="TextBox 15"/>
          <p:cNvSpPr txBox="1"/>
          <p:nvPr/>
        </p:nvSpPr>
        <p:spPr>
          <a:xfrm>
            <a:off x="3452203" y="2887210"/>
            <a:ext cx="1077539"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ঘ</a:t>
            </a:r>
            <a:r>
              <a:rPr lang="as-IN" dirty="0">
                <a:latin typeface="NikoshBAN" panose="02000000000000000000" pitchFamily="2" charset="0"/>
                <a:cs typeface="NikoshBAN" panose="02000000000000000000" pitchFamily="2" charset="0"/>
              </a:rPr>
              <a:t>) ফেনী </a:t>
            </a:r>
            <a:r>
              <a:rPr lang="as-IN" dirty="0" smtClean="0">
                <a:latin typeface="NikoshBAN" panose="02000000000000000000" pitchFamily="2" charset="0"/>
                <a:cs typeface="NikoshBAN" panose="02000000000000000000" pitchFamily="2" charset="0"/>
              </a:rPr>
              <a:t>নদী</a:t>
            </a:r>
            <a:endParaRPr lang="as-IN" dirty="0">
              <a:latin typeface="NikoshBAN" panose="02000000000000000000" pitchFamily="2" charset="0"/>
              <a:cs typeface="NikoshBAN" panose="02000000000000000000" pitchFamily="2" charset="0"/>
            </a:endParaRPr>
          </a:p>
        </p:txBody>
      </p:sp>
      <p:sp>
        <p:nvSpPr>
          <p:cNvPr id="17" name="TextBox 16"/>
          <p:cNvSpPr txBox="1"/>
          <p:nvPr/>
        </p:nvSpPr>
        <p:spPr>
          <a:xfrm>
            <a:off x="9557075" y="2209619"/>
            <a:ext cx="1018227" cy="369332"/>
          </a:xfrm>
          <a:prstGeom prst="rect">
            <a:avLst/>
          </a:prstGeom>
          <a:noFill/>
        </p:spPr>
        <p:txBody>
          <a:bodyPr wrap="none" rtlCol="0">
            <a:spAutoFit/>
          </a:bodyPr>
          <a:lstStyle/>
          <a:p>
            <a:r>
              <a:rPr lang="as-IN" dirty="0" smtClean="0">
                <a:solidFill>
                  <a:srgbClr val="002060"/>
                </a:solidFill>
                <a:latin typeface="NikoshBAN" panose="02000000000000000000" pitchFamily="2" charset="0"/>
                <a:cs typeface="NikoshBAN" panose="02000000000000000000" pitchFamily="2" charset="0"/>
              </a:rPr>
              <a:t>গ</a:t>
            </a:r>
            <a:r>
              <a:rPr lang="as-IN" dirty="0">
                <a:solidFill>
                  <a:srgbClr val="002060"/>
                </a:solidFill>
                <a:latin typeface="NikoshBAN" panose="02000000000000000000" pitchFamily="2" charset="0"/>
                <a:cs typeface="NikoshBAN" panose="02000000000000000000" pitchFamily="2" charset="0"/>
              </a:rPr>
              <a:t>) নাফ </a:t>
            </a:r>
            <a:r>
              <a:rPr lang="as-IN" dirty="0" smtClean="0">
                <a:solidFill>
                  <a:srgbClr val="002060"/>
                </a:solidFill>
                <a:latin typeface="NikoshBAN" panose="02000000000000000000" pitchFamily="2" charset="0"/>
                <a:cs typeface="NikoshBAN" panose="02000000000000000000" pitchFamily="2" charset="0"/>
              </a:rPr>
              <a:t>নদী</a:t>
            </a:r>
            <a:endParaRPr lang="as-IN" dirty="0">
              <a:solidFill>
                <a:srgbClr val="002060"/>
              </a:solidFill>
              <a:latin typeface="NikoshBAN" panose="02000000000000000000" pitchFamily="2" charset="0"/>
              <a:cs typeface="NikoshBAN" panose="02000000000000000000" pitchFamily="2" charset="0"/>
            </a:endParaRPr>
          </a:p>
        </p:txBody>
      </p:sp>
      <p:sp>
        <p:nvSpPr>
          <p:cNvPr id="18" name="TextBox 17"/>
          <p:cNvSpPr txBox="1"/>
          <p:nvPr/>
        </p:nvSpPr>
        <p:spPr>
          <a:xfrm>
            <a:off x="933399" y="3977275"/>
            <a:ext cx="1010213"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গ</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ম্রাউক-উ</a:t>
            </a:r>
            <a:endParaRPr lang="as-IN" dirty="0">
              <a:latin typeface="NikoshBAN" panose="02000000000000000000" pitchFamily="2" charset="0"/>
              <a:cs typeface="NikoshBAN" panose="02000000000000000000" pitchFamily="2" charset="0"/>
            </a:endParaRPr>
          </a:p>
        </p:txBody>
      </p:sp>
      <p:sp>
        <p:nvSpPr>
          <p:cNvPr id="19" name="TextBox 18"/>
          <p:cNvSpPr txBox="1"/>
          <p:nvPr/>
        </p:nvSpPr>
        <p:spPr>
          <a:xfrm>
            <a:off x="933399" y="3605695"/>
            <a:ext cx="973343"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ক</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ইয়াঙ্গুন</a:t>
            </a:r>
            <a:endParaRPr lang="as-IN" dirty="0">
              <a:latin typeface="NikoshBAN" panose="02000000000000000000" pitchFamily="2" charset="0"/>
              <a:cs typeface="NikoshBAN" panose="02000000000000000000" pitchFamily="2" charset="0"/>
            </a:endParaRPr>
          </a:p>
        </p:txBody>
      </p:sp>
      <p:sp>
        <p:nvSpPr>
          <p:cNvPr id="20" name="TextBox 19"/>
          <p:cNvSpPr txBox="1"/>
          <p:nvPr/>
        </p:nvSpPr>
        <p:spPr>
          <a:xfrm>
            <a:off x="3452203" y="3605695"/>
            <a:ext cx="970137"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খ</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মান্দালে</a:t>
            </a:r>
            <a:endParaRPr lang="as-IN" dirty="0">
              <a:latin typeface="NikoshBAN" panose="02000000000000000000" pitchFamily="2" charset="0"/>
              <a:cs typeface="NikoshBAN" panose="02000000000000000000" pitchFamily="2" charset="0"/>
            </a:endParaRPr>
          </a:p>
        </p:txBody>
      </p:sp>
      <p:sp>
        <p:nvSpPr>
          <p:cNvPr id="21" name="TextBox 20"/>
          <p:cNvSpPr txBox="1"/>
          <p:nvPr/>
        </p:nvSpPr>
        <p:spPr>
          <a:xfrm>
            <a:off x="3452203" y="3977275"/>
            <a:ext cx="934871"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ঘ</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সাগাইং</a:t>
            </a:r>
            <a:endParaRPr lang="as-IN" dirty="0">
              <a:latin typeface="NikoshBAN" panose="02000000000000000000" pitchFamily="2" charset="0"/>
              <a:cs typeface="NikoshBAN" panose="02000000000000000000" pitchFamily="2" charset="0"/>
            </a:endParaRPr>
          </a:p>
        </p:txBody>
      </p:sp>
      <p:sp>
        <p:nvSpPr>
          <p:cNvPr id="22" name="TextBox 21"/>
          <p:cNvSpPr txBox="1"/>
          <p:nvPr/>
        </p:nvSpPr>
        <p:spPr>
          <a:xfrm>
            <a:off x="9557075" y="3268820"/>
            <a:ext cx="1010213" cy="369332"/>
          </a:xfrm>
          <a:prstGeom prst="rect">
            <a:avLst/>
          </a:prstGeom>
          <a:noFill/>
        </p:spPr>
        <p:txBody>
          <a:bodyPr wrap="none" rtlCol="0">
            <a:spAutoFit/>
          </a:bodyPr>
          <a:lstStyle/>
          <a:p>
            <a:r>
              <a:rPr lang="as-IN" dirty="0" smtClean="0">
                <a:solidFill>
                  <a:srgbClr val="002060"/>
                </a:solidFill>
                <a:latin typeface="NikoshBAN" panose="02000000000000000000" pitchFamily="2" charset="0"/>
                <a:cs typeface="NikoshBAN" panose="02000000000000000000" pitchFamily="2" charset="0"/>
              </a:rPr>
              <a:t>গ</a:t>
            </a:r>
            <a:r>
              <a:rPr lang="as-IN" dirty="0">
                <a:solidFill>
                  <a:srgbClr val="002060"/>
                </a:solidFill>
                <a:latin typeface="NikoshBAN" panose="02000000000000000000" pitchFamily="2" charset="0"/>
                <a:cs typeface="NikoshBAN" panose="02000000000000000000" pitchFamily="2" charset="0"/>
              </a:rPr>
              <a:t>) ম্রাউক-উ</a:t>
            </a:r>
          </a:p>
        </p:txBody>
      </p:sp>
      <p:sp>
        <p:nvSpPr>
          <p:cNvPr id="23" name="TextBox 22"/>
          <p:cNvSpPr txBox="1"/>
          <p:nvPr/>
        </p:nvSpPr>
        <p:spPr>
          <a:xfrm>
            <a:off x="429309" y="4360290"/>
            <a:ext cx="6064481"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প্রশ্ন </a:t>
            </a:r>
            <a:r>
              <a:rPr lang="as-IN" dirty="0" smtClean="0">
                <a:latin typeface="NikoshBAN" panose="02000000000000000000" pitchFamily="2" charset="0"/>
                <a:cs typeface="NikoshBAN" panose="02000000000000000000" pitchFamily="2" charset="0"/>
              </a:rPr>
              <a:t>৪:</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লেখক </a:t>
            </a:r>
            <a:r>
              <a:rPr lang="as-IN" dirty="0">
                <a:latin typeface="NikoshBAN" panose="02000000000000000000" pitchFamily="2" charset="0"/>
                <a:cs typeface="NikoshBAN" panose="02000000000000000000" pitchFamily="2" charset="0"/>
              </a:rPr>
              <a:t>মংড়ুর রাস্তায় কাদেরকে রঙ্গিলা, কলহাস্যে মুখর বলে উল্লেখ করেছেন</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
        <p:nvSpPr>
          <p:cNvPr id="24" name="TextBox 23"/>
          <p:cNvSpPr txBox="1"/>
          <p:nvPr/>
        </p:nvSpPr>
        <p:spPr>
          <a:xfrm>
            <a:off x="933399" y="4726672"/>
            <a:ext cx="2252540"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ক</a:t>
            </a:r>
            <a:r>
              <a:rPr lang="as-IN" dirty="0">
                <a:latin typeface="NikoshBAN" panose="02000000000000000000" pitchFamily="2" charset="0"/>
                <a:cs typeface="NikoshBAN" panose="02000000000000000000" pitchFamily="2" charset="0"/>
              </a:rPr>
              <a:t>) মুসলমান পাইক্যা </a:t>
            </a:r>
            <a:r>
              <a:rPr lang="as-IN" dirty="0" smtClean="0">
                <a:latin typeface="NikoshBAN" panose="02000000000000000000" pitchFamily="2" charset="0"/>
                <a:cs typeface="NikoshBAN" panose="02000000000000000000" pitchFamily="2" charset="0"/>
              </a:rPr>
              <a:t>চালকরা</a:t>
            </a:r>
            <a:endParaRPr lang="as-IN" dirty="0">
              <a:latin typeface="NikoshBAN" panose="02000000000000000000" pitchFamily="2" charset="0"/>
              <a:cs typeface="NikoshBAN" panose="02000000000000000000" pitchFamily="2" charset="0"/>
            </a:endParaRPr>
          </a:p>
        </p:txBody>
      </p:sp>
      <p:sp>
        <p:nvSpPr>
          <p:cNvPr id="25" name="TextBox 24"/>
          <p:cNvSpPr txBox="1"/>
          <p:nvPr/>
        </p:nvSpPr>
        <p:spPr>
          <a:xfrm>
            <a:off x="3452203" y="4726672"/>
            <a:ext cx="1502334"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খ</a:t>
            </a:r>
            <a:r>
              <a:rPr lang="as-IN" dirty="0">
                <a:latin typeface="NikoshBAN" panose="02000000000000000000" pitchFamily="2" charset="0"/>
                <a:cs typeface="NikoshBAN" panose="02000000000000000000" pitchFamily="2" charset="0"/>
              </a:rPr>
              <a:t>) হিন্দু </a:t>
            </a:r>
            <a:r>
              <a:rPr lang="as-IN" dirty="0" smtClean="0">
                <a:latin typeface="NikoshBAN" panose="02000000000000000000" pitchFamily="2" charset="0"/>
                <a:cs typeface="NikoshBAN" panose="02000000000000000000" pitchFamily="2" charset="0"/>
              </a:rPr>
              <a:t>ব্যবসায়ীরা</a:t>
            </a:r>
            <a:endParaRPr lang="as-IN" dirty="0">
              <a:latin typeface="NikoshBAN" panose="02000000000000000000" pitchFamily="2" charset="0"/>
              <a:cs typeface="NikoshBAN" panose="02000000000000000000" pitchFamily="2" charset="0"/>
            </a:endParaRPr>
          </a:p>
        </p:txBody>
      </p:sp>
      <p:sp>
        <p:nvSpPr>
          <p:cNvPr id="26" name="TextBox 25"/>
          <p:cNvSpPr txBox="1"/>
          <p:nvPr/>
        </p:nvSpPr>
        <p:spPr>
          <a:xfrm>
            <a:off x="933399" y="5058208"/>
            <a:ext cx="1984839"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গ</a:t>
            </a:r>
            <a:r>
              <a:rPr lang="as-IN" dirty="0">
                <a:latin typeface="NikoshBAN" panose="02000000000000000000" pitchFamily="2" charset="0"/>
                <a:cs typeface="NikoshBAN" panose="02000000000000000000" pitchFamily="2" charset="0"/>
              </a:rPr>
              <a:t>) তরুণ-তরুণী ও </a:t>
            </a:r>
            <a:r>
              <a:rPr lang="as-IN" dirty="0" smtClean="0">
                <a:latin typeface="NikoshBAN" panose="02000000000000000000" pitchFamily="2" charset="0"/>
                <a:cs typeface="NikoshBAN" panose="02000000000000000000" pitchFamily="2" charset="0"/>
              </a:rPr>
              <a:t>যুবতীরা</a:t>
            </a:r>
            <a:endParaRPr lang="as-IN" dirty="0">
              <a:latin typeface="NikoshBAN" panose="02000000000000000000" pitchFamily="2" charset="0"/>
              <a:cs typeface="NikoshBAN" panose="02000000000000000000" pitchFamily="2" charset="0"/>
            </a:endParaRPr>
          </a:p>
        </p:txBody>
      </p:sp>
      <p:sp>
        <p:nvSpPr>
          <p:cNvPr id="27" name="TextBox 26"/>
          <p:cNvSpPr txBox="1"/>
          <p:nvPr/>
        </p:nvSpPr>
        <p:spPr>
          <a:xfrm>
            <a:off x="3452203" y="5058208"/>
            <a:ext cx="1346844"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ঘ</a:t>
            </a:r>
            <a:r>
              <a:rPr lang="as-IN" dirty="0">
                <a:latin typeface="NikoshBAN" panose="02000000000000000000" pitchFamily="2" charset="0"/>
                <a:cs typeface="NikoshBAN" panose="02000000000000000000" pitchFamily="2" charset="0"/>
              </a:rPr>
              <a:t>) প্রৌঢ় ও </a:t>
            </a:r>
            <a:r>
              <a:rPr lang="as-IN" dirty="0" smtClean="0">
                <a:latin typeface="NikoshBAN" panose="02000000000000000000" pitchFamily="2" charset="0"/>
                <a:cs typeface="NikoshBAN" panose="02000000000000000000" pitchFamily="2" charset="0"/>
              </a:rPr>
              <a:t>বৃদ্ধরা</a:t>
            </a:r>
            <a:endParaRPr lang="as-IN" dirty="0">
              <a:latin typeface="NikoshBAN" panose="02000000000000000000" pitchFamily="2" charset="0"/>
              <a:cs typeface="NikoshBAN" panose="02000000000000000000" pitchFamily="2" charset="0"/>
            </a:endParaRPr>
          </a:p>
        </p:txBody>
      </p:sp>
      <p:sp>
        <p:nvSpPr>
          <p:cNvPr id="28" name="TextBox 27"/>
          <p:cNvSpPr txBox="1"/>
          <p:nvPr/>
        </p:nvSpPr>
        <p:spPr>
          <a:xfrm>
            <a:off x="9557075" y="4362524"/>
            <a:ext cx="1984839" cy="369332"/>
          </a:xfrm>
          <a:prstGeom prst="rect">
            <a:avLst/>
          </a:prstGeom>
          <a:noFill/>
        </p:spPr>
        <p:txBody>
          <a:bodyPr wrap="none" rtlCol="0">
            <a:spAutoFit/>
          </a:bodyPr>
          <a:lstStyle/>
          <a:p>
            <a:r>
              <a:rPr lang="as-IN" dirty="0" smtClean="0">
                <a:solidFill>
                  <a:srgbClr val="002060"/>
                </a:solidFill>
                <a:latin typeface="NikoshBAN" panose="02000000000000000000" pitchFamily="2" charset="0"/>
                <a:cs typeface="NikoshBAN" panose="02000000000000000000" pitchFamily="2" charset="0"/>
              </a:rPr>
              <a:t>গ</a:t>
            </a:r>
            <a:r>
              <a:rPr lang="as-IN" dirty="0">
                <a:solidFill>
                  <a:srgbClr val="002060"/>
                </a:solidFill>
                <a:latin typeface="NikoshBAN" panose="02000000000000000000" pitchFamily="2" charset="0"/>
                <a:cs typeface="NikoshBAN" panose="02000000000000000000" pitchFamily="2" charset="0"/>
              </a:rPr>
              <a:t>) তরুণ-তরুণী ও যুবতীরা</a:t>
            </a:r>
          </a:p>
        </p:txBody>
      </p:sp>
      <p:sp>
        <p:nvSpPr>
          <p:cNvPr id="29" name="TextBox 28"/>
          <p:cNvSpPr txBox="1"/>
          <p:nvPr/>
        </p:nvSpPr>
        <p:spPr>
          <a:xfrm>
            <a:off x="429309" y="5455824"/>
            <a:ext cx="4246675" cy="369332"/>
          </a:xfrm>
          <a:prstGeom prst="rect">
            <a:avLst/>
          </a:prstGeom>
          <a:noFill/>
        </p:spPr>
        <p:txBody>
          <a:bodyPr wrap="none" rtlCol="0">
            <a:spAutoFit/>
          </a:bodyPr>
          <a:lstStyle/>
          <a:p>
            <a:r>
              <a:rPr lang="as-IN" dirty="0">
                <a:latin typeface="NikoshBAN" panose="02000000000000000000" pitchFamily="2" charset="0"/>
                <a:cs typeface="NikoshBAN" panose="02000000000000000000" pitchFamily="2" charset="0"/>
              </a:rPr>
              <a:t>প্রশ্ন </a:t>
            </a:r>
            <a:r>
              <a:rPr lang="as-IN" dirty="0" smtClean="0">
                <a:latin typeface="NikoshBAN" panose="02000000000000000000" pitchFamily="2" charset="0"/>
                <a:cs typeface="NikoshBAN" panose="02000000000000000000" pitchFamily="2" charset="0"/>
              </a:rPr>
              <a:t>৫:</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মিয়ানমারে </a:t>
            </a:r>
            <a:r>
              <a:rPr lang="as-IN" dirty="0">
                <a:latin typeface="NikoshBAN" panose="02000000000000000000" pitchFamily="2" charset="0"/>
                <a:cs typeface="NikoshBAN" panose="02000000000000000000" pitchFamily="2" charset="0"/>
              </a:rPr>
              <a:t>রিকশার পরিবর্তে কী ব্যবহার করা হয়</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
        <p:nvSpPr>
          <p:cNvPr id="30" name="TextBox 29"/>
          <p:cNvSpPr txBox="1"/>
          <p:nvPr/>
        </p:nvSpPr>
        <p:spPr>
          <a:xfrm>
            <a:off x="933399" y="6187915"/>
            <a:ext cx="1295547"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গ</a:t>
            </a:r>
            <a:r>
              <a:rPr lang="as-IN" dirty="0">
                <a:latin typeface="NikoshBAN" panose="02000000000000000000" pitchFamily="2" charset="0"/>
                <a:cs typeface="NikoshBAN" panose="02000000000000000000" pitchFamily="2" charset="0"/>
              </a:rPr>
              <a:t>) ঘোড়ার </a:t>
            </a:r>
            <a:r>
              <a:rPr lang="as-IN" dirty="0" smtClean="0">
                <a:latin typeface="NikoshBAN" panose="02000000000000000000" pitchFamily="2" charset="0"/>
                <a:cs typeface="NikoshBAN" panose="02000000000000000000" pitchFamily="2" charset="0"/>
              </a:rPr>
              <a:t>গাড়ি</a:t>
            </a:r>
            <a:endParaRPr lang="as-IN" dirty="0">
              <a:latin typeface="NikoshBAN" panose="02000000000000000000" pitchFamily="2" charset="0"/>
              <a:cs typeface="NikoshBAN" panose="02000000000000000000" pitchFamily="2" charset="0"/>
            </a:endParaRPr>
          </a:p>
        </p:txBody>
      </p:sp>
      <p:sp>
        <p:nvSpPr>
          <p:cNvPr id="31" name="TextBox 30"/>
          <p:cNvSpPr txBox="1"/>
          <p:nvPr/>
        </p:nvSpPr>
        <p:spPr>
          <a:xfrm>
            <a:off x="933399" y="5839141"/>
            <a:ext cx="917239"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ক</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টুকটুক</a:t>
            </a:r>
            <a:endParaRPr lang="as-IN" dirty="0">
              <a:latin typeface="NikoshBAN" panose="02000000000000000000" pitchFamily="2" charset="0"/>
              <a:cs typeface="NikoshBAN" panose="02000000000000000000" pitchFamily="2" charset="0"/>
            </a:endParaRPr>
          </a:p>
        </p:txBody>
      </p:sp>
      <p:sp>
        <p:nvSpPr>
          <p:cNvPr id="32" name="TextBox 31"/>
          <p:cNvSpPr txBox="1"/>
          <p:nvPr/>
        </p:nvSpPr>
        <p:spPr>
          <a:xfrm>
            <a:off x="3452203" y="6187915"/>
            <a:ext cx="1401346"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ঘ</a:t>
            </a:r>
            <a:r>
              <a:rPr lang="as-IN" dirty="0">
                <a:latin typeface="NikoshBAN" panose="02000000000000000000" pitchFamily="2" charset="0"/>
                <a:cs typeface="NikoshBAN" panose="02000000000000000000" pitchFamily="2" charset="0"/>
              </a:rPr>
              <a:t>) সাইকেল </a:t>
            </a:r>
            <a:r>
              <a:rPr lang="as-IN" dirty="0" smtClean="0">
                <a:latin typeface="NikoshBAN" panose="02000000000000000000" pitchFamily="2" charset="0"/>
                <a:cs typeface="NikoshBAN" panose="02000000000000000000" pitchFamily="2" charset="0"/>
              </a:rPr>
              <a:t>ভ্যান</a:t>
            </a:r>
            <a:endParaRPr lang="as-IN" dirty="0">
              <a:latin typeface="NikoshBAN" panose="02000000000000000000" pitchFamily="2" charset="0"/>
              <a:cs typeface="NikoshBAN" panose="02000000000000000000" pitchFamily="2" charset="0"/>
            </a:endParaRPr>
          </a:p>
        </p:txBody>
      </p:sp>
      <p:sp>
        <p:nvSpPr>
          <p:cNvPr id="33" name="TextBox 32"/>
          <p:cNvSpPr txBox="1"/>
          <p:nvPr/>
        </p:nvSpPr>
        <p:spPr>
          <a:xfrm>
            <a:off x="3452203" y="5839141"/>
            <a:ext cx="938077" cy="369332"/>
          </a:xfrm>
          <a:prstGeom prst="rect">
            <a:avLst/>
          </a:prstGeom>
          <a:noFill/>
        </p:spPr>
        <p:txBody>
          <a:bodyPr wrap="none" rtlCol="0">
            <a:spAutoFit/>
          </a:bodyPr>
          <a:lstStyle/>
          <a:p>
            <a:r>
              <a:rPr lang="as-IN" dirty="0" smtClean="0">
                <a:latin typeface="NikoshBAN" panose="02000000000000000000" pitchFamily="2" charset="0"/>
                <a:cs typeface="NikoshBAN" panose="02000000000000000000" pitchFamily="2" charset="0"/>
              </a:rPr>
              <a:t>খ</a:t>
            </a:r>
            <a:r>
              <a:rPr lang="as-IN" dirty="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পাইক্যা</a:t>
            </a:r>
            <a:endParaRPr lang="as-IN" dirty="0">
              <a:latin typeface="NikoshBAN" panose="02000000000000000000" pitchFamily="2" charset="0"/>
              <a:cs typeface="NikoshBAN" panose="02000000000000000000" pitchFamily="2" charset="0"/>
            </a:endParaRPr>
          </a:p>
        </p:txBody>
      </p:sp>
      <p:sp>
        <p:nvSpPr>
          <p:cNvPr id="34" name="TextBox 33"/>
          <p:cNvSpPr txBox="1"/>
          <p:nvPr/>
        </p:nvSpPr>
        <p:spPr>
          <a:xfrm>
            <a:off x="9557075" y="5534952"/>
            <a:ext cx="938077" cy="369332"/>
          </a:xfrm>
          <a:prstGeom prst="rect">
            <a:avLst/>
          </a:prstGeom>
          <a:noFill/>
        </p:spPr>
        <p:txBody>
          <a:bodyPr wrap="none" rtlCol="0">
            <a:spAutoFit/>
          </a:bodyPr>
          <a:lstStyle/>
          <a:p>
            <a:r>
              <a:rPr lang="as-IN" dirty="0" smtClean="0">
                <a:solidFill>
                  <a:srgbClr val="002060"/>
                </a:solidFill>
                <a:latin typeface="NikoshBAN" panose="02000000000000000000" pitchFamily="2" charset="0"/>
                <a:cs typeface="NikoshBAN" panose="02000000000000000000" pitchFamily="2" charset="0"/>
              </a:rPr>
              <a:t>খ</a:t>
            </a:r>
            <a:r>
              <a:rPr lang="as-IN" dirty="0">
                <a:solidFill>
                  <a:srgbClr val="002060"/>
                </a:solidFill>
                <a:latin typeface="NikoshBAN" panose="02000000000000000000" pitchFamily="2" charset="0"/>
                <a:cs typeface="NikoshBAN" panose="02000000000000000000" pitchFamily="2" charset="0"/>
              </a:rPr>
              <a:t>) পাইক্যা</a:t>
            </a:r>
          </a:p>
        </p:txBody>
      </p:sp>
      <p:sp>
        <p:nvSpPr>
          <p:cNvPr id="35" name="TextBox 34"/>
          <p:cNvSpPr txBox="1"/>
          <p:nvPr/>
        </p:nvSpPr>
        <p:spPr>
          <a:xfrm>
            <a:off x="8221273" y="2209619"/>
            <a:ext cx="1021433" cy="369332"/>
          </a:xfrm>
          <a:prstGeom prst="rect">
            <a:avLst/>
          </a:prstGeom>
          <a:solidFill>
            <a:schemeClr val="accent2">
              <a:lumMod val="20000"/>
              <a:lumOff val="80000"/>
            </a:schemeClr>
          </a:solidFill>
          <a:ln w="9525">
            <a:solidFill>
              <a:schemeClr val="tx1"/>
            </a:solidFill>
          </a:ln>
        </p:spPr>
        <p:txBody>
          <a:bodyPr wrap="none" rtlCol="0">
            <a:spAutoFit/>
          </a:bodyPr>
          <a:lstStyle/>
          <a:p>
            <a:r>
              <a:rPr lang="as-IN" dirty="0">
                <a:latin typeface="NikoshBAN" panose="02000000000000000000" pitchFamily="2" charset="0"/>
                <a:cs typeface="NikoshBAN" panose="02000000000000000000" pitchFamily="2" charset="0"/>
              </a:rPr>
              <a:t>সঠিক </a:t>
            </a:r>
            <a:r>
              <a:rPr lang="as-IN" dirty="0" smtClean="0">
                <a:latin typeface="NikoshBAN" panose="02000000000000000000" pitchFamily="2" charset="0"/>
                <a:cs typeface="NikoshBAN" panose="02000000000000000000" pitchFamily="2" charset="0"/>
              </a:rPr>
              <a:t>উত্তর:</a:t>
            </a:r>
            <a:endParaRPr lang="as-IN" dirty="0">
              <a:latin typeface="NikoshBAN" panose="02000000000000000000" pitchFamily="2" charset="0"/>
              <a:cs typeface="NikoshBAN" panose="02000000000000000000" pitchFamily="2" charset="0"/>
            </a:endParaRPr>
          </a:p>
        </p:txBody>
      </p:sp>
      <p:sp>
        <p:nvSpPr>
          <p:cNvPr id="36" name="TextBox 35"/>
          <p:cNvSpPr txBox="1"/>
          <p:nvPr/>
        </p:nvSpPr>
        <p:spPr>
          <a:xfrm>
            <a:off x="8221273" y="3268820"/>
            <a:ext cx="1021433" cy="369332"/>
          </a:xfrm>
          <a:prstGeom prst="rect">
            <a:avLst/>
          </a:prstGeom>
          <a:solidFill>
            <a:schemeClr val="accent2">
              <a:lumMod val="20000"/>
              <a:lumOff val="80000"/>
            </a:schemeClr>
          </a:solidFill>
          <a:ln w="9525">
            <a:solidFill>
              <a:schemeClr val="tx1"/>
            </a:solidFill>
          </a:ln>
        </p:spPr>
        <p:txBody>
          <a:bodyPr wrap="none" rtlCol="0">
            <a:spAutoFit/>
          </a:bodyPr>
          <a:lstStyle/>
          <a:p>
            <a:r>
              <a:rPr lang="as-IN" dirty="0">
                <a:latin typeface="NikoshBAN" panose="02000000000000000000" pitchFamily="2" charset="0"/>
                <a:cs typeface="NikoshBAN" panose="02000000000000000000" pitchFamily="2" charset="0"/>
              </a:rPr>
              <a:t>সঠিক </a:t>
            </a:r>
            <a:r>
              <a:rPr lang="as-IN" dirty="0" smtClean="0">
                <a:latin typeface="NikoshBAN" panose="02000000000000000000" pitchFamily="2" charset="0"/>
                <a:cs typeface="NikoshBAN" panose="02000000000000000000" pitchFamily="2" charset="0"/>
              </a:rPr>
              <a:t>উত্তর:</a:t>
            </a:r>
            <a:endParaRPr lang="as-IN" dirty="0">
              <a:latin typeface="NikoshBAN" panose="02000000000000000000" pitchFamily="2" charset="0"/>
              <a:cs typeface="NikoshBAN" panose="02000000000000000000" pitchFamily="2" charset="0"/>
            </a:endParaRPr>
          </a:p>
        </p:txBody>
      </p:sp>
      <p:sp>
        <p:nvSpPr>
          <p:cNvPr id="37" name="TextBox 36"/>
          <p:cNvSpPr txBox="1"/>
          <p:nvPr/>
        </p:nvSpPr>
        <p:spPr>
          <a:xfrm>
            <a:off x="8221273" y="4360290"/>
            <a:ext cx="1021433" cy="369332"/>
          </a:xfrm>
          <a:prstGeom prst="rect">
            <a:avLst/>
          </a:prstGeom>
          <a:solidFill>
            <a:schemeClr val="accent2">
              <a:lumMod val="20000"/>
              <a:lumOff val="80000"/>
            </a:schemeClr>
          </a:solidFill>
          <a:ln w="9525">
            <a:solidFill>
              <a:schemeClr val="tx1"/>
            </a:solidFill>
          </a:ln>
        </p:spPr>
        <p:txBody>
          <a:bodyPr wrap="none" rtlCol="0">
            <a:spAutoFit/>
          </a:bodyPr>
          <a:lstStyle/>
          <a:p>
            <a:r>
              <a:rPr lang="as-IN" dirty="0">
                <a:latin typeface="NikoshBAN" panose="02000000000000000000" pitchFamily="2" charset="0"/>
                <a:cs typeface="NikoshBAN" panose="02000000000000000000" pitchFamily="2" charset="0"/>
              </a:rPr>
              <a:t>সঠিক </a:t>
            </a:r>
            <a:r>
              <a:rPr lang="as-IN" dirty="0" smtClean="0">
                <a:latin typeface="NikoshBAN" panose="02000000000000000000" pitchFamily="2" charset="0"/>
                <a:cs typeface="NikoshBAN" panose="02000000000000000000" pitchFamily="2" charset="0"/>
              </a:rPr>
              <a:t>উত্তর:</a:t>
            </a:r>
            <a:endParaRPr lang="as-IN" dirty="0">
              <a:latin typeface="NikoshBAN" panose="02000000000000000000" pitchFamily="2" charset="0"/>
              <a:cs typeface="NikoshBAN" panose="02000000000000000000" pitchFamily="2" charset="0"/>
            </a:endParaRPr>
          </a:p>
        </p:txBody>
      </p:sp>
      <p:sp>
        <p:nvSpPr>
          <p:cNvPr id="38" name="TextBox 37"/>
          <p:cNvSpPr txBox="1"/>
          <p:nvPr/>
        </p:nvSpPr>
        <p:spPr>
          <a:xfrm>
            <a:off x="8221273" y="5534952"/>
            <a:ext cx="1021433" cy="369332"/>
          </a:xfrm>
          <a:prstGeom prst="rect">
            <a:avLst/>
          </a:prstGeom>
          <a:solidFill>
            <a:schemeClr val="accent2">
              <a:lumMod val="20000"/>
              <a:lumOff val="80000"/>
            </a:schemeClr>
          </a:solidFill>
          <a:ln w="9525">
            <a:solidFill>
              <a:schemeClr val="tx1"/>
            </a:solidFill>
          </a:ln>
        </p:spPr>
        <p:txBody>
          <a:bodyPr wrap="none" rtlCol="0">
            <a:spAutoFit/>
          </a:bodyPr>
          <a:lstStyle/>
          <a:p>
            <a:r>
              <a:rPr lang="as-IN" dirty="0">
                <a:latin typeface="NikoshBAN" panose="02000000000000000000" pitchFamily="2" charset="0"/>
                <a:cs typeface="NikoshBAN" panose="02000000000000000000" pitchFamily="2" charset="0"/>
              </a:rPr>
              <a:t>সঠিক </a:t>
            </a:r>
            <a:r>
              <a:rPr lang="as-IN" dirty="0" smtClean="0">
                <a:latin typeface="NikoshBAN" panose="02000000000000000000" pitchFamily="2" charset="0"/>
                <a:cs typeface="NikoshBAN" panose="02000000000000000000" pitchFamily="2" charset="0"/>
              </a:rPr>
              <a:t>উত্তর:</a:t>
            </a:r>
            <a:endParaRPr lang="as-IN" dirty="0">
              <a:latin typeface="NikoshBAN" panose="02000000000000000000" pitchFamily="2" charset="0"/>
              <a:cs typeface="NikoshBAN" panose="02000000000000000000" pitchFamily="2" charset="0"/>
            </a:endParaRPr>
          </a:p>
        </p:txBody>
      </p:sp>
      <p:sp>
        <p:nvSpPr>
          <p:cNvPr id="39" name="TextBox 38"/>
          <p:cNvSpPr txBox="1"/>
          <p:nvPr/>
        </p:nvSpPr>
        <p:spPr>
          <a:xfrm>
            <a:off x="4344891" y="344927"/>
            <a:ext cx="3876382" cy="584775"/>
          </a:xfrm>
          <a:prstGeom prst="rect">
            <a:avLst/>
          </a:prstGeom>
          <a:noFill/>
        </p:spPr>
        <p:txBody>
          <a:bodyPr wrap="none" rtlCol="0">
            <a:spAutoFit/>
          </a:bodyPr>
          <a:lstStyle/>
          <a:p>
            <a:r>
              <a:rPr lang="en-US" sz="3200" dirty="0" err="1" smtClean="0">
                <a:latin typeface="NikoshBAN" panose="02000000000000000000" pitchFamily="2" charset="0"/>
                <a:cs typeface="NikoshBAN" panose="02000000000000000000" pitchFamily="2" charset="0"/>
              </a:rPr>
              <a:t>চলো</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প্রশ্নগুলোর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উত্তর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দিই</a:t>
            </a:r>
            <a:r>
              <a:rPr lang="en-US" sz="3200" dirty="0" smtClean="0">
                <a:latin typeface="NikoshBAN" panose="02000000000000000000" pitchFamily="2" charset="0"/>
                <a:cs typeface="NikoshBAN" panose="02000000000000000000" pitchFamily="2" charset="0"/>
              </a:rPr>
              <a:t>.....</a:t>
            </a:r>
            <a:endParaRPr lang="as-IN"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5317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1500"/>
                            </p:stCondLst>
                            <p:childTnLst>
                              <p:par>
                                <p:cTn id="67" presetID="22" presetClass="entr" presetSubtype="8"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childTnLst>
                          </p:cTn>
                        </p:par>
                        <p:par>
                          <p:cTn id="70" fill="hold">
                            <p:stCondLst>
                              <p:cond delay="2000"/>
                            </p:stCondLst>
                            <p:childTnLst>
                              <p:par>
                                <p:cTn id="71" presetID="22" presetClass="entr" presetSubtype="8"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par>
                          <p:cTn id="74" fill="hold">
                            <p:stCondLst>
                              <p:cond delay="2500"/>
                            </p:stCondLst>
                            <p:childTnLst>
                              <p:par>
                                <p:cTn id="75" presetID="22" presetClass="entr" presetSubtype="8"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left)">
                                      <p:cBhvr>
                                        <p:cTn id="77" dur="500"/>
                                        <p:tgtEl>
                                          <p:spTgt spid="3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par>
                          <p:cTn id="87" fill="hold">
                            <p:stCondLst>
                              <p:cond delay="1000"/>
                            </p:stCondLst>
                            <p:childTnLst>
                              <p:par>
                                <p:cTn id="88" presetID="22" presetClass="entr" presetSubtype="8"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500"/>
                                        <p:tgtEl>
                                          <p:spTgt spid="25"/>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wipe(left)">
                                      <p:cBhvr>
                                        <p:cTn id="98" dur="500"/>
                                        <p:tgtEl>
                                          <p:spTgt spid="27"/>
                                        </p:tgtEl>
                                      </p:cBhvr>
                                    </p:animEffect>
                                  </p:childTnLst>
                                </p:cTn>
                              </p:par>
                            </p:childTnLst>
                          </p:cTn>
                        </p:par>
                        <p:par>
                          <p:cTn id="99" fill="hold">
                            <p:stCondLst>
                              <p:cond delay="2500"/>
                            </p:stCondLst>
                            <p:childTnLst>
                              <p:par>
                                <p:cTn id="100" presetID="22" presetClass="entr" presetSubtype="8"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wipe(left)">
                                      <p:cBhvr>
                                        <p:cTn id="102" dur="500"/>
                                        <p:tgtEl>
                                          <p:spTgt spid="37"/>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childTnLst>
                          </p:cTn>
                        </p:par>
                        <p:par>
                          <p:cTn id="108" fill="hold">
                            <p:stCondLst>
                              <p:cond delay="1000"/>
                            </p:stCondLst>
                            <p:childTnLst>
                              <p:par>
                                <p:cTn id="109" presetID="22" presetClass="entr" presetSubtype="8" fill="hold" grpId="0" nodeType="after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wipe(left)">
                                      <p:cBhvr>
                                        <p:cTn id="111" dur="500"/>
                                        <p:tgtEl>
                                          <p:spTgt spid="31"/>
                                        </p:tgtEl>
                                      </p:cBhvr>
                                    </p:animEffect>
                                  </p:childTnLst>
                                </p:cTn>
                              </p:par>
                            </p:childTnLst>
                          </p:cTn>
                        </p:par>
                        <p:par>
                          <p:cTn id="112" fill="hold">
                            <p:stCondLst>
                              <p:cond delay="1500"/>
                            </p:stCondLst>
                            <p:childTnLst>
                              <p:par>
                                <p:cTn id="113" presetID="22" presetClass="entr" presetSubtype="8" fill="hold" grpId="0" nodeType="after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left)">
                                      <p:cBhvr>
                                        <p:cTn id="115" dur="500"/>
                                        <p:tgtEl>
                                          <p:spTgt spid="33"/>
                                        </p:tgtEl>
                                      </p:cBhvr>
                                    </p:animEffect>
                                  </p:childTnLst>
                                </p:cTn>
                              </p:par>
                            </p:childTnLst>
                          </p:cTn>
                        </p:par>
                        <p:par>
                          <p:cTn id="116" fill="hold">
                            <p:stCondLst>
                              <p:cond delay="2000"/>
                            </p:stCondLst>
                            <p:childTnLst>
                              <p:par>
                                <p:cTn id="117" presetID="22" presetClass="entr" presetSubtype="8" fill="hold" grpId="0" nodeType="after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wipe(left)">
                                      <p:cBhvr>
                                        <p:cTn id="119" dur="500"/>
                                        <p:tgtEl>
                                          <p:spTgt spid="30"/>
                                        </p:tgtEl>
                                      </p:cBhvr>
                                    </p:animEffect>
                                  </p:childTnLst>
                                </p:cTn>
                              </p:par>
                            </p:childTnLst>
                          </p:cTn>
                        </p:par>
                        <p:par>
                          <p:cTn id="120" fill="hold">
                            <p:stCondLst>
                              <p:cond delay="2500"/>
                            </p:stCondLst>
                            <p:childTnLst>
                              <p:par>
                                <p:cTn id="121" presetID="22" presetClass="entr" presetSubtype="8" fill="hold" grpId="0" nodeType="after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wipe(left)">
                                      <p:cBhvr>
                                        <p:cTn id="123" dur="500"/>
                                        <p:tgtEl>
                                          <p:spTgt spid="32"/>
                                        </p:tgtEl>
                                      </p:cBhvr>
                                    </p:animEffect>
                                  </p:childTnLst>
                                </p:cTn>
                              </p:par>
                            </p:childTnLst>
                          </p:cTn>
                        </p:par>
                        <p:par>
                          <p:cTn id="124" fill="hold">
                            <p:stCondLst>
                              <p:cond delay="3000"/>
                            </p:stCondLst>
                            <p:childTnLst>
                              <p:par>
                                <p:cTn id="125" presetID="22" presetClass="entr" presetSubtype="8"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left)">
                                      <p:cBhvr>
                                        <p:cTn id="1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8" restart="whenNotActive" fill="hold" evtFilter="cancelBubble" nodeType="interactiveSeq">
                <p:stCondLst>
                  <p:cond evt="onClick" delay="0">
                    <p:tgtEl>
                      <p:spTgt spid="7"/>
                    </p:tgtEl>
                  </p:cond>
                </p:stCondLst>
                <p:endSync evt="end" delay="0">
                  <p:rtn val="all"/>
                </p:endSync>
                <p:childTnLst>
                  <p:par>
                    <p:cTn id="129" fill="hold">
                      <p:stCondLst>
                        <p:cond delay="0"/>
                      </p:stCondLst>
                      <p:childTnLst>
                        <p:par>
                          <p:cTn id="130" fill="hold">
                            <p:stCondLst>
                              <p:cond delay="0"/>
                            </p:stCondLst>
                            <p:childTnLst>
                              <p:par>
                                <p:cTn id="131" presetID="22" presetClass="entr" presetSubtype="8" fill="hold" grpId="0" nodeType="clickEffect">
                                  <p:stCondLst>
                                    <p:cond delay="0"/>
                                  </p:stCondLst>
                                  <p:childTnLst>
                                    <p:set>
                                      <p:cBhvr>
                                        <p:cTn id="132" dur="1" fill="hold">
                                          <p:stCondLst>
                                            <p:cond delay="0"/>
                                          </p:stCondLst>
                                        </p:cTn>
                                        <p:tgtEl>
                                          <p:spTgt spid="8"/>
                                        </p:tgtEl>
                                        <p:attrNameLst>
                                          <p:attrName>style.visibility</p:attrName>
                                        </p:attrNameLst>
                                      </p:cBhvr>
                                      <p:to>
                                        <p:strVal val="visible"/>
                                      </p:to>
                                    </p:set>
                                    <p:animEffect transition="in" filter="wipe(left)">
                                      <p:cBhvr>
                                        <p:cTn id="133" dur="500"/>
                                        <p:tgtEl>
                                          <p:spTgt spid="8"/>
                                        </p:tgtEl>
                                      </p:cBhvr>
                                    </p:animEffect>
                                  </p:childTnLst>
                                </p:cTn>
                              </p:par>
                            </p:childTnLst>
                          </p:cTn>
                        </p:par>
                      </p:childTnLst>
                    </p:cTn>
                  </p:par>
                </p:childTnLst>
              </p:cTn>
              <p:nextCondLst>
                <p:cond evt="onClick" delay="0">
                  <p:tgtEl>
                    <p:spTgt spid="7"/>
                  </p:tgtEl>
                </p:cond>
              </p:nextCondLst>
            </p:seq>
            <p:seq concurrent="1" nextAc="seek">
              <p:cTn id="134" restart="whenNotActive" fill="hold" evtFilter="cancelBubble" nodeType="interactiveSeq">
                <p:stCondLst>
                  <p:cond evt="onClick" delay="0">
                    <p:tgtEl>
                      <p:spTgt spid="35"/>
                    </p:tgtEl>
                  </p:cond>
                </p:stCondLst>
                <p:endSync evt="end" delay="0">
                  <p:rtn val="all"/>
                </p:endSync>
                <p:childTnLst>
                  <p:par>
                    <p:cTn id="135" fill="hold">
                      <p:stCondLst>
                        <p:cond delay="0"/>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17"/>
                                        </p:tgtEl>
                                        <p:attrNameLst>
                                          <p:attrName>style.visibility</p:attrName>
                                        </p:attrNameLst>
                                      </p:cBhvr>
                                      <p:to>
                                        <p:strVal val="visible"/>
                                      </p:to>
                                    </p:set>
                                    <p:animEffect transition="in" filter="wipe(left)">
                                      <p:cBhvr>
                                        <p:cTn id="139" dur="500"/>
                                        <p:tgtEl>
                                          <p:spTgt spid="17"/>
                                        </p:tgtEl>
                                      </p:cBhvr>
                                    </p:animEffect>
                                  </p:childTnLst>
                                </p:cTn>
                              </p:par>
                            </p:childTnLst>
                          </p:cTn>
                        </p:par>
                      </p:childTnLst>
                    </p:cTn>
                  </p:par>
                </p:childTnLst>
              </p:cTn>
              <p:nextCondLst>
                <p:cond evt="onClick" delay="0">
                  <p:tgtEl>
                    <p:spTgt spid="35"/>
                  </p:tgtEl>
                </p:cond>
              </p:nextCondLst>
            </p:seq>
            <p:seq concurrent="1" nextAc="seek">
              <p:cTn id="140" restart="whenNotActive" fill="hold" evtFilter="cancelBubble" nodeType="interactiveSeq">
                <p:stCondLst>
                  <p:cond evt="onClick" delay="0">
                    <p:tgtEl>
                      <p:spTgt spid="36"/>
                    </p:tgtEl>
                  </p:cond>
                </p:stCondLst>
                <p:endSync evt="end" delay="0">
                  <p:rtn val="all"/>
                </p:endSync>
                <p:childTnLst>
                  <p:par>
                    <p:cTn id="141" fill="hold">
                      <p:stCondLst>
                        <p:cond delay="0"/>
                      </p:stCondLst>
                      <p:childTnLst>
                        <p:par>
                          <p:cTn id="142" fill="hold">
                            <p:stCondLst>
                              <p:cond delay="0"/>
                            </p:stCondLst>
                            <p:childTnLst>
                              <p:par>
                                <p:cTn id="143" presetID="22" presetClass="entr" presetSubtype="8" fill="hold" grpId="0" nodeType="clickEffect">
                                  <p:stCondLst>
                                    <p:cond delay="0"/>
                                  </p:stCondLst>
                                  <p:childTnLst>
                                    <p:set>
                                      <p:cBhvr>
                                        <p:cTn id="144" dur="1" fill="hold">
                                          <p:stCondLst>
                                            <p:cond delay="0"/>
                                          </p:stCondLst>
                                        </p:cTn>
                                        <p:tgtEl>
                                          <p:spTgt spid="22"/>
                                        </p:tgtEl>
                                        <p:attrNameLst>
                                          <p:attrName>style.visibility</p:attrName>
                                        </p:attrNameLst>
                                      </p:cBhvr>
                                      <p:to>
                                        <p:strVal val="visible"/>
                                      </p:to>
                                    </p:set>
                                    <p:animEffect transition="in" filter="wipe(left)">
                                      <p:cBhvr>
                                        <p:cTn id="145" dur="500"/>
                                        <p:tgtEl>
                                          <p:spTgt spid="22"/>
                                        </p:tgtEl>
                                      </p:cBhvr>
                                    </p:animEffect>
                                  </p:childTnLst>
                                </p:cTn>
                              </p:par>
                            </p:childTnLst>
                          </p:cTn>
                        </p:par>
                      </p:childTnLst>
                    </p:cTn>
                  </p:par>
                </p:childTnLst>
              </p:cTn>
              <p:nextCondLst>
                <p:cond evt="onClick" delay="0">
                  <p:tgtEl>
                    <p:spTgt spid="36"/>
                  </p:tgtEl>
                </p:cond>
              </p:nextCondLst>
            </p:seq>
            <p:seq concurrent="1" nextAc="seek">
              <p:cTn id="146" restart="whenNotActive" fill="hold" evtFilter="cancelBubble" nodeType="interactiveSeq">
                <p:stCondLst>
                  <p:cond evt="onClick" delay="0">
                    <p:tgtEl>
                      <p:spTgt spid="38"/>
                    </p:tgtEl>
                  </p:cond>
                </p:stCondLst>
                <p:endSync evt="end" delay="0">
                  <p:rtn val="all"/>
                </p:endSync>
                <p:childTnLst>
                  <p:par>
                    <p:cTn id="147" fill="hold">
                      <p:stCondLst>
                        <p:cond delay="0"/>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left)">
                                      <p:cBhvr>
                                        <p:cTn id="151" dur="500"/>
                                        <p:tgtEl>
                                          <p:spTgt spid="34"/>
                                        </p:tgtEl>
                                      </p:cBhvr>
                                    </p:animEffect>
                                  </p:childTnLst>
                                </p:cTn>
                              </p:par>
                            </p:childTnLst>
                          </p:cTn>
                        </p:par>
                      </p:childTnLst>
                    </p:cTn>
                  </p:par>
                </p:childTnLst>
              </p:cTn>
              <p:nextCondLst>
                <p:cond evt="onClick" delay="0">
                  <p:tgtEl>
                    <p:spTgt spid="38"/>
                  </p:tgtEl>
                </p:cond>
              </p:nextCondLst>
            </p:seq>
            <p:seq concurrent="1" nextAc="seek">
              <p:cTn id="152" restart="whenNotActive" fill="hold" evtFilter="cancelBubble" nodeType="interactiveSeq">
                <p:stCondLst>
                  <p:cond evt="onClick" delay="0">
                    <p:tgtEl>
                      <p:spTgt spid="37"/>
                    </p:tgtEl>
                  </p:cond>
                </p:stCondLst>
                <p:endSync evt="end" delay="0">
                  <p:rtn val="all"/>
                </p:endSync>
                <p:childTnLst>
                  <p:par>
                    <p:cTn id="153" fill="hold">
                      <p:stCondLst>
                        <p:cond delay="0"/>
                      </p:stCondLst>
                      <p:childTnLst>
                        <p:par>
                          <p:cTn id="154" fill="hold">
                            <p:stCondLst>
                              <p:cond delay="0"/>
                            </p:stCondLst>
                            <p:childTnLst>
                              <p:par>
                                <p:cTn id="155" presetID="22" presetClass="entr" presetSubtype="8" fill="hold" grpId="0" nodeType="clickEffect">
                                  <p:stCondLst>
                                    <p:cond delay="0"/>
                                  </p:stCondLst>
                                  <p:childTnLst>
                                    <p:set>
                                      <p:cBhvr>
                                        <p:cTn id="156" dur="1" fill="hold">
                                          <p:stCondLst>
                                            <p:cond delay="0"/>
                                          </p:stCondLst>
                                        </p:cTn>
                                        <p:tgtEl>
                                          <p:spTgt spid="28"/>
                                        </p:tgtEl>
                                        <p:attrNameLst>
                                          <p:attrName>style.visibility</p:attrName>
                                        </p:attrNameLst>
                                      </p:cBhvr>
                                      <p:to>
                                        <p:strVal val="visible"/>
                                      </p:to>
                                    </p:set>
                                    <p:animEffect transition="in" filter="wipe(left)">
                                      <p:cBhvr>
                                        <p:cTn id="157" dur="500"/>
                                        <p:tgtEl>
                                          <p:spTgt spid="28"/>
                                        </p:tgtEl>
                                      </p:cBhvr>
                                    </p:animEffect>
                                  </p:childTnLst>
                                </p:cTn>
                              </p:par>
                            </p:childTnLst>
                          </p:cTn>
                        </p:par>
                      </p:childTnLst>
                    </p:cTn>
                  </p:par>
                </p:childTnLst>
              </p:cTn>
              <p:nextCondLst>
                <p:cond evt="onClick" delay="0">
                  <p:tgtEl>
                    <p:spTgt spid="37"/>
                  </p:tgtEl>
                </p:cond>
              </p:nextCondLst>
            </p:seq>
          </p:childTnLst>
        </p:cTn>
      </p:par>
    </p:tnLst>
    <p:bldLst>
      <p:bldP spid="2" grpId="0"/>
      <p:bldP spid="3" grpId="0"/>
      <p:bldP spid="4" grpId="0"/>
      <p:bldP spid="7" grpId="0" animBg="1"/>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animBg="1"/>
      <p:bldP spid="36" grpId="0" animBg="1"/>
      <p:bldP spid="37" grpId="0" animBg="1"/>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9276" y="3684383"/>
            <a:ext cx="11482754" cy="2677656"/>
          </a:xfrm>
          <a:prstGeom prst="rect">
            <a:avLst/>
          </a:prstGeom>
          <a:noFill/>
        </p:spPr>
        <p:txBody>
          <a:bodyPr wrap="square" rtlCol="0">
            <a:spAutoFit/>
          </a:bodyPr>
          <a:lstStyle/>
          <a:p>
            <a:r>
              <a:rPr lang="as-IN" sz="2800" b="1" dirty="0">
                <a:solidFill>
                  <a:srgbClr val="002060"/>
                </a:solidFill>
                <a:latin typeface="NikoshBAN" panose="02000000000000000000" pitchFamily="2" charset="0"/>
                <a:cs typeface="NikoshBAN" panose="02000000000000000000" pitchFamily="2" charset="0"/>
              </a:rPr>
              <a:t>প্রশ্ন (</a:t>
            </a:r>
            <a:r>
              <a:rPr lang="en-US" sz="2800" b="1" dirty="0">
                <a:solidFill>
                  <a:srgbClr val="002060"/>
                </a:solidFill>
                <a:latin typeface="NikoshBAN" panose="02000000000000000000" pitchFamily="2" charset="0"/>
                <a:cs typeface="NikoshBAN" panose="02000000000000000000" pitchFamily="2" charset="0"/>
              </a:rPr>
              <a:t>CQ</a:t>
            </a:r>
            <a:r>
              <a:rPr lang="en-US" sz="2800" b="1" dirty="0" smtClean="0">
                <a:solidFill>
                  <a:srgbClr val="002060"/>
                </a:solidFill>
                <a:latin typeface="NikoshBAN" panose="02000000000000000000" pitchFamily="2" charset="0"/>
                <a:cs typeface="NikoshBAN" panose="02000000000000000000" pitchFamily="2" charset="0"/>
              </a:rPr>
              <a:t>): </a:t>
            </a:r>
            <a:r>
              <a:rPr lang="as-IN" sz="2800" b="1" dirty="0" smtClean="0">
                <a:solidFill>
                  <a:srgbClr val="002060"/>
                </a:solidFill>
                <a:latin typeface="NikoshBAN" panose="02000000000000000000" pitchFamily="2" charset="0"/>
                <a:cs typeface="NikoshBAN" panose="02000000000000000000" pitchFamily="2" charset="0"/>
              </a:rPr>
              <a:t>উক্ত </a:t>
            </a:r>
            <a:r>
              <a:rPr lang="as-IN" sz="2800" b="1" dirty="0">
                <a:solidFill>
                  <a:srgbClr val="002060"/>
                </a:solidFill>
                <a:latin typeface="NikoshBAN" panose="02000000000000000000" pitchFamily="2" charset="0"/>
                <a:cs typeface="NikoshBAN" panose="02000000000000000000" pitchFamily="2" charset="0"/>
              </a:rPr>
              <a:t>অংশে লেখক মিয়ানমারের সীমান্ত শহর মংড়ু ভ্রমণের অভিজ্ঞতা বর্ণনা করেছেন। সেখানে ভৌগোলিক অবস্থান, ঐতিহাসিক প্রেক্ষাপট, সাংস্কৃতিক বৈশিষ্ট্য ও সামাজিক জীবনের চিত্র ফুটে উঠেছে।</a:t>
            </a:r>
          </a:p>
          <a:p>
            <a:r>
              <a:rPr lang="as-IN" sz="2800" dirty="0">
                <a:latin typeface="NikoshBAN" panose="02000000000000000000" pitchFamily="2" charset="0"/>
                <a:cs typeface="NikoshBAN" panose="02000000000000000000" pitchFamily="2" charset="0"/>
              </a:rPr>
              <a:t>ক) </a:t>
            </a:r>
            <a:r>
              <a:rPr lang="as-IN" sz="2800" dirty="0">
                <a:latin typeface="NikoshBAN" panose="02000000000000000000" pitchFamily="2" charset="0"/>
                <a:cs typeface="NikoshBAN" panose="02000000000000000000" pitchFamily="2" charset="0"/>
              </a:rPr>
              <a:t>ব্যান্ডেল </a:t>
            </a:r>
            <a:r>
              <a:rPr lang="en-US" sz="2800" dirty="0" err="1" smtClean="0">
                <a:latin typeface="NikoshBAN" panose="02000000000000000000" pitchFamily="2" charset="0"/>
                <a:cs typeface="NikoshBAN" panose="02000000000000000000" pitchFamily="2" charset="0"/>
              </a:rPr>
              <a:t>কী</a:t>
            </a:r>
            <a:r>
              <a:rPr lang="en-US" sz="2800" dirty="0" smtClean="0">
                <a:latin typeface="NikoshBAN" panose="02000000000000000000" pitchFamily="2" charset="0"/>
                <a:cs typeface="NikoshBAN" panose="02000000000000000000" pitchFamily="2" charset="0"/>
              </a:rPr>
              <a:t>?</a:t>
            </a:r>
            <a:r>
              <a:rPr lang="as-IN" sz="2800" dirty="0">
                <a:latin typeface="NikoshBAN" panose="02000000000000000000" pitchFamily="2" charset="0"/>
                <a:cs typeface="NikoshBAN" panose="02000000000000000000" pitchFamily="2" charset="0"/>
              </a:rPr>
              <a:t/>
            </a:r>
            <a:br>
              <a:rPr lang="as-IN" sz="2800" dirty="0">
                <a:latin typeface="NikoshBAN" panose="02000000000000000000" pitchFamily="2" charset="0"/>
                <a:cs typeface="NikoshBAN" panose="02000000000000000000" pitchFamily="2" charset="0"/>
              </a:rPr>
            </a:br>
            <a:r>
              <a:rPr lang="as-IN" sz="2800" dirty="0">
                <a:latin typeface="NikoshBAN" panose="02000000000000000000" pitchFamily="2" charset="0"/>
                <a:cs typeface="NikoshBAN" panose="02000000000000000000" pitchFamily="2" charset="0"/>
              </a:rPr>
              <a:t>খ) আরাকান </a:t>
            </a:r>
            <a:r>
              <a:rPr lang="as-IN" sz="2800" dirty="0" smtClean="0">
                <a:latin typeface="NikoshBAN" panose="02000000000000000000" pitchFamily="2" charset="0"/>
                <a:cs typeface="NikoshBAN" panose="02000000000000000000" pitchFamily="2" charset="0"/>
              </a:rPr>
              <a:t>রাজ্যে সাহিত্য</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চর্চায়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কাদের</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অবদান </a:t>
            </a:r>
            <a:r>
              <a:rPr lang="en-US" sz="2800" dirty="0" err="1" smtClean="0">
                <a:latin typeface="NikoshBAN" panose="02000000000000000000" pitchFamily="2" charset="0"/>
                <a:cs typeface="NikoshBAN" panose="02000000000000000000" pitchFamily="2" charset="0"/>
              </a:rPr>
              <a:t>বেশি</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বুঝিয়ে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লিখ</a:t>
            </a:r>
            <a:r>
              <a:rPr lang="as-IN" sz="2800" dirty="0" smtClean="0">
                <a:latin typeface="NikoshBAN" panose="02000000000000000000" pitchFamily="2" charset="0"/>
                <a:cs typeface="NikoshBAN" panose="02000000000000000000" pitchFamily="2" charset="0"/>
              </a:rPr>
              <a:t>।</a:t>
            </a:r>
            <a:r>
              <a:rPr lang="as-IN" sz="2800" dirty="0">
                <a:latin typeface="NikoshBAN" panose="02000000000000000000" pitchFamily="2" charset="0"/>
                <a:cs typeface="NikoshBAN" panose="02000000000000000000" pitchFamily="2" charset="0"/>
              </a:rPr>
              <a:t/>
            </a:r>
            <a:br>
              <a:rPr lang="as-IN" sz="2800" dirty="0">
                <a:latin typeface="NikoshBAN" panose="02000000000000000000" pitchFamily="2" charset="0"/>
                <a:cs typeface="NikoshBAN" panose="02000000000000000000" pitchFamily="2" charset="0"/>
              </a:rPr>
            </a:br>
            <a:r>
              <a:rPr lang="as-IN" sz="2800" dirty="0">
                <a:latin typeface="NikoshBAN" panose="02000000000000000000" pitchFamily="2" charset="0"/>
                <a:cs typeface="NikoshBAN" panose="02000000000000000000" pitchFamily="2" charset="0"/>
              </a:rPr>
              <a:t>গ) মিয়ানমারের মানুষের পোশাক-আশাক ও জীবনযাত্রার বৈশিষ্ট্য বর্ণনা করো।</a:t>
            </a:r>
            <a:br>
              <a:rPr lang="as-IN" sz="2800" dirty="0">
                <a:latin typeface="NikoshBAN" panose="02000000000000000000" pitchFamily="2" charset="0"/>
                <a:cs typeface="NikoshBAN" panose="02000000000000000000" pitchFamily="2" charset="0"/>
              </a:rPr>
            </a:br>
            <a:r>
              <a:rPr lang="as-IN" sz="2800" dirty="0">
                <a:latin typeface="NikoshBAN" panose="02000000000000000000" pitchFamily="2" charset="0"/>
                <a:cs typeface="NikoshBAN" panose="02000000000000000000" pitchFamily="2" charset="0"/>
              </a:rPr>
              <a:t>ঘ) পাঠাংশে লেখক কোন কোন বিষয় দেখে চমৎকৃত হয়েছেন? নিজের ভাষায় ব্যাখ্যা করো।</a:t>
            </a:r>
          </a:p>
        </p:txBody>
      </p:sp>
      <p:sp>
        <p:nvSpPr>
          <p:cNvPr id="3" name="TextBox 2"/>
          <p:cNvSpPr txBox="1"/>
          <p:nvPr/>
        </p:nvSpPr>
        <p:spPr>
          <a:xfrm>
            <a:off x="5292160" y="597877"/>
            <a:ext cx="1636987" cy="584775"/>
          </a:xfrm>
          <a:prstGeom prst="rect">
            <a:avLst/>
          </a:prstGeom>
          <a:solidFill>
            <a:schemeClr val="accent2"/>
          </a:solidFill>
          <a:ln w="12700">
            <a:solidFill>
              <a:schemeClr val="tx1"/>
            </a:solidFill>
          </a:ln>
        </p:spPr>
        <p:txBody>
          <a:bodyPr wrap="none" rtlCol="0">
            <a:spAutoFit/>
          </a:bodyPr>
          <a:lstStyle/>
          <a:p>
            <a:r>
              <a:rPr lang="en-US" sz="3200" dirty="0" err="1" smtClean="0">
                <a:latin typeface="NikoshBAN" panose="02000000000000000000" pitchFamily="2" charset="0"/>
                <a:cs typeface="NikoshBAN" panose="02000000000000000000" pitchFamily="2" charset="0"/>
              </a:rPr>
              <a:t>বাড়ির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কাজ</a:t>
            </a:r>
            <a:endParaRPr lang="en-US" sz="32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730260" y="1494691"/>
            <a:ext cx="2681655" cy="1861979"/>
          </a:xfrm>
          <a:prstGeom prst="roundRect">
            <a:avLst/>
          </a:prstGeom>
        </p:spPr>
      </p:pic>
    </p:spTree>
    <p:extLst>
      <p:ext uri="{BB962C8B-B14F-4D97-AF65-F5344CB8AC3E}">
        <p14:creationId xmlns:p14="http://schemas.microsoft.com/office/powerpoint/2010/main" val="124247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4534200" y="2772518"/>
            <a:ext cx="2266967" cy="1200329"/>
          </a:xfrm>
          <a:prstGeom prst="rect">
            <a:avLst/>
          </a:prstGeom>
          <a:noFill/>
        </p:spPr>
        <p:txBody>
          <a:bodyPr wrap="none" rtlCol="0">
            <a:spAutoFit/>
          </a:bodyPr>
          <a:lstStyle/>
          <a:p>
            <a:r>
              <a:rPr lang="en-US" sz="7200" dirty="0" err="1" smtClean="0">
                <a:latin typeface="NikoshBAN" panose="02000000000000000000" pitchFamily="2" charset="0"/>
                <a:cs typeface="NikoshBAN" panose="02000000000000000000" pitchFamily="2" charset="0"/>
              </a:rPr>
              <a:t>ধন্যবাদ</a:t>
            </a:r>
            <a:endParaRPr lang="as-IN" sz="7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614500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TotalTime>
  <Words>1343</Words>
  <Application>Microsoft Office PowerPoint</Application>
  <PresentationFormat>Widescreen</PresentationFormat>
  <Paragraphs>133</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Matura MT Script Capitals</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nawsheen ahmed</dc:creator>
  <cp:lastModifiedBy>mannan sumon</cp:lastModifiedBy>
  <cp:revision>84</cp:revision>
  <dcterms:created xsi:type="dcterms:W3CDTF">2025-08-09T02:58:08Z</dcterms:created>
  <dcterms:modified xsi:type="dcterms:W3CDTF">2025-09-04T02:49:28Z</dcterms:modified>
</cp:coreProperties>
</file>