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70" r:id="rId5"/>
    <p:sldId id="266" r:id="rId6"/>
    <p:sldId id="265" r:id="rId7"/>
    <p:sldId id="260" r:id="rId8"/>
    <p:sldId id="261" r:id="rId9"/>
    <p:sldId id="273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F1C04-F992-4E0D-989D-0CA9529C4598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CA8A4-46AB-49A8-96AF-595A4A4F3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8CA8A4-46AB-49A8-96AF-595A4A4F3F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63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6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77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3133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2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37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89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88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0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5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5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5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6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6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9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9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08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219200"/>
            <a:ext cx="48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আজকের ক্লাশে স্বাগতম</a:t>
            </a:r>
            <a:endParaRPr lang="en-US" sz="4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pona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152400"/>
            <a:ext cx="1143000" cy="6858000"/>
          </a:xfrm>
          <a:prstGeom prst="rect">
            <a:avLst/>
          </a:prstGeom>
        </p:spPr>
      </p:pic>
      <p:pic>
        <p:nvPicPr>
          <p:cNvPr id="6" name="Picture 5" descr="22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572011"/>
            <a:ext cx="7391400" cy="5714525"/>
          </a:xfrm>
          <a:prstGeom prst="rect">
            <a:avLst/>
          </a:prstGeom>
        </p:spPr>
      </p:pic>
      <p:pic>
        <p:nvPicPr>
          <p:cNvPr id="7" name="Picture 6" descr="53545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36224">
            <a:off x="3754457" y="4502098"/>
            <a:ext cx="3724275" cy="1619250"/>
          </a:xfrm>
          <a:prstGeom prst="rect">
            <a:avLst/>
          </a:prstGeom>
        </p:spPr>
      </p:pic>
      <p:pic>
        <p:nvPicPr>
          <p:cNvPr id="8" name="Picture 7" descr="Alpona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77200" y="-457200"/>
            <a:ext cx="8382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5909846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ইঞ্জিঃ</a:t>
            </a:r>
            <a:r>
              <a:rPr lang="en-US" sz="1600" dirty="0"/>
              <a:t> </a:t>
            </a:r>
            <a:r>
              <a:rPr lang="en-US" sz="1600" dirty="0" err="1"/>
              <a:t>মোঃ</a:t>
            </a:r>
            <a:r>
              <a:rPr lang="en-US" sz="1600" dirty="0"/>
              <a:t> </a:t>
            </a:r>
            <a:r>
              <a:rPr lang="en-US" sz="1600" dirty="0" err="1"/>
              <a:t>আতিকুর</a:t>
            </a:r>
            <a:r>
              <a:rPr lang="en-US" sz="1600" dirty="0"/>
              <a:t> </a:t>
            </a:r>
            <a:r>
              <a:rPr lang="en-US" sz="1600" dirty="0" err="1"/>
              <a:t>রহমান,ট্রেড</a:t>
            </a:r>
            <a:r>
              <a:rPr lang="en-US" sz="1600" dirty="0"/>
              <a:t> </a:t>
            </a:r>
            <a:r>
              <a:rPr lang="en-US" sz="1600" dirty="0" err="1"/>
              <a:t>ইন্সট্রাক্টর,ফুলকোট</a:t>
            </a:r>
            <a:r>
              <a:rPr lang="en-US" sz="1600" dirty="0"/>
              <a:t> </a:t>
            </a:r>
            <a:r>
              <a:rPr lang="en-US" sz="1600" dirty="0" err="1"/>
              <a:t>নবোদয়</a:t>
            </a:r>
            <a:r>
              <a:rPr lang="en-US" sz="1600" dirty="0"/>
              <a:t> </a:t>
            </a:r>
            <a:r>
              <a:rPr lang="en-US" sz="1600" dirty="0" err="1"/>
              <a:t>কারি</a:t>
            </a:r>
            <a:r>
              <a:rPr lang="en-US" sz="1600" dirty="0"/>
              <a:t> </a:t>
            </a:r>
            <a:r>
              <a:rPr lang="en-US" sz="1600" dirty="0" err="1"/>
              <a:t>উচ্চ</a:t>
            </a:r>
            <a:r>
              <a:rPr lang="en-US" sz="1600" dirty="0"/>
              <a:t> </a:t>
            </a:r>
            <a:r>
              <a:rPr lang="en-US" sz="1600" dirty="0" err="1"/>
              <a:t>বিদ্যালয়</a:t>
            </a:r>
            <a:endParaRPr lang="en-US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pona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-304800"/>
            <a:ext cx="19812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667000" y="152400"/>
            <a:ext cx="41148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শিক্ষক</a:t>
            </a:r>
            <a:r>
              <a:rPr lang="en-US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পরিচিতি</a:t>
            </a:r>
            <a:endParaRPr lang="en-US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0" y="1317172"/>
            <a:ext cx="3505200" cy="510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90600" y="1219200"/>
            <a:ext cx="3505200" cy="518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20191125_081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31370" y="22860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lpona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152400"/>
            <a:ext cx="19812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AC82A9-4788-4522-BDCA-0B13C3036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40720"/>
            <a:ext cx="2915360" cy="407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67000" y="76200"/>
            <a:ext cx="4114800" cy="685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পাঠ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পরিচিতি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ounded Rectangle 4"/>
          <p:cNvSpPr/>
          <p:nvPr/>
        </p:nvSpPr>
        <p:spPr>
          <a:xfrm>
            <a:off x="992462" y="2003252"/>
            <a:ext cx="7159075" cy="28514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just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kern="1200" dirty="0">
              <a:solidFill>
                <a:schemeClr val="accent3"/>
              </a:solidFill>
            </a:endParaRPr>
          </a:p>
          <a:p>
            <a:pPr lvl="0" algn="just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b="1" kern="12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pPr lvl="0" algn="just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br>
              <a:rPr lang="bn-BD" sz="700" b="1" kern="1200" dirty="0">
                <a:solidFill>
                  <a:schemeClr val="accent3"/>
                </a:solidFill>
              </a:rPr>
            </a:br>
            <a:br>
              <a:rPr lang="bn-BD" sz="700" b="1" kern="1200" dirty="0">
                <a:solidFill>
                  <a:schemeClr val="accent3"/>
                </a:solidFill>
              </a:rPr>
            </a:br>
            <a:br>
              <a:rPr lang="bn-BD" sz="700" b="1" kern="1200" dirty="0"/>
            </a:br>
            <a:br>
              <a:rPr lang="bn-BD" sz="700" b="1" kern="1200" dirty="0"/>
            </a:br>
            <a:br>
              <a:rPr lang="bn-BD" sz="700" b="1" kern="1200" dirty="0"/>
            </a:br>
            <a:endParaRPr lang="en-US" sz="700" kern="1200" dirty="0"/>
          </a:p>
        </p:txBody>
      </p:sp>
      <p:sp>
        <p:nvSpPr>
          <p:cNvPr id="10" name="Rectangle 9"/>
          <p:cNvSpPr/>
          <p:nvPr/>
        </p:nvSpPr>
        <p:spPr>
          <a:xfrm>
            <a:off x="1371600" y="4384956"/>
            <a:ext cx="12192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শ্রেণী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4384956"/>
            <a:ext cx="48006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b="1" dirty="0" err="1">
                <a:solidFill>
                  <a:srgbClr val="0070C0"/>
                </a:solidFill>
              </a:rPr>
              <a:t>নবম</a:t>
            </a:r>
            <a:endParaRPr lang="en-US" b="1" dirty="0">
              <a:solidFill>
                <a:srgbClr val="0070C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1600" y="4765956"/>
            <a:ext cx="12192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বিষয়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00" y="4765956"/>
            <a:ext cx="48006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sz="1600" b="1" dirty="0" err="1">
                <a:solidFill>
                  <a:srgbClr val="00B050"/>
                </a:solidFill>
                <a:latin typeface="Times New Roman"/>
                <a:ea typeface="SimSun"/>
                <a:cs typeface="NikoshBAN"/>
              </a:rPr>
              <a:t>জেনারেল</a:t>
            </a:r>
            <a:r>
              <a:rPr lang="en-US" sz="1600" b="1" dirty="0">
                <a:solidFill>
                  <a:srgbClr val="00B050"/>
                </a:solidFill>
                <a:latin typeface="Times New Roman"/>
                <a:ea typeface="SimSun"/>
                <a:cs typeface="NikoshBAN"/>
              </a:rPr>
              <a:t> </a:t>
            </a:r>
            <a:r>
              <a:rPr lang="en-US" sz="1600" b="1" err="1">
                <a:solidFill>
                  <a:srgbClr val="00B050"/>
                </a:solidFill>
                <a:latin typeface="Times New Roman"/>
                <a:ea typeface="SimSun"/>
                <a:cs typeface="NikoshBAN"/>
              </a:rPr>
              <a:t>ইলেকট্রিক্যাল</a:t>
            </a:r>
            <a:r>
              <a:rPr lang="en-US" sz="1600" b="1">
                <a:solidFill>
                  <a:srgbClr val="00B050"/>
                </a:solidFill>
                <a:latin typeface="Times New Roman"/>
                <a:ea typeface="SimSun"/>
                <a:cs typeface="NikoshBAN"/>
              </a:rPr>
              <a:t> ওযার্কস-1(১ম)</a:t>
            </a:r>
            <a:endParaRPr lang="en-US" sz="1600" dirty="0">
              <a:solidFill>
                <a:srgbClr val="00B050"/>
              </a:solidFill>
              <a:latin typeface="Times New Roman"/>
              <a:ea typeface="SimSun"/>
              <a:cs typeface="NikoshBAN"/>
            </a:endParaRPr>
          </a:p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371600" y="5146956"/>
            <a:ext cx="12192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অধ্যায়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3200" y="5146956"/>
            <a:ext cx="48006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b="1">
                <a:solidFill>
                  <a:srgbClr val="0070C0"/>
                </a:solidFill>
              </a:rPr>
              <a:t>৩য়</a:t>
            </a:r>
            <a:endParaRPr lang="en-US" b="1" dirty="0">
              <a:solidFill>
                <a:srgbClr val="0070C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71600" y="5527956"/>
            <a:ext cx="12192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পাঠ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43200" y="5497936"/>
            <a:ext cx="4800600" cy="3348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sz="2000" b="1">
                <a:solidFill>
                  <a:srgbClr val="00B050"/>
                </a:solidFill>
                <a:latin typeface="Times New Roman"/>
                <a:ea typeface="SimSun"/>
                <a:cs typeface="NikoshBAN"/>
              </a:rPr>
              <a:t>ভোল্টেজ</a:t>
            </a:r>
            <a:endParaRPr lang="en-US" sz="2000" dirty="0">
              <a:solidFill>
                <a:srgbClr val="00B050"/>
              </a:solidFill>
              <a:latin typeface="Times New Roman"/>
              <a:ea typeface="SimSun"/>
              <a:cs typeface="NikoshBAN"/>
            </a:endParaRPr>
          </a:p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371600" y="5878936"/>
            <a:ext cx="12192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সময়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43200" y="5878936"/>
            <a:ext cx="48006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৫০ </a:t>
            </a:r>
            <a:r>
              <a:rPr lang="en-US" b="1" dirty="0" err="1">
                <a:solidFill>
                  <a:srgbClr val="0070C0"/>
                </a:solidFill>
              </a:rPr>
              <a:t>মিনিট</a:t>
            </a:r>
            <a:endParaRPr lang="en-US" b="1" dirty="0">
              <a:solidFill>
                <a:srgbClr val="0070C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371600" y="6289956"/>
            <a:ext cx="12192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তারিখ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43200" y="6289956"/>
            <a:ext cx="48006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23" name="Picture 22" descr="Alpona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-152400"/>
            <a:ext cx="1447800" cy="6858000"/>
          </a:xfrm>
          <a:prstGeom prst="rect">
            <a:avLst/>
          </a:prstGeom>
        </p:spPr>
      </p:pic>
      <p:pic>
        <p:nvPicPr>
          <p:cNvPr id="24" name="Picture 23" descr="measure-battery-voltage=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066800"/>
            <a:ext cx="565785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819400" y="381000"/>
            <a:ext cx="4114800" cy="838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শিখনফল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600200" y="1981200"/>
            <a:ext cx="6019800" cy="685800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ভোল্টেজ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1600200" y="3048000"/>
            <a:ext cx="6019800" cy="762000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ভোল্টেজ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1600200" y="4267200"/>
            <a:ext cx="6019800" cy="762000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ভোল্ট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as-IN" sz="2800" dirty="0"/>
          </a:p>
        </p:txBody>
      </p:sp>
      <p:sp>
        <p:nvSpPr>
          <p:cNvPr id="14" name="Heptagon 13"/>
          <p:cNvSpPr/>
          <p:nvPr/>
        </p:nvSpPr>
        <p:spPr>
          <a:xfrm>
            <a:off x="685800" y="2057400"/>
            <a:ext cx="685800" cy="533400"/>
          </a:xfrm>
          <a:prstGeom prst="heptagon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</a:p>
        </p:txBody>
      </p:sp>
      <p:sp>
        <p:nvSpPr>
          <p:cNvPr id="16" name="Heptagon 15"/>
          <p:cNvSpPr/>
          <p:nvPr/>
        </p:nvSpPr>
        <p:spPr>
          <a:xfrm>
            <a:off x="685800" y="3167744"/>
            <a:ext cx="685800" cy="533400"/>
          </a:xfrm>
          <a:prstGeom prst="heptagon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২</a:t>
            </a:r>
          </a:p>
        </p:txBody>
      </p:sp>
      <p:sp>
        <p:nvSpPr>
          <p:cNvPr id="17" name="Heptagon 16"/>
          <p:cNvSpPr/>
          <p:nvPr/>
        </p:nvSpPr>
        <p:spPr>
          <a:xfrm>
            <a:off x="685800" y="4343400"/>
            <a:ext cx="685800" cy="533400"/>
          </a:xfrm>
          <a:prstGeom prst="heptagon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৩</a:t>
            </a:r>
          </a:p>
        </p:txBody>
      </p:sp>
      <p:pic>
        <p:nvPicPr>
          <p:cNvPr id="9" name="Picture 8" descr="Alpona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4800" y="0"/>
            <a:ext cx="1447800" cy="68580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pona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152400"/>
            <a:ext cx="10668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60600" y="88900"/>
            <a:ext cx="4191000" cy="4572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আমরা</a:t>
            </a:r>
            <a:r>
              <a:rPr lang="en-US" b="1" dirty="0"/>
              <a:t> </a:t>
            </a:r>
            <a:r>
              <a:rPr lang="en-US" b="1" dirty="0" err="1"/>
              <a:t>একটি</a:t>
            </a:r>
            <a:r>
              <a:rPr lang="en-US" b="1" dirty="0"/>
              <a:t>  </a:t>
            </a:r>
            <a:r>
              <a:rPr lang="en-US" b="1" dirty="0" err="1"/>
              <a:t>ভিডিও</a:t>
            </a:r>
            <a:r>
              <a:rPr lang="en-US" b="1" dirty="0"/>
              <a:t> </a:t>
            </a:r>
            <a:r>
              <a:rPr lang="en-US" b="1" dirty="0" err="1"/>
              <a:t>দেখি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6248400"/>
            <a:ext cx="81534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ইঞ্জি</a:t>
            </a:r>
            <a:r>
              <a:rPr lang="en-US" b="1" dirty="0"/>
              <a:t> ঃ </a:t>
            </a:r>
            <a:r>
              <a:rPr lang="en-US" b="1" dirty="0" err="1"/>
              <a:t>মোঃ</a:t>
            </a:r>
            <a:r>
              <a:rPr lang="en-US" b="1" dirty="0"/>
              <a:t> </a:t>
            </a:r>
            <a:r>
              <a:rPr lang="en-US" b="1" dirty="0" err="1"/>
              <a:t>আতিকুর</a:t>
            </a:r>
            <a:r>
              <a:rPr lang="en-US" b="1" dirty="0"/>
              <a:t> </a:t>
            </a:r>
            <a:r>
              <a:rPr lang="en-US" b="1" dirty="0" err="1"/>
              <a:t>রহমান,ট্রেড</a:t>
            </a:r>
            <a:r>
              <a:rPr lang="en-US" b="1" dirty="0"/>
              <a:t> </a:t>
            </a:r>
            <a:r>
              <a:rPr lang="en-US" b="1" dirty="0" err="1"/>
              <a:t>ইন্সট্রাক্টর</a:t>
            </a:r>
            <a:r>
              <a:rPr lang="en-US" b="1" dirty="0"/>
              <a:t> ( </a:t>
            </a:r>
            <a:r>
              <a:rPr lang="en-US" b="1" dirty="0" err="1"/>
              <a:t>ইলেক</a:t>
            </a:r>
            <a:r>
              <a:rPr lang="en-US" b="1" dirty="0"/>
              <a:t>)</a:t>
            </a:r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00400" y="3200400"/>
          <a:ext cx="1714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Packager Shell Object" showAsIcon="1" r:id="rId5" imgW="7747200" imgH="582120" progId="Package">
                  <p:embed/>
                </p:oleObj>
              </mc:Choice>
              <mc:Fallback>
                <p:oleObj name="Packager Shell Object" showAsIcon="1" r:id="rId5" imgW="7747200" imgH="58212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00400"/>
                        <a:ext cx="17145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2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pona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152400"/>
            <a:ext cx="1143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43000" y="457200"/>
            <a:ext cx="7315200" cy="5486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sz="2000" dirty="0">
                <a:solidFill>
                  <a:schemeClr val="accent5">
                    <a:lumMod val="75000"/>
                  </a:schemeClr>
                </a:solidFill>
              </a:rPr>
              <a:t>ভোল্টেজ (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Voltage): </a:t>
            </a:r>
            <a:r>
              <a:rPr lang="as-IN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কোন পরিবাহীর অভ্যন্তরে থাকা ইলেকট্রন সমূহকে স্থানচ্যুত করতে যে বল বা চাপের প্রয়োজন হয় তাকে বিদ্যুৎ চালক বল বা ভোল্টেজ বলে। ভোল্টেজ এর প্রতীক চিহ্ন হলো 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V </a:t>
            </a:r>
            <a:r>
              <a:rPr lang="as-IN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এবং এর একক হলো 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Volt (</a:t>
            </a:r>
            <a:r>
              <a:rPr lang="as-IN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ভোল্ট)।</a:t>
            </a:r>
          </a:p>
          <a:p>
            <a:pPr algn="just"/>
            <a:r>
              <a:rPr lang="as-IN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ভোল্টেজ মাপবার যন্ত্রের নাম ভোল্ট মিটার। এই ভোল্ট মিটারের টেস্ট প্রোব দুটি কে বিদ্যুতের উৎসের দুই প্রান্তে সংযুক্ত করে ভোল্টেজ পরিমাপ করতে হয়।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0" y="609600"/>
            <a:ext cx="35814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ভোল্টেজ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342900"/>
            <a:ext cx="60198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28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  <a:alpha val="74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ভোল্টেজের</a:t>
            </a:r>
            <a:r>
              <a:rPr lang="en-U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  <a:alpha val="74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  <a:alpha val="74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একক</a:t>
            </a:r>
            <a:r>
              <a:rPr lang="en-US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  <a:alpha val="74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ও </a:t>
            </a:r>
            <a:r>
              <a:rPr lang="en-US" sz="28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  <a:alpha val="74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প্রতিক</a:t>
            </a:r>
            <a:endParaRPr lang="en-US" sz="28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75000"/>
                  <a:alpha val="74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 descr="Alpona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0999" y="0"/>
            <a:ext cx="1524000" cy="670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2303145"/>
            <a:ext cx="7162800" cy="29546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ভোল্টেজ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একটি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পরিমাপক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রাশি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।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সুতরাং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এর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একক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আছে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।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ভোল্টেজের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তিনটি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একক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যথা</a:t>
            </a:r>
            <a:endParaRPr lang="en-US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</a:t>
            </a:r>
          </a:p>
          <a:p>
            <a:pPr>
              <a:buFont typeface="Symbol"/>
              <a:buChar char="*"/>
            </a:pP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স্থির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বিদ্যু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ৎ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একক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sym typeface="Symbol"/>
            </a:endParaRPr>
          </a:p>
          <a:p>
            <a:pPr>
              <a:buFont typeface="Symbol"/>
              <a:buChar char="*"/>
            </a:pPr>
            <a:endParaRPr lang="en-US" dirty="0">
              <a:sym typeface="Symbol"/>
            </a:endParaRPr>
          </a:p>
          <a:p>
            <a:pPr>
              <a:buFont typeface="Symbol"/>
              <a:buChar char="*"/>
            </a:pP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বিদ্যু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ৎ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চুম্বকীয়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একক</a:t>
            </a:r>
            <a:endParaRPr lang="en-US" sz="2000" dirty="0">
              <a:sym typeface="Symbol"/>
            </a:endParaRPr>
          </a:p>
          <a:p>
            <a:pPr>
              <a:buFont typeface="Symbol"/>
              <a:buChar char="*"/>
            </a:pPr>
            <a:endParaRPr lang="en-US" dirty="0">
              <a:sym typeface="Symbol"/>
            </a:endParaRPr>
          </a:p>
          <a:p>
            <a:pPr>
              <a:buFont typeface="Symbol"/>
              <a:buChar char="*"/>
            </a:pPr>
            <a:r>
              <a:rPr lang="en-US" dirty="0"/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ব্যবহারিক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একক</a:t>
            </a:r>
            <a:endParaRPr lang="en-US" dirty="0"/>
          </a:p>
          <a:p>
            <a:pPr>
              <a:buFont typeface="Symbol"/>
              <a:buChar char="*"/>
            </a:pPr>
            <a:endParaRPr lang="en-US" dirty="0"/>
          </a:p>
          <a:p>
            <a:r>
              <a:rPr lang="en-US" b="1" dirty="0"/>
              <a:t> </a:t>
            </a:r>
            <a:r>
              <a:rPr lang="en-US" b="1" dirty="0" err="1"/>
              <a:t>ভোল্টেজের</a:t>
            </a:r>
            <a:r>
              <a:rPr lang="en-US" b="1" dirty="0"/>
              <a:t> </a:t>
            </a:r>
            <a:r>
              <a:rPr lang="en-US" b="1" dirty="0" err="1"/>
              <a:t>প্রতিক</a:t>
            </a:r>
            <a:r>
              <a:rPr lang="en-US" b="1" dirty="0"/>
              <a:t> V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6800" y="381000"/>
            <a:ext cx="73914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ভোল্টেজ</a:t>
            </a:r>
            <a:r>
              <a:rPr lang="en-US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পরিমাপের</a:t>
            </a:r>
            <a:r>
              <a:rPr lang="en-US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বিভিন্ন</a:t>
            </a:r>
            <a:r>
              <a:rPr lang="en-US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মধ্যে</a:t>
            </a:r>
            <a:r>
              <a:rPr lang="en-US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সম্পর্ক</a:t>
            </a:r>
            <a:endParaRPr lang="en-US" sz="32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 descr="Alpona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152400"/>
            <a:ext cx="152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1066800"/>
            <a:ext cx="7315200" cy="5410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12954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ভোল্টেজ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পরিমাপের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বিভিন্ন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এককের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মধ্যে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সম্পর্ক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নিম্নে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দেয়া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হলো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19812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স্থির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বিদ্যু</a:t>
            </a:r>
            <a:r>
              <a:rPr lang="en-US" dirty="0">
                <a:solidFill>
                  <a:schemeClr val="bg1"/>
                </a:solidFill>
              </a:rPr>
              <a:t>ৎ </a:t>
            </a:r>
            <a:r>
              <a:rPr lang="en-US" dirty="0" err="1">
                <a:solidFill>
                  <a:schemeClr val="bg1"/>
                </a:solidFill>
              </a:rPr>
              <a:t>একক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latin typeface="TangonMotaMJ"/>
              </a:rPr>
              <a:t>t </a:t>
            </a:r>
            <a:r>
              <a:rPr lang="en-US" dirty="0">
                <a:solidFill>
                  <a:schemeClr val="bg1"/>
                </a:solidFill>
                <a:latin typeface="Sitka Small" pitchFamily="2" charset="0"/>
              </a:rPr>
              <a:t>1 </a:t>
            </a:r>
            <a:r>
              <a:rPr lang="en-US" dirty="0" err="1">
                <a:solidFill>
                  <a:schemeClr val="bg1"/>
                </a:solidFill>
                <a:latin typeface="Sitka Small" pitchFamily="2" charset="0"/>
              </a:rPr>
              <a:t>esu</a:t>
            </a:r>
            <a:r>
              <a:rPr lang="en-US" dirty="0">
                <a:solidFill>
                  <a:schemeClr val="bg1"/>
                </a:solidFill>
                <a:latin typeface="Sitka Small" pitchFamily="2" charset="0"/>
              </a:rPr>
              <a:t>=300</a:t>
            </a:r>
            <a:r>
              <a:rPr lang="en-US" dirty="0">
                <a:solidFill>
                  <a:schemeClr val="bg1"/>
                </a:solidFill>
                <a:latin typeface="TangonMotaMJ"/>
              </a:rPr>
              <a:t>   </a:t>
            </a:r>
            <a:r>
              <a:rPr lang="en-US" dirty="0" err="1">
                <a:solidFill>
                  <a:schemeClr val="bg1"/>
                </a:solidFill>
                <a:latin typeface="TangonMotaMJ"/>
              </a:rPr>
              <a:t>ভোল্ট</a:t>
            </a:r>
            <a:r>
              <a:rPr lang="en-US" dirty="0">
                <a:solidFill>
                  <a:schemeClr val="bg1"/>
                </a:solidFill>
                <a:latin typeface="TangonMotaMJ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ngonMotaMJ"/>
              </a:rPr>
              <a:t>বা</a:t>
            </a:r>
            <a:r>
              <a:rPr lang="en-US" dirty="0">
                <a:solidFill>
                  <a:schemeClr val="bg1"/>
                </a:solidFill>
                <a:latin typeface="TangonMotaMJ"/>
              </a:rPr>
              <a:t> </a:t>
            </a:r>
            <a:r>
              <a:rPr lang="en-US" dirty="0">
                <a:solidFill>
                  <a:schemeClr val="bg1"/>
                </a:solidFill>
                <a:latin typeface="Sitka Small" pitchFamily="2" charset="0"/>
              </a:rPr>
              <a:t>3 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× 10</a:t>
            </a:r>
            <a:r>
              <a:rPr lang="en-US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10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emu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590800"/>
            <a:ext cx="6858000" cy="2777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err="1">
                <a:solidFill>
                  <a:schemeClr val="bg1"/>
                </a:solidFill>
              </a:rPr>
              <a:t>ব্যবহারিক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একক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latin typeface="TangonMotaMJ"/>
              </a:rPr>
              <a:t>t </a:t>
            </a:r>
            <a:r>
              <a:rPr lang="en-US" dirty="0" err="1">
                <a:solidFill>
                  <a:schemeClr val="bg1"/>
                </a:solidFill>
                <a:latin typeface="Sitka Small" pitchFamily="2" charset="0"/>
              </a:rPr>
              <a:t>ভোল্টেজের</a:t>
            </a:r>
            <a:r>
              <a:rPr lang="en-US" dirty="0">
                <a:solidFill>
                  <a:schemeClr val="bg1"/>
                </a:solidFill>
                <a:latin typeface="Sitka Small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itka Small" pitchFamily="2" charset="0"/>
              </a:rPr>
              <a:t>ব্যবহারিক</a:t>
            </a:r>
            <a:r>
              <a:rPr lang="en-US" dirty="0">
                <a:solidFill>
                  <a:schemeClr val="bg1"/>
                </a:solidFill>
                <a:latin typeface="Sitka Small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itka Small" pitchFamily="2" charset="0"/>
              </a:rPr>
              <a:t>একক</a:t>
            </a:r>
            <a:r>
              <a:rPr lang="en-US" dirty="0">
                <a:solidFill>
                  <a:schemeClr val="bg1"/>
                </a:solidFill>
                <a:latin typeface="Sitka Small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itka Small" pitchFamily="2" charset="0"/>
              </a:rPr>
              <a:t>ভোল্ট</a:t>
            </a:r>
            <a:endParaRPr lang="en-US" dirty="0">
              <a:solidFill>
                <a:schemeClr val="bg1"/>
              </a:solidFill>
              <a:latin typeface="Sitka Small" pitchFamily="2" charset="0"/>
            </a:endParaRP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  <a:latin typeface="Sitka Small" pitchFamily="2" charset="0"/>
              </a:rPr>
              <a:t> ১ </a:t>
            </a:r>
            <a:r>
              <a:rPr lang="en-US" dirty="0" err="1">
                <a:solidFill>
                  <a:schemeClr val="bg1"/>
                </a:solidFill>
                <a:latin typeface="Sitka Small" pitchFamily="2" charset="0"/>
              </a:rPr>
              <a:t>মিলি</a:t>
            </a:r>
            <a:r>
              <a:rPr lang="en-US" dirty="0">
                <a:solidFill>
                  <a:schemeClr val="bg1"/>
                </a:solidFill>
                <a:latin typeface="Sitka Small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itka Small" pitchFamily="2" charset="0"/>
              </a:rPr>
              <a:t>ভোল্ট</a:t>
            </a:r>
            <a:r>
              <a:rPr lang="en-US" dirty="0">
                <a:solidFill>
                  <a:schemeClr val="bg1"/>
                </a:solidFill>
                <a:latin typeface="Sitka Small" pitchFamily="2" charset="0"/>
              </a:rPr>
              <a:t>= ১০ </a:t>
            </a:r>
            <a:r>
              <a:rPr lang="en-US" baseline="30000" dirty="0">
                <a:solidFill>
                  <a:schemeClr val="bg1"/>
                </a:solidFill>
                <a:latin typeface="Sitka Small" pitchFamily="2" charset="0"/>
              </a:rPr>
              <a:t>-৩</a:t>
            </a:r>
            <a:r>
              <a:rPr lang="en-US" dirty="0">
                <a:solidFill>
                  <a:schemeClr val="bg1"/>
                </a:solidFill>
                <a:latin typeface="Sitka Small" pitchFamily="2" charset="0"/>
              </a:rPr>
              <a:t>ভোল্ট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  <a:latin typeface="Sitka Small" pitchFamily="2" charset="0"/>
              </a:rPr>
              <a:t>১ </a:t>
            </a:r>
            <a:r>
              <a:rPr lang="en-US" dirty="0" err="1">
                <a:solidFill>
                  <a:schemeClr val="bg1"/>
                </a:solidFill>
                <a:latin typeface="Sitka Small" pitchFamily="2" charset="0"/>
              </a:rPr>
              <a:t>কিলো</a:t>
            </a:r>
            <a:r>
              <a:rPr lang="en-US" dirty="0">
                <a:solidFill>
                  <a:schemeClr val="bg1"/>
                </a:solidFill>
                <a:latin typeface="Sitka Small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itka Small" pitchFamily="2" charset="0"/>
              </a:rPr>
              <a:t>ভোল্ট</a:t>
            </a:r>
            <a:r>
              <a:rPr lang="en-US" dirty="0">
                <a:solidFill>
                  <a:schemeClr val="bg1"/>
                </a:solidFill>
                <a:latin typeface="Sitka Small" pitchFamily="2" charset="0"/>
              </a:rPr>
              <a:t> = ১০ </a:t>
            </a:r>
            <a:r>
              <a:rPr lang="en-US" baseline="30000" dirty="0">
                <a:solidFill>
                  <a:schemeClr val="bg1"/>
                </a:solidFill>
                <a:latin typeface="Sitka Small" pitchFamily="2" charset="0"/>
              </a:rPr>
              <a:t>৩</a:t>
            </a:r>
            <a:r>
              <a:rPr lang="en-US" dirty="0">
                <a:solidFill>
                  <a:schemeClr val="bg1"/>
                </a:solidFill>
                <a:latin typeface="Sitka Small" pitchFamily="2" charset="0"/>
              </a:rPr>
              <a:t>ভোল্ট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  <a:latin typeface="Sitka Small" pitchFamily="2" charset="0"/>
              </a:rPr>
              <a:t>১ </a:t>
            </a:r>
            <a:r>
              <a:rPr lang="en-US" dirty="0" err="1">
                <a:solidFill>
                  <a:schemeClr val="bg1"/>
                </a:solidFill>
                <a:latin typeface="Sitka Small" pitchFamily="2" charset="0"/>
              </a:rPr>
              <a:t>মেঘা</a:t>
            </a:r>
            <a:r>
              <a:rPr lang="en-US" dirty="0">
                <a:solidFill>
                  <a:schemeClr val="bg1"/>
                </a:solidFill>
                <a:latin typeface="Sitka Small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itka Small" pitchFamily="2" charset="0"/>
              </a:rPr>
              <a:t>ভোল্ট</a:t>
            </a:r>
            <a:r>
              <a:rPr lang="en-US" dirty="0">
                <a:solidFill>
                  <a:schemeClr val="bg1"/>
                </a:solidFill>
                <a:latin typeface="Sitka Small" pitchFamily="2" charset="0"/>
              </a:rPr>
              <a:t> = ১০ </a:t>
            </a:r>
            <a:r>
              <a:rPr lang="en-US" baseline="30000" dirty="0">
                <a:solidFill>
                  <a:schemeClr val="bg1"/>
                </a:solidFill>
                <a:latin typeface="Sitka Small" pitchFamily="2" charset="0"/>
              </a:rPr>
              <a:t>৬</a:t>
            </a:r>
            <a:r>
              <a:rPr lang="en-US" dirty="0">
                <a:solidFill>
                  <a:schemeClr val="bg1"/>
                </a:solidFill>
                <a:latin typeface="Sitka Small" pitchFamily="2" charset="0"/>
              </a:rPr>
              <a:t>ভোল্ট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  <a:latin typeface="Sitka Small" pitchFamily="2" charset="0"/>
              </a:rPr>
              <a:t>১ </a:t>
            </a:r>
            <a:r>
              <a:rPr lang="en-US" dirty="0" err="1">
                <a:solidFill>
                  <a:schemeClr val="bg1"/>
                </a:solidFill>
                <a:latin typeface="Sitka Small" pitchFamily="2" charset="0"/>
              </a:rPr>
              <a:t>মাইক্রোভোল্ট</a:t>
            </a:r>
            <a:r>
              <a:rPr lang="en-US" dirty="0">
                <a:solidFill>
                  <a:schemeClr val="bg1"/>
                </a:solidFill>
                <a:latin typeface="Sitka Small" pitchFamily="2" charset="0"/>
              </a:rPr>
              <a:t> = ১০ -</a:t>
            </a:r>
            <a:r>
              <a:rPr lang="en-US" baseline="30000" dirty="0">
                <a:solidFill>
                  <a:schemeClr val="bg1"/>
                </a:solidFill>
                <a:latin typeface="Sitka Small" pitchFamily="2" charset="0"/>
              </a:rPr>
              <a:t>৬</a:t>
            </a:r>
            <a:r>
              <a:rPr lang="en-US" dirty="0">
                <a:solidFill>
                  <a:schemeClr val="bg1"/>
                </a:solidFill>
                <a:latin typeface="Sitka Small" pitchFamily="2" charset="0"/>
              </a:rPr>
              <a:t>ভোল্ট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8600"/>
            <a:ext cx="3733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বাড়ির</a:t>
            </a:r>
            <a:r>
              <a:rPr lang="en-US" sz="3600" dirty="0"/>
              <a:t> </a:t>
            </a:r>
            <a:r>
              <a:rPr lang="en-US" sz="3600" dirty="0" err="1"/>
              <a:t>কাজ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162800" cy="472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en-US" dirty="0"/>
              <a:t>	</a:t>
            </a:r>
            <a:r>
              <a:rPr lang="en-US" sz="2400" dirty="0"/>
              <a:t>০১.এক </a:t>
            </a:r>
            <a:r>
              <a:rPr lang="en-US" sz="2400" dirty="0" err="1"/>
              <a:t>মিলি</a:t>
            </a:r>
            <a:r>
              <a:rPr lang="en-US" sz="2400" dirty="0"/>
              <a:t> </a:t>
            </a:r>
            <a:r>
              <a:rPr lang="en-US" sz="2400" dirty="0" err="1"/>
              <a:t>ভোল্ট</a:t>
            </a:r>
            <a:r>
              <a:rPr lang="en-US" sz="2400" dirty="0"/>
              <a:t> </a:t>
            </a:r>
            <a:r>
              <a:rPr lang="en-US" sz="2400" dirty="0" err="1"/>
              <a:t>সমান</a:t>
            </a:r>
            <a:r>
              <a:rPr lang="en-US" sz="2400" dirty="0"/>
              <a:t> </a:t>
            </a:r>
            <a:r>
              <a:rPr lang="en-US" sz="2400" dirty="0" err="1"/>
              <a:t>কত</a:t>
            </a:r>
            <a:r>
              <a:rPr lang="en-US" sz="2400" dirty="0"/>
              <a:t> </a:t>
            </a:r>
            <a:r>
              <a:rPr lang="en-US" sz="2400" dirty="0" err="1"/>
              <a:t>ভোল্ট</a:t>
            </a:r>
            <a:r>
              <a:rPr lang="en-US" sz="2400" dirty="0"/>
              <a:t> ?</a:t>
            </a:r>
          </a:p>
          <a:p>
            <a:pPr marL="342900" indent="-342900"/>
            <a:r>
              <a:rPr lang="en-US" sz="2400" dirty="0"/>
              <a:t>	</a:t>
            </a:r>
          </a:p>
          <a:p>
            <a:pPr marL="342900" indent="-342900"/>
            <a:r>
              <a:rPr lang="en-US" sz="2400" dirty="0"/>
              <a:t>	০২. </a:t>
            </a:r>
            <a:r>
              <a:rPr lang="en-US" sz="2400" dirty="0" err="1"/>
              <a:t>এক</a:t>
            </a:r>
            <a:r>
              <a:rPr lang="en-US" sz="2400" dirty="0"/>
              <a:t> </a:t>
            </a:r>
            <a:r>
              <a:rPr lang="en-US" sz="2400" dirty="0" err="1"/>
              <a:t>মাইক্রোভোল্ট</a:t>
            </a:r>
            <a:r>
              <a:rPr lang="en-US" sz="2400" dirty="0"/>
              <a:t> </a:t>
            </a:r>
            <a:r>
              <a:rPr lang="en-US" sz="2400" dirty="0" err="1"/>
              <a:t>সমান</a:t>
            </a:r>
            <a:r>
              <a:rPr lang="en-US" sz="2400" dirty="0"/>
              <a:t> </a:t>
            </a:r>
            <a:r>
              <a:rPr lang="en-US" sz="2400" dirty="0" err="1"/>
              <a:t>কত</a:t>
            </a:r>
            <a:r>
              <a:rPr lang="en-US" sz="2400" dirty="0"/>
              <a:t> </a:t>
            </a:r>
            <a:r>
              <a:rPr lang="en-US" sz="2400" dirty="0" err="1"/>
              <a:t>ভোল্ট</a:t>
            </a:r>
            <a:r>
              <a:rPr lang="en-US" sz="2400" dirty="0"/>
              <a:t> ?</a:t>
            </a:r>
          </a:p>
          <a:p>
            <a:pPr marL="342900" indent="-342900"/>
            <a:r>
              <a:rPr lang="en-US" sz="2400" dirty="0"/>
              <a:t>	</a:t>
            </a:r>
          </a:p>
          <a:p>
            <a:pPr marL="342900" indent="-342900"/>
            <a:r>
              <a:rPr lang="en-US" sz="2400" dirty="0"/>
              <a:t>	০৩. </a:t>
            </a:r>
            <a:r>
              <a:rPr lang="en-US" sz="2400" dirty="0" err="1"/>
              <a:t>ভোল্টেজের</a:t>
            </a:r>
            <a:r>
              <a:rPr lang="en-US" sz="2400" dirty="0"/>
              <a:t> </a:t>
            </a:r>
            <a:r>
              <a:rPr lang="en-US" sz="2400" dirty="0" err="1"/>
              <a:t>ব্যবহারিক</a:t>
            </a:r>
            <a:r>
              <a:rPr lang="en-US" sz="2400" dirty="0"/>
              <a:t> </a:t>
            </a:r>
            <a:r>
              <a:rPr lang="en-US" sz="2400" dirty="0" err="1"/>
              <a:t>একক</a:t>
            </a:r>
            <a:r>
              <a:rPr lang="en-US" sz="2400" dirty="0"/>
              <a:t> </a:t>
            </a:r>
            <a:r>
              <a:rPr lang="en-US" sz="2400" dirty="0" err="1"/>
              <a:t>কি</a:t>
            </a:r>
            <a:r>
              <a:rPr lang="en-US" sz="2400" dirty="0"/>
              <a:t> ?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/>
              <a:t>	০৪.  </a:t>
            </a:r>
            <a:r>
              <a:rPr lang="en-US" sz="2400" dirty="0" err="1"/>
              <a:t>একক</a:t>
            </a:r>
            <a:r>
              <a:rPr lang="en-US" sz="2400" dirty="0"/>
              <a:t> ও </a:t>
            </a:r>
            <a:r>
              <a:rPr lang="en-US" sz="2400" dirty="0" err="1"/>
              <a:t>প্রতিক</a:t>
            </a:r>
            <a:r>
              <a:rPr lang="en-US" sz="2400" dirty="0"/>
              <a:t> </a:t>
            </a:r>
            <a:r>
              <a:rPr lang="en-US" sz="2400" dirty="0" err="1"/>
              <a:t>সহ</a:t>
            </a:r>
            <a:r>
              <a:rPr lang="en-US" sz="2400" dirty="0"/>
              <a:t> </a:t>
            </a:r>
            <a:r>
              <a:rPr lang="en-US" sz="2400" dirty="0" err="1"/>
              <a:t>ভোল্টেজের</a:t>
            </a:r>
            <a:r>
              <a:rPr lang="en-US" sz="2400" dirty="0"/>
              <a:t> </a:t>
            </a:r>
            <a:r>
              <a:rPr lang="en-US" sz="2400" dirty="0" err="1"/>
              <a:t>সঙ্গা</a:t>
            </a:r>
            <a:r>
              <a:rPr lang="en-US" sz="2400" dirty="0"/>
              <a:t> </a:t>
            </a:r>
            <a:r>
              <a:rPr lang="en-US" sz="2400" dirty="0" err="1"/>
              <a:t>দাও</a:t>
            </a:r>
            <a:r>
              <a:rPr lang="en-US" sz="2400" dirty="0"/>
              <a:t> ?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/>
              <a:t>	০৫. </a:t>
            </a:r>
            <a:r>
              <a:rPr lang="en-US" sz="2400" dirty="0" err="1"/>
              <a:t>কারেন্ট</a:t>
            </a:r>
            <a:r>
              <a:rPr lang="en-US" sz="2400" dirty="0"/>
              <a:t> ও </a:t>
            </a:r>
            <a:r>
              <a:rPr lang="en-US" sz="2400" dirty="0" err="1"/>
              <a:t>ভোল্টেজের</a:t>
            </a:r>
            <a:r>
              <a:rPr lang="en-US" sz="2400" dirty="0"/>
              <a:t> </a:t>
            </a:r>
            <a:r>
              <a:rPr lang="en-US" sz="2400" dirty="0" err="1"/>
              <a:t>মধ্যে</a:t>
            </a:r>
            <a:r>
              <a:rPr lang="en-US" sz="2400" dirty="0"/>
              <a:t> </a:t>
            </a:r>
            <a:r>
              <a:rPr lang="en-US" sz="2400" dirty="0" err="1"/>
              <a:t>পার্থক্য</a:t>
            </a:r>
            <a:r>
              <a:rPr lang="en-US" sz="2400" dirty="0"/>
              <a:t> </a:t>
            </a:r>
            <a:r>
              <a:rPr lang="en-US" sz="2400" dirty="0" err="1"/>
              <a:t>কি</a:t>
            </a:r>
            <a:r>
              <a:rPr lang="en-US" sz="2400" dirty="0"/>
              <a:t> ?</a:t>
            </a:r>
          </a:p>
          <a:p>
            <a:pPr marL="342900" indent="-342900" algn="ctr">
              <a:buAutoNum type="arabicPeriod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405</TotalTime>
  <Words>238</Words>
  <Application>Microsoft Office PowerPoint</Application>
  <PresentationFormat>On-screen Show (4:3)</PresentationFormat>
  <Paragraphs>65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SimSun</vt:lpstr>
      <vt:lpstr>Arial</vt:lpstr>
      <vt:lpstr>Calibri</vt:lpstr>
      <vt:lpstr>Century Gothic</vt:lpstr>
      <vt:lpstr>NikoshBAN</vt:lpstr>
      <vt:lpstr>Sitka Small</vt:lpstr>
      <vt:lpstr>Symbol</vt:lpstr>
      <vt:lpstr>TangonMotaMJ</vt:lpstr>
      <vt:lpstr>Times New Roman</vt:lpstr>
      <vt:lpstr>Vrinda</vt:lpstr>
      <vt:lpstr>Wingdings 3</vt:lpstr>
      <vt:lpstr>Ion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Atik</dc:creator>
  <cp:lastModifiedBy>r</cp:lastModifiedBy>
  <cp:revision>62</cp:revision>
  <dcterms:created xsi:type="dcterms:W3CDTF">2006-08-16T00:00:00Z</dcterms:created>
  <dcterms:modified xsi:type="dcterms:W3CDTF">2026-04-04T14:08:03Z</dcterms:modified>
</cp:coreProperties>
</file>