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9" r:id="rId2"/>
    <p:sldId id="269" r:id="rId3"/>
    <p:sldId id="272" r:id="rId4"/>
    <p:sldId id="273" r:id="rId5"/>
    <p:sldId id="270" r:id="rId6"/>
    <p:sldId id="258" r:id="rId7"/>
    <p:sldId id="271" r:id="rId8"/>
    <p:sldId id="257" r:id="rId9"/>
    <p:sldId id="260" r:id="rId10"/>
    <p:sldId id="283" r:id="rId11"/>
    <p:sldId id="284" r:id="rId12"/>
    <p:sldId id="285" r:id="rId13"/>
    <p:sldId id="286" r:id="rId14"/>
    <p:sldId id="287" r:id="rId15"/>
    <p:sldId id="288" r:id="rId16"/>
    <p:sldId id="289" r:id="rId17"/>
    <p:sldId id="290" r:id="rId18"/>
    <p:sldId id="274" r:id="rId19"/>
    <p:sldId id="275" r:id="rId20"/>
    <p:sldId id="277" r:id="rId21"/>
    <p:sldId id="278" r:id="rId22"/>
    <p:sldId id="279" r:id="rId23"/>
    <p:sldId id="280" r:id="rId24"/>
    <p:sldId id="281" r:id="rId25"/>
    <p:sldId id="282" r:id="rId26"/>
    <p:sldId id="2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599465-7568-4AB0-93B5-A703F5D92218}"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13542-1722-426E-A2EC-70A2B46CCB03}" type="slidenum">
              <a:rPr lang="en-US" smtClean="0"/>
              <a:pPr/>
              <a:t>‹#›</a:t>
            </a:fld>
            <a:endParaRPr lang="en-US"/>
          </a:p>
        </p:txBody>
      </p:sp>
    </p:spTree>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99465-7568-4AB0-93B5-A703F5D92218}"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13542-1722-426E-A2EC-70A2B46CCB03}" type="slidenum">
              <a:rPr lang="en-US" smtClean="0"/>
              <a:pPr/>
              <a:t>‹#›</a:t>
            </a:fld>
            <a:endParaRPr lang="en-US"/>
          </a:p>
        </p:txBody>
      </p:sp>
    </p:spTree>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99465-7568-4AB0-93B5-A703F5D92218}"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13542-1722-426E-A2EC-70A2B46CCB03}" type="slidenum">
              <a:rPr lang="en-US" smtClean="0"/>
              <a:pPr/>
              <a:t>‹#›</a:t>
            </a:fld>
            <a:endParaRPr lang="en-US"/>
          </a:p>
        </p:txBody>
      </p:sp>
    </p:spTree>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99465-7568-4AB0-93B5-A703F5D92218}"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13542-1722-426E-A2EC-70A2B46CCB03}" type="slidenum">
              <a:rPr lang="en-US" smtClean="0"/>
              <a:pPr/>
              <a:t>‹#›</a:t>
            </a:fld>
            <a:endParaRPr lang="en-US"/>
          </a:p>
        </p:txBody>
      </p:sp>
    </p:spTree>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99465-7568-4AB0-93B5-A703F5D92218}"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13542-1722-426E-A2EC-70A2B46CCB03}" type="slidenum">
              <a:rPr lang="en-US" smtClean="0"/>
              <a:pPr/>
              <a:t>‹#›</a:t>
            </a:fld>
            <a:endParaRPr lang="en-US"/>
          </a:p>
        </p:txBody>
      </p:sp>
    </p:spTree>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599465-7568-4AB0-93B5-A703F5D92218}"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13542-1722-426E-A2EC-70A2B46CCB03}" type="slidenum">
              <a:rPr lang="en-US" smtClean="0"/>
              <a:pPr/>
              <a:t>‹#›</a:t>
            </a:fld>
            <a:endParaRPr lang="en-US"/>
          </a:p>
        </p:txBody>
      </p:sp>
    </p:spTree>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599465-7568-4AB0-93B5-A703F5D92218}" type="datetimeFigureOut">
              <a:rPr lang="en-US" smtClean="0"/>
              <a:pPr/>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13542-1722-426E-A2EC-70A2B46CCB03}" type="slidenum">
              <a:rPr lang="en-US" smtClean="0"/>
              <a:pPr/>
              <a:t>‹#›</a:t>
            </a:fld>
            <a:endParaRPr lang="en-US"/>
          </a:p>
        </p:txBody>
      </p:sp>
    </p:spTree>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599465-7568-4AB0-93B5-A703F5D92218}" type="datetimeFigureOut">
              <a:rPr lang="en-US" smtClean="0"/>
              <a:pPr/>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13542-1722-426E-A2EC-70A2B46CCB03}" type="slidenum">
              <a:rPr lang="en-US" smtClean="0"/>
              <a:pPr/>
              <a:t>‹#›</a:t>
            </a:fld>
            <a:endParaRPr lang="en-US"/>
          </a:p>
        </p:txBody>
      </p:sp>
    </p:spTree>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9465-7568-4AB0-93B5-A703F5D92218}" type="datetimeFigureOut">
              <a:rPr lang="en-US" smtClean="0"/>
              <a:pPr/>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13542-1722-426E-A2EC-70A2B46CCB03}" type="slidenum">
              <a:rPr lang="en-US" smtClean="0"/>
              <a:pPr/>
              <a:t>‹#›</a:t>
            </a:fld>
            <a:endParaRPr lang="en-US"/>
          </a:p>
        </p:txBody>
      </p:sp>
    </p:spTree>
  </p:cSld>
  <p:clrMapOvr>
    <a:masterClrMapping/>
  </p:clrMapOvr>
  <p:transition>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99465-7568-4AB0-93B5-A703F5D92218}"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13542-1722-426E-A2EC-70A2B46CCB03}" type="slidenum">
              <a:rPr lang="en-US" smtClean="0"/>
              <a:pPr/>
              <a:t>‹#›</a:t>
            </a:fld>
            <a:endParaRPr lang="en-US"/>
          </a:p>
        </p:txBody>
      </p:sp>
    </p:spTree>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99465-7568-4AB0-93B5-A703F5D92218}"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13542-1722-426E-A2EC-70A2B46CCB03}" type="slidenum">
              <a:rPr lang="en-US" smtClean="0"/>
              <a:pPr/>
              <a:t>‹#›</a:t>
            </a:fld>
            <a:endParaRPr lang="en-US"/>
          </a:p>
        </p:txBody>
      </p:sp>
    </p:spTree>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99465-7568-4AB0-93B5-A703F5D92218}" type="datetimeFigureOut">
              <a:rPr lang="en-US" smtClean="0"/>
              <a:pPr/>
              <a:t>4/13/2026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13542-1722-426E-A2EC-70A2B46CCB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gif"/><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শীতের ফুল ডালিয়া | Barcik News Portal"/>
          <p:cNvPicPr>
            <a:picLocks noChangeAspect="1" noChangeArrowheads="1"/>
          </p:cNvPicPr>
          <p:nvPr/>
        </p:nvPicPr>
        <p:blipFill>
          <a:blip r:embed="rId2"/>
          <a:srcRect/>
          <a:stretch>
            <a:fillRect/>
          </a:stretch>
        </p:blipFill>
        <p:spPr bwMode="auto">
          <a:xfrm>
            <a:off x="1752600" y="1676400"/>
            <a:ext cx="5616801" cy="4191000"/>
          </a:xfrm>
          <a:prstGeom prst="rect">
            <a:avLst/>
          </a:prstGeom>
          <a:noFill/>
        </p:spPr>
      </p:pic>
      <p:sp>
        <p:nvSpPr>
          <p:cNvPr id="5"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Autofit/>
          </a:bodyPr>
          <a:lstStyle/>
          <a:p>
            <a:pPr algn="ctr"/>
            <a:r>
              <a:rPr lang="en-US" sz="8000" b="1" dirty="0" smtClean="0">
                <a:latin typeface="SutonnyMJ" pitchFamily="2" charset="0"/>
              </a:rPr>
              <a:t>¯^</a:t>
            </a:r>
            <a:r>
              <a:rPr lang="en-US" sz="8000" b="1" dirty="0" err="1" smtClean="0">
                <a:latin typeface="SutonnyMJ" pitchFamily="2" charset="0"/>
              </a:rPr>
              <a:t>vMZg</a:t>
            </a:r>
            <a:endParaRPr lang="en-US" sz="8000" b="1" dirty="0">
              <a:latin typeface="SutonnyMJ" pitchFamily="2" charset="0"/>
            </a:endParaRP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0">
            <a:schemeClr val="accent5"/>
          </a:lnRef>
          <a:fillRef idx="3">
            <a:schemeClr val="accent5"/>
          </a:fillRef>
          <a:effectRef idx="3">
            <a:schemeClr val="accent5"/>
          </a:effectRef>
          <a:fontRef idx="minor">
            <a:schemeClr val="lt1"/>
          </a:fontRef>
        </p:style>
        <p:txBody>
          <a:bodyPr>
            <a:noAutofit/>
          </a:bodyPr>
          <a:lstStyle/>
          <a:p>
            <a:r>
              <a:rPr lang="en-US" sz="3200" b="1" dirty="0" err="1" smtClean="0">
                <a:latin typeface="NikoshBAN"/>
              </a:rPr>
              <a:t>কম্পিউটার</a:t>
            </a:r>
            <a:r>
              <a:rPr lang="en-US" sz="3200" b="1" dirty="0" smtClean="0">
                <a:latin typeface="NikoshBAN"/>
              </a:rPr>
              <a:t> </a:t>
            </a:r>
            <a:r>
              <a:rPr lang="en-US" sz="3200" b="1" dirty="0" err="1" smtClean="0">
                <a:latin typeface="NikoshBAN"/>
              </a:rPr>
              <a:t>নেটওয়ার্ক-সংশ্লিষ্ট</a:t>
            </a:r>
            <a:r>
              <a:rPr lang="en-US" sz="3200" b="1" dirty="0" smtClean="0">
                <a:latin typeface="NikoshBAN"/>
              </a:rPr>
              <a:t> </a:t>
            </a:r>
            <a:r>
              <a:rPr lang="en-US" sz="3200" b="1" dirty="0" err="1" smtClean="0">
                <a:latin typeface="NikoshBAN"/>
              </a:rPr>
              <a:t>যন্ত্রপাতির</a:t>
            </a:r>
            <a:endParaRPr lang="en-US" sz="3200" dirty="0">
              <a:latin typeface="NikoshBAN"/>
            </a:endParaRPr>
          </a:p>
        </p:txBody>
      </p:sp>
      <p:pic>
        <p:nvPicPr>
          <p:cNvPr id="1026" name="Picture 2"/>
          <p:cNvPicPr>
            <a:picLocks noChangeAspect="1" noChangeArrowheads="1"/>
          </p:cNvPicPr>
          <p:nvPr/>
        </p:nvPicPr>
        <p:blipFill>
          <a:blip r:embed="rId2"/>
          <a:srcRect/>
          <a:stretch>
            <a:fillRect/>
          </a:stretch>
        </p:blipFill>
        <p:spPr bwMode="auto">
          <a:xfrm>
            <a:off x="4648200" y="1524000"/>
            <a:ext cx="3429000" cy="4460415"/>
          </a:xfrm>
          <a:prstGeom prst="rect">
            <a:avLst/>
          </a:prstGeom>
          <a:noFill/>
          <a:ln w="9525">
            <a:noFill/>
            <a:miter lim="800000"/>
            <a:headEnd/>
            <a:tailEnd/>
          </a:ln>
          <a:effectLst/>
        </p:spPr>
      </p:pic>
      <p:sp>
        <p:nvSpPr>
          <p:cNvPr id="6" name="Rectangle 5"/>
          <p:cNvSpPr/>
          <p:nvPr/>
        </p:nvSpPr>
        <p:spPr>
          <a:xfrm>
            <a:off x="152400" y="1524000"/>
            <a:ext cx="4191000" cy="1938992"/>
          </a:xfrm>
          <a:prstGeom prst="rect">
            <a:avLst/>
          </a:prstGeom>
          <a:ln w="38100">
            <a:solidFill>
              <a:schemeClr val="tx1"/>
            </a:solidFill>
          </a:ln>
        </p:spPr>
        <p:txBody>
          <a:bodyPr wrap="square">
            <a:spAutoFit/>
          </a:bodyPr>
          <a:lstStyle/>
          <a:p>
            <a:r>
              <a:rPr lang="as-IN" sz="2000" dirty="0" smtClean="0"/>
              <a:t>সহজ কথায় বলতে গেলে, </a:t>
            </a:r>
            <a:r>
              <a:rPr lang="as-IN" sz="2000" b="1" dirty="0" smtClean="0"/>
              <a:t>সার্ভার</a:t>
            </a:r>
            <a:r>
              <a:rPr lang="as-IN" sz="2000" dirty="0" smtClean="0"/>
              <a:t> হলো একটি শক্তিশালী কম্পিউটার যা নেটওয়ার্কের মাধ্যমে অন্যান্য কম্পিউটার বা ডিভাইসকে (যাদের 'ক্লায়েন্ট' বলা হয়) বিভিন্ন তথ্য, ডেটা বা সেবা প্রদান করে।</a:t>
            </a:r>
            <a:endParaRPr lang="en-US" sz="2000" dirty="0"/>
          </a:p>
        </p:txBody>
      </p:sp>
      <p:sp>
        <p:nvSpPr>
          <p:cNvPr id="7" name="Rectangle 6"/>
          <p:cNvSpPr/>
          <p:nvPr/>
        </p:nvSpPr>
        <p:spPr>
          <a:xfrm>
            <a:off x="6096000" y="6172200"/>
            <a:ext cx="867545" cy="369332"/>
          </a:xfrm>
          <a:prstGeom prst="rect">
            <a:avLst/>
          </a:prstGeom>
        </p:spPr>
        <p:txBody>
          <a:bodyPr wrap="none">
            <a:spAutoFit/>
          </a:bodyPr>
          <a:lstStyle/>
          <a:p>
            <a:r>
              <a:rPr lang="as-IN" b="1" dirty="0" smtClean="0"/>
              <a:t>সার্ভার</a:t>
            </a:r>
            <a:endParaRPr lang="en-US" dirty="0"/>
          </a:p>
        </p:txBody>
      </p:sp>
      <p:sp>
        <p:nvSpPr>
          <p:cNvPr id="8" name="Rectangle 7"/>
          <p:cNvSpPr/>
          <p:nvPr/>
        </p:nvSpPr>
        <p:spPr>
          <a:xfrm>
            <a:off x="152400" y="3733800"/>
            <a:ext cx="4267200" cy="2308324"/>
          </a:xfrm>
          <a:prstGeom prst="rect">
            <a:avLst/>
          </a:prstGeom>
          <a:ln w="9525">
            <a:solidFill>
              <a:schemeClr val="tx1"/>
            </a:solidFill>
          </a:ln>
        </p:spPr>
        <p:txBody>
          <a:bodyPr wrap="square">
            <a:spAutoFit/>
          </a:bodyPr>
          <a:lstStyle/>
          <a:p>
            <a:r>
              <a:rPr lang="as-IN" b="1" dirty="0" smtClean="0"/>
              <a:t>সহজ উদাহরণ:</a:t>
            </a:r>
            <a:r>
              <a:rPr lang="as-IN" dirty="0" smtClean="0"/>
              <a:t> একটি রেস্টুরেন্টে আপনি হলেন 'ক্লায়েন্ট', আর ওয়েটার হলো 'সার্ভার'। আপনি যখন কোনো খাবারের অর্ডার দেন, ওয়েটার সেই অনুরোধ নিয়ে রান্নাঘর থেকে খাবার এনে আপনাকে পরিবেশন করে। ঠিক একইভাবে ডিজিটাল দুনিয়ায় সার্ভার আপনার অনুরোধ অনুযায়ী তথ্য পরিবেশন করে।</a:t>
            </a:r>
            <a:endParaRPr lang="en-US" dirty="0"/>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bright="-10000" contrast="20000"/>
          </a:blip>
          <a:srcRect b="7329"/>
          <a:stretch>
            <a:fillRect/>
          </a:stretch>
        </p:blipFill>
        <p:spPr bwMode="auto">
          <a:xfrm>
            <a:off x="4800600" y="1828800"/>
            <a:ext cx="3581400" cy="3429000"/>
          </a:xfrm>
          <a:prstGeom prst="rect">
            <a:avLst/>
          </a:prstGeom>
          <a:noFill/>
          <a:ln w="9525">
            <a:noFill/>
            <a:miter lim="800000"/>
            <a:headEnd/>
            <a:tailEnd/>
          </a:ln>
          <a:effectLst/>
        </p:spPr>
      </p:pic>
      <p:sp>
        <p:nvSpPr>
          <p:cNvPr id="5" name="Title 1"/>
          <p:cNvSpPr>
            <a:spLocks noGrp="1"/>
          </p:cNvSpPr>
          <p:nvPr>
            <p:ph type="title"/>
          </p:nvPr>
        </p:nvSpPr>
        <p:spPr>
          <a:xfrm>
            <a:off x="457200" y="274638"/>
            <a:ext cx="8229600" cy="944562"/>
          </a:xfrm>
        </p:spPr>
        <p:style>
          <a:lnRef idx="0">
            <a:schemeClr val="accent5"/>
          </a:lnRef>
          <a:fillRef idx="3">
            <a:schemeClr val="accent5"/>
          </a:fillRef>
          <a:effectRef idx="3">
            <a:schemeClr val="accent5"/>
          </a:effectRef>
          <a:fontRef idx="minor">
            <a:schemeClr val="lt1"/>
          </a:fontRef>
        </p:style>
        <p:txBody>
          <a:bodyPr>
            <a:noAutofit/>
          </a:bodyPr>
          <a:lstStyle/>
          <a:p>
            <a:r>
              <a:rPr lang="en-US" sz="3200" b="1" dirty="0" err="1" smtClean="0">
                <a:latin typeface="NikoshBAN"/>
              </a:rPr>
              <a:t>কম্পিউটার</a:t>
            </a:r>
            <a:r>
              <a:rPr lang="en-US" sz="3200" b="1" dirty="0" smtClean="0">
                <a:latin typeface="NikoshBAN"/>
              </a:rPr>
              <a:t> </a:t>
            </a:r>
            <a:r>
              <a:rPr lang="en-US" sz="3200" b="1" dirty="0" err="1" smtClean="0">
                <a:latin typeface="NikoshBAN"/>
              </a:rPr>
              <a:t>নেটওয়ার্ক-সংশ্লিষ্ট</a:t>
            </a:r>
            <a:r>
              <a:rPr lang="en-US" sz="3200" b="1" dirty="0" smtClean="0">
                <a:latin typeface="NikoshBAN"/>
              </a:rPr>
              <a:t> </a:t>
            </a:r>
            <a:r>
              <a:rPr lang="en-US" sz="3200" b="1" dirty="0" err="1" smtClean="0">
                <a:latin typeface="NikoshBAN"/>
              </a:rPr>
              <a:t>যন্ত্রপাতির</a:t>
            </a:r>
            <a:endParaRPr lang="en-US" sz="3200" dirty="0">
              <a:latin typeface="NikoshBAN"/>
            </a:endParaRPr>
          </a:p>
        </p:txBody>
      </p:sp>
      <p:sp>
        <p:nvSpPr>
          <p:cNvPr id="6" name="Rectangle 5"/>
          <p:cNvSpPr/>
          <p:nvPr/>
        </p:nvSpPr>
        <p:spPr>
          <a:xfrm>
            <a:off x="304800" y="1981200"/>
            <a:ext cx="3962400" cy="3416320"/>
          </a:xfrm>
          <a:prstGeom prst="rect">
            <a:avLst/>
          </a:prstGeom>
        </p:spPr>
        <p:txBody>
          <a:bodyPr wrap="square">
            <a:spAutoFit/>
          </a:bodyPr>
          <a:lstStyle/>
          <a:p>
            <a:r>
              <a:rPr lang="as-IN" sz="2400" dirty="0" smtClean="0"/>
              <a:t>সহজ কথায়, </a:t>
            </a:r>
            <a:r>
              <a:rPr lang="en-US" sz="2400" b="1" dirty="0" smtClean="0"/>
              <a:t>USB </a:t>
            </a:r>
            <a:r>
              <a:rPr lang="as-IN" sz="2400" b="1" dirty="0" smtClean="0"/>
              <a:t>হাব (</a:t>
            </a:r>
            <a:r>
              <a:rPr lang="en-US" sz="2400" b="1" dirty="0" smtClean="0"/>
              <a:t>USB Hub)</a:t>
            </a:r>
            <a:r>
              <a:rPr lang="en-US" sz="2400" dirty="0" smtClean="0"/>
              <a:t> </a:t>
            </a:r>
            <a:r>
              <a:rPr lang="as-IN" sz="2400" dirty="0" smtClean="0"/>
              <a:t>হলো একটি ইলেকট্রনিক ডিভাইস যা আপনার কম্পিউটারের একটি মাত্র </a:t>
            </a:r>
            <a:r>
              <a:rPr lang="en-US" sz="2400" dirty="0" smtClean="0"/>
              <a:t>USB </a:t>
            </a:r>
            <a:r>
              <a:rPr lang="as-IN" sz="2400" dirty="0" smtClean="0"/>
              <a:t>পোর্টকে অনেকগুলো পোর্টে রূপান্তর করে। এটাকে আপনি বৈদ্যুতিক "মাল্টিপ্লাগ" বা "এক্সটেনশন সকেট"-এর সাথে তুলনা করতে পারেন।</a:t>
            </a:r>
            <a:endParaRPr lang="en-US" sz="2400" dirty="0"/>
          </a:p>
        </p:txBody>
      </p:sp>
      <p:sp>
        <p:nvSpPr>
          <p:cNvPr id="7" name="Rectangle 6"/>
          <p:cNvSpPr/>
          <p:nvPr/>
        </p:nvSpPr>
        <p:spPr>
          <a:xfrm>
            <a:off x="6019800" y="5410200"/>
            <a:ext cx="1372492" cy="461665"/>
          </a:xfrm>
          <a:prstGeom prst="rect">
            <a:avLst/>
          </a:prstGeom>
        </p:spPr>
        <p:txBody>
          <a:bodyPr wrap="none">
            <a:spAutoFit/>
          </a:bodyPr>
          <a:lstStyle/>
          <a:p>
            <a:r>
              <a:rPr lang="en-US" sz="2400" b="1" dirty="0" smtClean="0"/>
              <a:t>USB </a:t>
            </a:r>
            <a:r>
              <a:rPr lang="as-IN" sz="2400" b="1" dirty="0" smtClean="0"/>
              <a:t>হাব </a:t>
            </a:r>
            <a:endParaRPr lang="en-US" sz="2400" dirty="0"/>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944562"/>
          </a:xfrm>
        </p:spPr>
        <p:style>
          <a:lnRef idx="0">
            <a:schemeClr val="accent5"/>
          </a:lnRef>
          <a:fillRef idx="3">
            <a:schemeClr val="accent5"/>
          </a:fillRef>
          <a:effectRef idx="3">
            <a:schemeClr val="accent5"/>
          </a:effectRef>
          <a:fontRef idx="minor">
            <a:schemeClr val="lt1"/>
          </a:fontRef>
        </p:style>
        <p:txBody>
          <a:bodyPr>
            <a:noAutofit/>
          </a:bodyPr>
          <a:lstStyle/>
          <a:p>
            <a:r>
              <a:rPr lang="en-US" sz="3200" b="1" dirty="0" err="1" smtClean="0">
                <a:latin typeface="NikoshBAN"/>
              </a:rPr>
              <a:t>কম্পিউটার</a:t>
            </a:r>
            <a:r>
              <a:rPr lang="en-US" sz="3200" b="1" dirty="0" smtClean="0">
                <a:latin typeface="NikoshBAN"/>
              </a:rPr>
              <a:t> </a:t>
            </a:r>
            <a:r>
              <a:rPr lang="en-US" sz="3200" b="1" dirty="0" err="1" smtClean="0">
                <a:latin typeface="NikoshBAN"/>
              </a:rPr>
              <a:t>নেটওয়ার্ক-সংশ্লিষ্ট</a:t>
            </a:r>
            <a:r>
              <a:rPr lang="en-US" sz="3200" b="1" dirty="0" smtClean="0">
                <a:latin typeface="NikoshBAN"/>
              </a:rPr>
              <a:t> </a:t>
            </a:r>
            <a:r>
              <a:rPr lang="en-US" sz="3200" b="1" dirty="0" err="1" smtClean="0">
                <a:latin typeface="NikoshBAN"/>
              </a:rPr>
              <a:t>যন্ত্রপাতির</a:t>
            </a:r>
            <a:endParaRPr lang="en-US" sz="3200" dirty="0">
              <a:latin typeface="NikoshBAN"/>
            </a:endParaRPr>
          </a:p>
        </p:txBody>
      </p:sp>
      <p:pic>
        <p:nvPicPr>
          <p:cNvPr id="3074" name="Picture 2"/>
          <p:cNvPicPr>
            <a:picLocks noChangeAspect="1" noChangeArrowheads="1"/>
          </p:cNvPicPr>
          <p:nvPr/>
        </p:nvPicPr>
        <p:blipFill>
          <a:blip r:embed="rId2">
            <a:lum bright="-10000" contrast="30000"/>
          </a:blip>
          <a:srcRect/>
          <a:stretch>
            <a:fillRect/>
          </a:stretch>
        </p:blipFill>
        <p:spPr bwMode="auto">
          <a:xfrm>
            <a:off x="4724400" y="2438400"/>
            <a:ext cx="4103396" cy="3611971"/>
          </a:xfrm>
          <a:prstGeom prst="rect">
            <a:avLst/>
          </a:prstGeom>
          <a:noFill/>
          <a:ln w="9525">
            <a:noFill/>
            <a:miter lim="800000"/>
            <a:headEnd/>
            <a:tailEnd/>
          </a:ln>
          <a:effectLst/>
        </p:spPr>
      </p:pic>
      <p:sp>
        <p:nvSpPr>
          <p:cNvPr id="7" name="Rectangle 6"/>
          <p:cNvSpPr/>
          <p:nvPr/>
        </p:nvSpPr>
        <p:spPr>
          <a:xfrm>
            <a:off x="304800" y="1676400"/>
            <a:ext cx="4267200" cy="1938992"/>
          </a:xfrm>
          <a:prstGeom prst="rect">
            <a:avLst/>
          </a:prstGeom>
          <a:ln w="19050">
            <a:solidFill>
              <a:schemeClr val="tx1"/>
            </a:solidFill>
          </a:ln>
        </p:spPr>
        <p:txBody>
          <a:bodyPr wrap="square">
            <a:spAutoFit/>
          </a:bodyPr>
          <a:lstStyle/>
          <a:p>
            <a:r>
              <a:rPr lang="as-IN" sz="2000" dirty="0" smtClean="0"/>
              <a:t>নেটওয়ার্কিংয়ের ভাষায় </a:t>
            </a:r>
            <a:r>
              <a:rPr lang="as-IN" sz="2000" b="1" dirty="0" smtClean="0"/>
              <a:t>সুইচ (</a:t>
            </a:r>
            <a:r>
              <a:rPr lang="en-US" sz="2000" b="1" dirty="0" smtClean="0"/>
              <a:t>Switch)</a:t>
            </a:r>
            <a:r>
              <a:rPr lang="en-US" sz="2000" dirty="0" smtClean="0"/>
              <a:t> </a:t>
            </a:r>
            <a:r>
              <a:rPr lang="as-IN" sz="2000" dirty="0" smtClean="0"/>
              <a:t>হলো এমন একটি ডিভাইস যা একটি লোকাল নেটওয়ার্কের (</a:t>
            </a:r>
            <a:r>
              <a:rPr lang="en-US" sz="2000" dirty="0" smtClean="0"/>
              <a:t>LAN) </a:t>
            </a:r>
            <a:r>
              <a:rPr lang="as-IN" sz="2000" dirty="0" smtClean="0"/>
              <a:t>অন্তর্ভুক্ত একাধিক কম্পিউটার, প্রিন্টার বা সার্ভারকে একে অপরের সাথে যুক্ত করে।</a:t>
            </a:r>
            <a:endParaRPr lang="en-US" sz="2000" dirty="0"/>
          </a:p>
        </p:txBody>
      </p:sp>
      <p:sp>
        <p:nvSpPr>
          <p:cNvPr id="8" name="Rectangle 7"/>
          <p:cNvSpPr/>
          <p:nvPr/>
        </p:nvSpPr>
        <p:spPr>
          <a:xfrm>
            <a:off x="304800" y="3886200"/>
            <a:ext cx="4267200" cy="2585323"/>
          </a:xfrm>
          <a:prstGeom prst="rect">
            <a:avLst/>
          </a:prstGeom>
          <a:ln w="9525">
            <a:solidFill>
              <a:schemeClr val="tx1"/>
            </a:solidFill>
          </a:ln>
        </p:spPr>
        <p:txBody>
          <a:bodyPr wrap="square">
            <a:spAutoFit/>
          </a:bodyPr>
          <a:lstStyle/>
          <a:p>
            <a:r>
              <a:rPr lang="as-IN" b="1" dirty="0" smtClean="0"/>
              <a:t>একটি বাস্তব উদাহরণ:</a:t>
            </a:r>
          </a:p>
          <a:p>
            <a:r>
              <a:rPr lang="as-IN" dirty="0" smtClean="0"/>
              <a:t>একটি অফিসের ১০ জন কর্মচারী যদি নিজেদের মধ্যে ফাইল শেয়ার করতে চায়, তবে সবার কম্পিউটার একটি </a:t>
            </a:r>
            <a:r>
              <a:rPr lang="as-IN" b="1" dirty="0" smtClean="0"/>
              <a:t>সুইচ</a:t>
            </a:r>
            <a:r>
              <a:rPr lang="as-IN" dirty="0" smtClean="0"/>
              <a:t>-এর সাথে তার (</a:t>
            </a:r>
            <a:r>
              <a:rPr lang="en-US" dirty="0" smtClean="0"/>
              <a:t>Ethernet Cable) </a:t>
            </a:r>
            <a:r>
              <a:rPr lang="as-IN" dirty="0" smtClean="0"/>
              <a:t>দিয়ে যুক্ত করতে হবে। যখন '</a:t>
            </a:r>
            <a:r>
              <a:rPr lang="en-US" dirty="0" smtClean="0"/>
              <a:t>A' </a:t>
            </a:r>
            <a:r>
              <a:rPr lang="as-IN" dirty="0" smtClean="0"/>
              <a:t>ব্যক্তি '</a:t>
            </a:r>
            <a:r>
              <a:rPr lang="en-US" dirty="0" smtClean="0"/>
              <a:t>B' </a:t>
            </a:r>
            <a:r>
              <a:rPr lang="as-IN" dirty="0" smtClean="0"/>
              <a:t>ব্যক্তিকে কোনো ফাইল পাঠাবে, সুইচ সেটি সরাসরি '</a:t>
            </a:r>
            <a:r>
              <a:rPr lang="en-US" dirty="0" smtClean="0"/>
              <a:t>B'-</a:t>
            </a:r>
            <a:r>
              <a:rPr lang="as-IN" dirty="0" smtClean="0"/>
              <a:t>এর কাছেই পাঠাবে, বাকি ৮ জনের কাছে নয়।</a:t>
            </a:r>
            <a:endParaRPr lang="as-IN" dirty="0"/>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944562"/>
          </a:xfrm>
        </p:spPr>
        <p:style>
          <a:lnRef idx="0">
            <a:schemeClr val="accent5"/>
          </a:lnRef>
          <a:fillRef idx="3">
            <a:schemeClr val="accent5"/>
          </a:fillRef>
          <a:effectRef idx="3">
            <a:schemeClr val="accent5"/>
          </a:effectRef>
          <a:fontRef idx="minor">
            <a:schemeClr val="lt1"/>
          </a:fontRef>
        </p:style>
        <p:txBody>
          <a:bodyPr>
            <a:noAutofit/>
          </a:bodyPr>
          <a:lstStyle/>
          <a:p>
            <a:r>
              <a:rPr lang="en-US" sz="3200" b="1" dirty="0" err="1" smtClean="0">
                <a:latin typeface="NikoshBAN"/>
              </a:rPr>
              <a:t>কম্পিউটার</a:t>
            </a:r>
            <a:r>
              <a:rPr lang="en-US" sz="3200" b="1" dirty="0" smtClean="0">
                <a:latin typeface="NikoshBAN"/>
              </a:rPr>
              <a:t> </a:t>
            </a:r>
            <a:r>
              <a:rPr lang="en-US" sz="3200" b="1" dirty="0" err="1" smtClean="0">
                <a:latin typeface="NikoshBAN"/>
              </a:rPr>
              <a:t>নেটওয়ার্ক-সংশ্লিষ্ট</a:t>
            </a:r>
            <a:r>
              <a:rPr lang="en-US" sz="3200" b="1" dirty="0" smtClean="0">
                <a:latin typeface="NikoshBAN"/>
              </a:rPr>
              <a:t> </a:t>
            </a:r>
            <a:r>
              <a:rPr lang="en-US" sz="3200" b="1" dirty="0" err="1" smtClean="0">
                <a:latin typeface="NikoshBAN"/>
              </a:rPr>
              <a:t>যন্ত্রপাতির</a:t>
            </a:r>
            <a:endParaRPr lang="en-US" sz="3200" dirty="0">
              <a:latin typeface="NikoshBAN"/>
            </a:endParaRPr>
          </a:p>
        </p:txBody>
      </p:sp>
      <p:pic>
        <p:nvPicPr>
          <p:cNvPr id="4098" name="Picture 2"/>
          <p:cNvPicPr>
            <a:picLocks noChangeAspect="1" noChangeArrowheads="1"/>
          </p:cNvPicPr>
          <p:nvPr/>
        </p:nvPicPr>
        <p:blipFill>
          <a:blip r:embed="rId2"/>
          <a:srcRect l="8625" b="8235"/>
          <a:stretch>
            <a:fillRect/>
          </a:stretch>
        </p:blipFill>
        <p:spPr bwMode="auto">
          <a:xfrm>
            <a:off x="5410200" y="2133600"/>
            <a:ext cx="3228975" cy="2971800"/>
          </a:xfrm>
          <a:prstGeom prst="rect">
            <a:avLst/>
          </a:prstGeom>
          <a:noFill/>
          <a:ln w="9525">
            <a:noFill/>
            <a:miter lim="800000"/>
            <a:headEnd/>
            <a:tailEnd/>
          </a:ln>
          <a:effectLst/>
        </p:spPr>
      </p:pic>
      <p:sp>
        <p:nvSpPr>
          <p:cNvPr id="9" name="Rectangle 8"/>
          <p:cNvSpPr/>
          <p:nvPr/>
        </p:nvSpPr>
        <p:spPr>
          <a:xfrm>
            <a:off x="304800" y="1447800"/>
            <a:ext cx="4953000" cy="2554545"/>
          </a:xfrm>
          <a:prstGeom prst="rect">
            <a:avLst/>
          </a:prstGeom>
          <a:ln w="19050">
            <a:solidFill>
              <a:schemeClr val="tx1"/>
            </a:solidFill>
          </a:ln>
        </p:spPr>
        <p:txBody>
          <a:bodyPr wrap="square">
            <a:spAutoFit/>
          </a:bodyPr>
          <a:lstStyle/>
          <a:p>
            <a:r>
              <a:rPr lang="as-IN" sz="2000" dirty="0" smtClean="0"/>
              <a:t>রাউটার (</a:t>
            </a:r>
            <a:r>
              <a:rPr lang="en-US" sz="2000" dirty="0" smtClean="0"/>
              <a:t>Router) </a:t>
            </a:r>
            <a:r>
              <a:rPr lang="as-IN" sz="2000" dirty="0" smtClean="0"/>
              <a:t>হলো একটি অত্যন্ত গুরুত্বপূর্ণ নেটওয়ার্কিং ডিভাইস যা একাধিক নেটওয়ার্কের মধ্যে সংযোগ স্থাপন করে। সহজ কথায়, এটি আপনার ইন্টারনেট সার্ভিস প্রোভাইডার (</a:t>
            </a:r>
            <a:r>
              <a:rPr lang="en-US" sz="2000" dirty="0" smtClean="0"/>
              <a:t>ISP) </a:t>
            </a:r>
            <a:r>
              <a:rPr lang="as-IN" sz="2000" dirty="0" smtClean="0"/>
              <a:t>থেকে আসা ইন্টারনেট সংযোগকে আপনার বাসার বিভিন্ন ডিভাইস যেমন—স্মার্টফোন, ল্যাপটপ বা কম্পিউটারগুলোতে বণ্টন করে দেয়।</a:t>
            </a:r>
            <a:endParaRPr lang="en-US" sz="2000" dirty="0"/>
          </a:p>
        </p:txBody>
      </p:sp>
      <p:sp>
        <p:nvSpPr>
          <p:cNvPr id="10" name="Rectangle 9"/>
          <p:cNvSpPr/>
          <p:nvPr/>
        </p:nvSpPr>
        <p:spPr>
          <a:xfrm>
            <a:off x="228600" y="4191000"/>
            <a:ext cx="5029200" cy="2308324"/>
          </a:xfrm>
          <a:prstGeom prst="rect">
            <a:avLst/>
          </a:prstGeom>
          <a:ln w="12700">
            <a:solidFill>
              <a:schemeClr val="tx1"/>
            </a:solidFill>
          </a:ln>
        </p:spPr>
        <p:txBody>
          <a:bodyPr wrap="square">
            <a:spAutoFit/>
          </a:bodyPr>
          <a:lstStyle/>
          <a:p>
            <a:r>
              <a:rPr lang="as-IN" sz="2400" dirty="0" smtClean="0"/>
              <a:t>সহজ উদাহরণ: সুইচ হলো একটি বাড়ির ভেতরের করিডোর যা বিভিন্ন রুমকে যুক্ত করে। আর রাউটার হলো সেই বাড়ির মেইন গেট, যা আপনাকে বাইরের রাস্তার (ইন্টারনেট) সাথে যুক্ত করে।</a:t>
            </a:r>
            <a:endParaRPr lang="en-US" sz="2400" dirty="0"/>
          </a:p>
        </p:txBody>
      </p:sp>
      <p:sp>
        <p:nvSpPr>
          <p:cNvPr id="11" name="Rectangle 10"/>
          <p:cNvSpPr/>
          <p:nvPr/>
        </p:nvSpPr>
        <p:spPr>
          <a:xfrm>
            <a:off x="6477000" y="5257800"/>
            <a:ext cx="1260281" cy="461665"/>
          </a:xfrm>
          <a:prstGeom prst="rect">
            <a:avLst/>
          </a:prstGeom>
        </p:spPr>
        <p:txBody>
          <a:bodyPr wrap="none">
            <a:spAutoFit/>
          </a:bodyPr>
          <a:lstStyle/>
          <a:p>
            <a:r>
              <a:rPr lang="as-IN" sz="2400" b="1" dirty="0" smtClean="0"/>
              <a:t>রাউটার</a:t>
            </a:r>
            <a:endParaRPr lang="en-US" sz="2400" b="1" dirty="0"/>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944562"/>
          </a:xfrm>
        </p:spPr>
        <p:style>
          <a:lnRef idx="0">
            <a:schemeClr val="accent5"/>
          </a:lnRef>
          <a:fillRef idx="3">
            <a:schemeClr val="accent5"/>
          </a:fillRef>
          <a:effectRef idx="3">
            <a:schemeClr val="accent5"/>
          </a:effectRef>
          <a:fontRef idx="minor">
            <a:schemeClr val="lt1"/>
          </a:fontRef>
        </p:style>
        <p:txBody>
          <a:bodyPr>
            <a:noAutofit/>
          </a:bodyPr>
          <a:lstStyle/>
          <a:p>
            <a:r>
              <a:rPr lang="en-US" sz="3200" b="1" dirty="0" err="1" smtClean="0">
                <a:latin typeface="NikoshBAN"/>
              </a:rPr>
              <a:t>কম্পিউটার</a:t>
            </a:r>
            <a:r>
              <a:rPr lang="en-US" sz="3200" b="1" dirty="0" smtClean="0">
                <a:latin typeface="NikoshBAN"/>
              </a:rPr>
              <a:t> </a:t>
            </a:r>
            <a:r>
              <a:rPr lang="en-US" sz="3200" b="1" dirty="0" err="1" smtClean="0">
                <a:latin typeface="NikoshBAN"/>
              </a:rPr>
              <a:t>নেটওয়ার্ক-সংশ্লিষ্ট</a:t>
            </a:r>
            <a:r>
              <a:rPr lang="en-US" sz="3200" b="1" dirty="0" smtClean="0">
                <a:latin typeface="NikoshBAN"/>
              </a:rPr>
              <a:t> </a:t>
            </a:r>
            <a:r>
              <a:rPr lang="en-US" sz="3200" b="1" dirty="0" err="1" smtClean="0">
                <a:latin typeface="NikoshBAN"/>
              </a:rPr>
              <a:t>যন্ত্রপাতির</a:t>
            </a:r>
            <a:endParaRPr lang="en-US" sz="3200" dirty="0">
              <a:latin typeface="NikoshBAN"/>
            </a:endParaRPr>
          </a:p>
        </p:txBody>
      </p:sp>
      <p:pic>
        <p:nvPicPr>
          <p:cNvPr id="5122" name="Picture 2"/>
          <p:cNvPicPr>
            <a:picLocks noChangeAspect="1" noChangeArrowheads="1"/>
          </p:cNvPicPr>
          <p:nvPr/>
        </p:nvPicPr>
        <p:blipFill>
          <a:blip r:embed="rId2">
            <a:lum contrast="40000"/>
          </a:blip>
          <a:srcRect b="5085"/>
          <a:stretch>
            <a:fillRect/>
          </a:stretch>
        </p:blipFill>
        <p:spPr bwMode="auto">
          <a:xfrm>
            <a:off x="5181600" y="1752600"/>
            <a:ext cx="3631901" cy="4267200"/>
          </a:xfrm>
          <a:prstGeom prst="rect">
            <a:avLst/>
          </a:prstGeom>
          <a:noFill/>
          <a:ln w="9525">
            <a:noFill/>
            <a:miter lim="800000"/>
            <a:headEnd/>
            <a:tailEnd/>
          </a:ln>
          <a:effectLst/>
        </p:spPr>
      </p:pic>
      <p:sp>
        <p:nvSpPr>
          <p:cNvPr id="7" name="Rectangle 6"/>
          <p:cNvSpPr/>
          <p:nvPr/>
        </p:nvSpPr>
        <p:spPr>
          <a:xfrm>
            <a:off x="457200" y="2286000"/>
            <a:ext cx="4572000" cy="3108543"/>
          </a:xfrm>
          <a:prstGeom prst="rect">
            <a:avLst/>
          </a:prstGeom>
        </p:spPr>
        <p:txBody>
          <a:bodyPr>
            <a:spAutoFit/>
          </a:bodyPr>
          <a:lstStyle/>
          <a:p>
            <a:r>
              <a:rPr lang="as-IN" sz="2800" b="1" dirty="0" smtClean="0"/>
              <a:t>মডেম (</a:t>
            </a:r>
            <a:r>
              <a:rPr lang="en-US" sz="2800" b="1" dirty="0" smtClean="0"/>
              <a:t>Modem)</a:t>
            </a:r>
            <a:r>
              <a:rPr lang="en-US" sz="2800" dirty="0" smtClean="0"/>
              <a:t> </a:t>
            </a:r>
            <a:r>
              <a:rPr lang="as-IN" sz="2800" dirty="0" smtClean="0"/>
              <a:t>হলো একটি হার্ডওয়্যার ডিভাইস যা ডিজিটাল ডেটাকে অ্যানালগ সংকেতে এবং অ্যানালগ সংকেতকে ডিজিটাল ডেটাতে রূপান্তর করে ইন্টারনেটে যুক্ত হতে সাহায্য করে।</a:t>
            </a:r>
            <a:endParaRPr lang="en-US" sz="2800" dirty="0"/>
          </a:p>
        </p:txBody>
      </p:sp>
      <p:sp>
        <p:nvSpPr>
          <p:cNvPr id="8" name="Rectangle 7"/>
          <p:cNvSpPr/>
          <p:nvPr/>
        </p:nvSpPr>
        <p:spPr>
          <a:xfrm>
            <a:off x="6629400" y="6096000"/>
            <a:ext cx="990600" cy="381000"/>
          </a:xfrm>
          <a:prstGeom prst="rect">
            <a:avLst/>
          </a:prstGeom>
        </p:spPr>
        <p:txBody>
          <a:bodyPr wrap="square">
            <a:spAutoFit/>
          </a:bodyPr>
          <a:lstStyle/>
          <a:p>
            <a:r>
              <a:rPr lang="as-IN" b="1" dirty="0" smtClean="0"/>
              <a:t>মডেম</a:t>
            </a:r>
            <a:endParaRPr lang="en-US" dirty="0"/>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944562"/>
          </a:xfrm>
        </p:spPr>
        <p:style>
          <a:lnRef idx="0">
            <a:schemeClr val="accent5"/>
          </a:lnRef>
          <a:fillRef idx="3">
            <a:schemeClr val="accent5"/>
          </a:fillRef>
          <a:effectRef idx="3">
            <a:schemeClr val="accent5"/>
          </a:effectRef>
          <a:fontRef idx="minor">
            <a:schemeClr val="lt1"/>
          </a:fontRef>
        </p:style>
        <p:txBody>
          <a:bodyPr>
            <a:noAutofit/>
          </a:bodyPr>
          <a:lstStyle/>
          <a:p>
            <a:r>
              <a:rPr lang="en-US" sz="3200" b="1" dirty="0" err="1" smtClean="0">
                <a:latin typeface="NikoshBAN"/>
              </a:rPr>
              <a:t>কম্পিউটার</a:t>
            </a:r>
            <a:r>
              <a:rPr lang="en-US" sz="3200" b="1" dirty="0" smtClean="0">
                <a:latin typeface="NikoshBAN"/>
              </a:rPr>
              <a:t> </a:t>
            </a:r>
            <a:r>
              <a:rPr lang="en-US" sz="3200" b="1" dirty="0" err="1" smtClean="0">
                <a:latin typeface="NikoshBAN"/>
              </a:rPr>
              <a:t>নেটওয়ার্ক-সংশ্লিষ্ট</a:t>
            </a:r>
            <a:r>
              <a:rPr lang="en-US" sz="3200" b="1" dirty="0" smtClean="0">
                <a:latin typeface="NikoshBAN"/>
              </a:rPr>
              <a:t> </a:t>
            </a:r>
            <a:r>
              <a:rPr lang="en-US" sz="3200" b="1" dirty="0" err="1" smtClean="0">
                <a:latin typeface="NikoshBAN"/>
              </a:rPr>
              <a:t>যন্ত্রপাতির</a:t>
            </a:r>
            <a:endParaRPr lang="en-US" sz="3200" dirty="0">
              <a:latin typeface="NikoshBAN"/>
            </a:endParaRPr>
          </a:p>
        </p:txBody>
      </p:sp>
      <p:pic>
        <p:nvPicPr>
          <p:cNvPr id="6146" name="Picture 2"/>
          <p:cNvPicPr>
            <a:picLocks noChangeAspect="1" noChangeArrowheads="1"/>
          </p:cNvPicPr>
          <p:nvPr/>
        </p:nvPicPr>
        <p:blipFill>
          <a:blip r:embed="rId2"/>
          <a:srcRect b="10000"/>
          <a:stretch>
            <a:fillRect/>
          </a:stretch>
        </p:blipFill>
        <p:spPr bwMode="auto">
          <a:xfrm>
            <a:off x="5029200" y="1828800"/>
            <a:ext cx="3893433" cy="2209800"/>
          </a:xfrm>
          <a:prstGeom prst="rect">
            <a:avLst/>
          </a:prstGeom>
          <a:noFill/>
          <a:ln w="9525">
            <a:noFill/>
            <a:miter lim="800000"/>
            <a:headEnd/>
            <a:tailEnd/>
          </a:ln>
          <a:effectLst/>
        </p:spPr>
      </p:pic>
      <p:sp>
        <p:nvSpPr>
          <p:cNvPr id="6" name="Rectangle 5"/>
          <p:cNvSpPr/>
          <p:nvPr/>
        </p:nvSpPr>
        <p:spPr>
          <a:xfrm>
            <a:off x="381000" y="1981200"/>
            <a:ext cx="4572000" cy="1938992"/>
          </a:xfrm>
          <a:prstGeom prst="rect">
            <a:avLst/>
          </a:prstGeom>
          <a:ln w="12700">
            <a:solidFill>
              <a:schemeClr val="tx1"/>
            </a:solidFill>
          </a:ln>
        </p:spPr>
        <p:txBody>
          <a:bodyPr>
            <a:spAutoFit/>
          </a:bodyPr>
          <a:lstStyle/>
          <a:p>
            <a:r>
              <a:rPr lang="as-IN" sz="2000" b="1" dirty="0" smtClean="0"/>
              <a:t>ল্যান কার্ড (</a:t>
            </a:r>
            <a:r>
              <a:rPr lang="en-US" sz="2000" b="1" dirty="0" smtClean="0"/>
              <a:t>LAN Card)</a:t>
            </a:r>
            <a:r>
              <a:rPr lang="en-US" sz="2000" dirty="0" smtClean="0"/>
              <a:t> </a:t>
            </a:r>
            <a:r>
              <a:rPr lang="as-IN" sz="2000" dirty="0" smtClean="0"/>
              <a:t>বা </a:t>
            </a:r>
            <a:r>
              <a:rPr lang="en-US" sz="2000" b="1" dirty="0" smtClean="0"/>
              <a:t>NIC (Network Interface Card)</a:t>
            </a:r>
            <a:r>
              <a:rPr lang="en-US" sz="2000" dirty="0" smtClean="0"/>
              <a:t> </a:t>
            </a:r>
            <a:r>
              <a:rPr lang="as-IN" sz="2000" dirty="0" smtClean="0"/>
              <a:t>হলো কম্পিউটারের একটি প্রধান হার্ডওয়্যার ডিভাইস যা কম্পিউটারকে কোনো নেটওয়ার্কের (যেমন: লোকাল এরিয়া নেটওয়ার্ক বা ইন্টারনেট) সাথে সরাসরি যুক্ত করে।</a:t>
            </a:r>
            <a:endParaRPr lang="as-IN" sz="2000" dirty="0"/>
          </a:p>
        </p:txBody>
      </p:sp>
      <p:sp>
        <p:nvSpPr>
          <p:cNvPr id="8" name="Rectangle 7"/>
          <p:cNvSpPr/>
          <p:nvPr/>
        </p:nvSpPr>
        <p:spPr>
          <a:xfrm>
            <a:off x="381000" y="4114800"/>
            <a:ext cx="4572000" cy="1323439"/>
          </a:xfrm>
          <a:prstGeom prst="rect">
            <a:avLst/>
          </a:prstGeom>
          <a:ln w="12700">
            <a:solidFill>
              <a:schemeClr val="tx1"/>
            </a:solidFill>
          </a:ln>
        </p:spPr>
        <p:txBody>
          <a:bodyPr>
            <a:spAutoFit/>
          </a:bodyPr>
          <a:lstStyle/>
          <a:p>
            <a:r>
              <a:rPr lang="as-IN" sz="2000" b="1" dirty="0" smtClean="0"/>
              <a:t>সহজ উদাহরণ:</a:t>
            </a:r>
            <a:r>
              <a:rPr lang="as-IN" sz="2000" dirty="0" smtClean="0"/>
              <a:t> ল্যান কার্ড হলো আপনার কম্পিউটারের সেই "দরজা", যে দরজা দিয়ে ইন্টারনেটের তথ্য ভেতরে আসে এবং বাইরে যায়।</a:t>
            </a:r>
            <a:endParaRPr lang="en-US" sz="2000" dirty="0"/>
          </a:p>
        </p:txBody>
      </p:sp>
      <p:pic>
        <p:nvPicPr>
          <p:cNvPr id="6147" name="Picture 3"/>
          <p:cNvPicPr>
            <a:picLocks noChangeAspect="1" noChangeArrowheads="1"/>
          </p:cNvPicPr>
          <p:nvPr/>
        </p:nvPicPr>
        <p:blipFill>
          <a:blip r:embed="rId3"/>
          <a:srcRect b="6793"/>
          <a:stretch>
            <a:fillRect/>
          </a:stretch>
        </p:blipFill>
        <p:spPr bwMode="auto">
          <a:xfrm>
            <a:off x="5257800" y="4267200"/>
            <a:ext cx="3309937" cy="1752600"/>
          </a:xfrm>
          <a:prstGeom prst="rect">
            <a:avLst/>
          </a:prstGeom>
          <a:noFill/>
          <a:ln w="9525">
            <a:noFill/>
            <a:miter lim="800000"/>
            <a:headEnd/>
            <a:tailEnd/>
          </a:ln>
          <a:effectLst/>
        </p:spPr>
      </p:pic>
      <p:sp>
        <p:nvSpPr>
          <p:cNvPr id="9" name="Rectangle 8"/>
          <p:cNvSpPr/>
          <p:nvPr/>
        </p:nvSpPr>
        <p:spPr>
          <a:xfrm>
            <a:off x="5791200" y="6096000"/>
            <a:ext cx="2385589" cy="369332"/>
          </a:xfrm>
          <a:prstGeom prst="rect">
            <a:avLst/>
          </a:prstGeom>
        </p:spPr>
        <p:txBody>
          <a:bodyPr wrap="none">
            <a:spAutoFit/>
          </a:bodyPr>
          <a:lstStyle/>
          <a:p>
            <a:r>
              <a:rPr lang="en-US" b="1" dirty="0" err="1" smtClean="0"/>
              <a:t>তার</a:t>
            </a:r>
            <a:r>
              <a:rPr lang="en-US" b="1" dirty="0" smtClean="0"/>
              <a:t> </a:t>
            </a:r>
            <a:r>
              <a:rPr lang="en-US" b="1" dirty="0" err="1" smtClean="0"/>
              <a:t>বিহীন</a:t>
            </a:r>
            <a:r>
              <a:rPr lang="en-US" b="1" dirty="0" smtClean="0"/>
              <a:t> </a:t>
            </a:r>
            <a:r>
              <a:rPr lang="en-US" b="1" dirty="0" err="1" smtClean="0"/>
              <a:t>ল্যান</a:t>
            </a:r>
            <a:r>
              <a:rPr lang="en-US" b="1" dirty="0" smtClean="0"/>
              <a:t> </a:t>
            </a:r>
            <a:r>
              <a:rPr lang="en-US" b="1" dirty="0" err="1" smtClean="0"/>
              <a:t>কার্ড</a:t>
            </a:r>
            <a:endParaRPr lang="en-US" dirty="0"/>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944562"/>
          </a:xfrm>
        </p:spPr>
        <p:style>
          <a:lnRef idx="0">
            <a:schemeClr val="accent5"/>
          </a:lnRef>
          <a:fillRef idx="3">
            <a:schemeClr val="accent5"/>
          </a:fillRef>
          <a:effectRef idx="3">
            <a:schemeClr val="accent5"/>
          </a:effectRef>
          <a:fontRef idx="minor">
            <a:schemeClr val="lt1"/>
          </a:fontRef>
        </p:style>
        <p:txBody>
          <a:bodyPr>
            <a:noAutofit/>
          </a:bodyPr>
          <a:lstStyle/>
          <a:p>
            <a:r>
              <a:rPr lang="en-US" sz="3200" b="1" dirty="0" err="1" smtClean="0">
                <a:latin typeface="NikoshBAN"/>
              </a:rPr>
              <a:t>কম্পিউটার</a:t>
            </a:r>
            <a:r>
              <a:rPr lang="en-US" sz="3200" b="1" dirty="0" smtClean="0">
                <a:latin typeface="NikoshBAN"/>
              </a:rPr>
              <a:t> </a:t>
            </a:r>
            <a:r>
              <a:rPr lang="en-US" sz="3200" b="1" dirty="0" err="1" smtClean="0">
                <a:latin typeface="NikoshBAN"/>
              </a:rPr>
              <a:t>নেটওয়ার্ক-সংশ্লিষ্ট</a:t>
            </a:r>
            <a:r>
              <a:rPr lang="en-US" sz="3200" b="1" dirty="0" smtClean="0">
                <a:latin typeface="NikoshBAN"/>
              </a:rPr>
              <a:t> </a:t>
            </a:r>
            <a:r>
              <a:rPr lang="en-US" sz="3200" b="1" dirty="0" err="1" smtClean="0">
                <a:latin typeface="NikoshBAN"/>
              </a:rPr>
              <a:t>যন্ত্রপাতির</a:t>
            </a:r>
            <a:endParaRPr lang="en-US" sz="3200" dirty="0">
              <a:latin typeface="NikoshBAN"/>
            </a:endParaRPr>
          </a:p>
        </p:txBody>
      </p:sp>
      <p:pic>
        <p:nvPicPr>
          <p:cNvPr id="7170" name="Picture 2"/>
          <p:cNvPicPr>
            <a:picLocks noChangeAspect="1" noChangeArrowheads="1"/>
          </p:cNvPicPr>
          <p:nvPr/>
        </p:nvPicPr>
        <p:blipFill>
          <a:blip r:embed="rId2">
            <a:lum bright="-10000" contrast="30000"/>
          </a:blip>
          <a:srcRect/>
          <a:stretch>
            <a:fillRect/>
          </a:stretch>
        </p:blipFill>
        <p:spPr bwMode="auto">
          <a:xfrm>
            <a:off x="762000" y="1295400"/>
            <a:ext cx="7620000" cy="4058293"/>
          </a:xfrm>
          <a:prstGeom prst="rect">
            <a:avLst/>
          </a:prstGeom>
          <a:noFill/>
          <a:ln w="9525">
            <a:noFill/>
            <a:miter lim="800000"/>
            <a:headEnd/>
            <a:tailEnd/>
          </a:ln>
          <a:effectLst/>
        </p:spPr>
      </p:pic>
      <p:sp>
        <p:nvSpPr>
          <p:cNvPr id="10" name="Rectangle 9"/>
          <p:cNvSpPr/>
          <p:nvPr/>
        </p:nvSpPr>
        <p:spPr>
          <a:xfrm>
            <a:off x="457200" y="5486400"/>
            <a:ext cx="8001000" cy="1200329"/>
          </a:xfrm>
          <a:prstGeom prst="rect">
            <a:avLst/>
          </a:prstGeom>
        </p:spPr>
        <p:txBody>
          <a:bodyPr wrap="square">
            <a:spAutoFit/>
          </a:bodyPr>
          <a:lstStyle/>
          <a:p>
            <a:r>
              <a:rPr lang="as-IN" sz="2400" dirty="0" smtClean="0"/>
              <a:t>স্যাটেলাইট হলো মহাকাশে স্থাপন করা এমন একটি যন্ত্র, যা আমাদের যোগাযোগ সহজ করে এবং পৃথিবীকে ওপর থেকে পর্যবেক্ষণ করতে সাহায্য করে।</a:t>
            </a:r>
            <a:endParaRPr lang="en-US" sz="2400" dirty="0"/>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944562"/>
          </a:xfrm>
        </p:spPr>
        <p:style>
          <a:lnRef idx="0">
            <a:schemeClr val="accent5"/>
          </a:lnRef>
          <a:fillRef idx="3">
            <a:schemeClr val="accent5"/>
          </a:fillRef>
          <a:effectRef idx="3">
            <a:schemeClr val="accent5"/>
          </a:effectRef>
          <a:fontRef idx="minor">
            <a:schemeClr val="lt1"/>
          </a:fontRef>
        </p:style>
        <p:txBody>
          <a:bodyPr>
            <a:noAutofit/>
          </a:bodyPr>
          <a:lstStyle/>
          <a:p>
            <a:r>
              <a:rPr lang="en-US" sz="3200" b="1" dirty="0" err="1" smtClean="0">
                <a:latin typeface="NikoshBAN"/>
              </a:rPr>
              <a:t>কম্পিউটার</a:t>
            </a:r>
            <a:r>
              <a:rPr lang="en-US" sz="3200" b="1" dirty="0" smtClean="0">
                <a:latin typeface="NikoshBAN"/>
              </a:rPr>
              <a:t> </a:t>
            </a:r>
            <a:r>
              <a:rPr lang="en-US" sz="3200" b="1" dirty="0" err="1" smtClean="0">
                <a:latin typeface="NikoshBAN"/>
              </a:rPr>
              <a:t>নেটওয়ার্ক-সংশ্লিষ্ট</a:t>
            </a:r>
            <a:r>
              <a:rPr lang="en-US" sz="3200" b="1" dirty="0" smtClean="0">
                <a:latin typeface="NikoshBAN"/>
              </a:rPr>
              <a:t> </a:t>
            </a:r>
            <a:r>
              <a:rPr lang="en-US" sz="3200" b="1" dirty="0" err="1" smtClean="0">
                <a:latin typeface="NikoshBAN"/>
              </a:rPr>
              <a:t>যন্ত্রপাতির</a:t>
            </a:r>
            <a:endParaRPr lang="en-US" sz="3200" dirty="0">
              <a:latin typeface="NikoshBAN"/>
            </a:endParaRPr>
          </a:p>
        </p:txBody>
      </p:sp>
      <p:pic>
        <p:nvPicPr>
          <p:cNvPr id="8194" name="Picture 2"/>
          <p:cNvPicPr>
            <a:picLocks noChangeAspect="1" noChangeArrowheads="1"/>
          </p:cNvPicPr>
          <p:nvPr/>
        </p:nvPicPr>
        <p:blipFill>
          <a:blip r:embed="rId2">
            <a:lum bright="-10000" contrast="30000"/>
          </a:blip>
          <a:srcRect/>
          <a:stretch>
            <a:fillRect/>
          </a:stretch>
        </p:blipFill>
        <p:spPr bwMode="auto">
          <a:xfrm>
            <a:off x="5486400" y="1752600"/>
            <a:ext cx="3114675" cy="4132031"/>
          </a:xfrm>
          <a:prstGeom prst="rect">
            <a:avLst/>
          </a:prstGeom>
          <a:noFill/>
          <a:ln w="9525">
            <a:noFill/>
            <a:miter lim="800000"/>
            <a:headEnd/>
            <a:tailEnd/>
          </a:ln>
          <a:effectLst/>
        </p:spPr>
      </p:pic>
      <p:sp>
        <p:nvSpPr>
          <p:cNvPr id="6" name="Rectangle 5"/>
          <p:cNvSpPr/>
          <p:nvPr/>
        </p:nvSpPr>
        <p:spPr>
          <a:xfrm>
            <a:off x="381000" y="1981200"/>
            <a:ext cx="4572000" cy="3539430"/>
          </a:xfrm>
          <a:prstGeom prst="rect">
            <a:avLst/>
          </a:prstGeom>
          <a:ln w="19050">
            <a:solidFill>
              <a:schemeClr val="tx1"/>
            </a:solidFill>
          </a:ln>
        </p:spPr>
        <p:txBody>
          <a:bodyPr>
            <a:spAutoFit/>
          </a:bodyPr>
          <a:lstStyle/>
          <a:p>
            <a:r>
              <a:rPr lang="as-IN" sz="2800" b="1" dirty="0" smtClean="0"/>
              <a:t>অপটিক্যাল ফাইবার</a:t>
            </a:r>
            <a:r>
              <a:rPr lang="as-IN" sz="2800" dirty="0" smtClean="0"/>
              <a:t> হলো কাঁচের তন্তু দিয়ে তৈরি এক ধরণের অত্যন্ত সরু এবং নমনীয় তার, যা আলোর মাধ্যমে খুব দ্রুত গতিতে তথ্য বা ডেটা আদান-প্রদান করে। এটি দেখতে অনেকটা মানুষের চুলের মতো পাতলা।</a:t>
            </a:r>
            <a:endParaRPr lang="en-US" sz="2800" dirty="0"/>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rot="5400000">
            <a:off x="266700" y="3619500"/>
            <a:ext cx="1295400" cy="1219200"/>
          </a:xfrm>
          <a:prstGeom prst="hexagon">
            <a:avLst/>
          </a:prstGeom>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bn-BD" sz="2000" b="1" dirty="0" smtClean="0"/>
              <a:t>বাস</a:t>
            </a:r>
            <a:endParaRPr lang="en-US" sz="2000" b="1" dirty="0"/>
          </a:p>
        </p:txBody>
      </p:sp>
      <p:sp>
        <p:nvSpPr>
          <p:cNvPr id="6" name="Hexagon 5"/>
          <p:cNvSpPr/>
          <p:nvPr/>
        </p:nvSpPr>
        <p:spPr>
          <a:xfrm rot="5400000">
            <a:off x="1752600" y="3581400"/>
            <a:ext cx="1219200" cy="1371600"/>
          </a:xfrm>
          <a:prstGeom prst="hexagon">
            <a:avLst/>
          </a:prstGeom>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bn-BD" b="1" dirty="0" smtClean="0"/>
              <a:t>স্টার</a:t>
            </a:r>
            <a:endParaRPr lang="en-US" b="1" dirty="0"/>
          </a:p>
        </p:txBody>
      </p:sp>
      <p:sp>
        <p:nvSpPr>
          <p:cNvPr id="7" name="Hexagon 6"/>
          <p:cNvSpPr/>
          <p:nvPr/>
        </p:nvSpPr>
        <p:spPr>
          <a:xfrm rot="5400000">
            <a:off x="3215149" y="3619500"/>
            <a:ext cx="1295400" cy="1219200"/>
          </a:xfrm>
          <a:prstGeom prst="hexagon">
            <a:avLst/>
          </a:prstGeom>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bn-BD" sz="2000" b="1" dirty="0" smtClean="0"/>
              <a:t>রিং</a:t>
            </a:r>
            <a:endParaRPr lang="en-US" sz="2000" b="1" dirty="0"/>
          </a:p>
        </p:txBody>
      </p:sp>
      <p:sp>
        <p:nvSpPr>
          <p:cNvPr id="8" name="Hexagon 7"/>
          <p:cNvSpPr/>
          <p:nvPr/>
        </p:nvSpPr>
        <p:spPr>
          <a:xfrm rot="5400000">
            <a:off x="4662949" y="3619500"/>
            <a:ext cx="1295400" cy="1219200"/>
          </a:xfrm>
          <a:prstGeom prst="hexagon">
            <a:avLst/>
          </a:prstGeom>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bn-BD" sz="2000" b="1" dirty="0" smtClean="0"/>
              <a:t>মেস</a:t>
            </a:r>
            <a:endParaRPr lang="en-US" sz="2000" b="1" dirty="0"/>
          </a:p>
        </p:txBody>
      </p:sp>
      <p:sp>
        <p:nvSpPr>
          <p:cNvPr id="9" name="Hexagon 8"/>
          <p:cNvSpPr/>
          <p:nvPr/>
        </p:nvSpPr>
        <p:spPr>
          <a:xfrm rot="5400000">
            <a:off x="6110749" y="3619500"/>
            <a:ext cx="1295400" cy="1219200"/>
          </a:xfrm>
          <a:prstGeom prst="hexagon">
            <a:avLst/>
          </a:prstGeom>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bn-BD" sz="2000" b="1" dirty="0" smtClean="0"/>
              <a:t>ট্রি</a:t>
            </a:r>
            <a:endParaRPr lang="en-US" sz="2000" b="1" dirty="0"/>
          </a:p>
        </p:txBody>
      </p:sp>
      <p:sp>
        <p:nvSpPr>
          <p:cNvPr id="10" name="Hexagon 9"/>
          <p:cNvSpPr/>
          <p:nvPr/>
        </p:nvSpPr>
        <p:spPr>
          <a:xfrm rot="5400000">
            <a:off x="7581900" y="3619500"/>
            <a:ext cx="1295400" cy="1219200"/>
          </a:xfrm>
          <a:prstGeom prst="hexagon">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bn-BD" sz="1400" b="1" dirty="0" smtClean="0"/>
              <a:t>হাইব্রড</a:t>
            </a:r>
            <a:endParaRPr lang="en-US" sz="1400" b="1" dirty="0"/>
          </a:p>
        </p:txBody>
      </p:sp>
      <p:sp>
        <p:nvSpPr>
          <p:cNvPr id="13" name="Rectangle 12"/>
          <p:cNvSpPr/>
          <p:nvPr/>
        </p:nvSpPr>
        <p:spPr>
          <a:xfrm>
            <a:off x="321735" y="1307709"/>
            <a:ext cx="88392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bn-BD"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নেটওয়ার্ক টপোলজি ছয় প্রকার</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9" name="Down Arrow 18"/>
          <p:cNvSpPr/>
          <p:nvPr/>
        </p:nvSpPr>
        <p:spPr>
          <a:xfrm>
            <a:off x="4396249" y="2057400"/>
            <a:ext cx="32815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inus 19"/>
          <p:cNvSpPr/>
          <p:nvPr/>
        </p:nvSpPr>
        <p:spPr>
          <a:xfrm>
            <a:off x="-533400" y="2362200"/>
            <a:ext cx="10210800" cy="685800"/>
          </a:xfrm>
          <a:prstGeom prst="mathMin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Down Arrow 20"/>
          <p:cNvSpPr/>
          <p:nvPr/>
        </p:nvSpPr>
        <p:spPr>
          <a:xfrm>
            <a:off x="762000" y="2834148"/>
            <a:ext cx="328151" cy="59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১</a:t>
            </a:r>
            <a:endParaRPr lang="en-US" dirty="0"/>
          </a:p>
        </p:txBody>
      </p:sp>
      <p:sp>
        <p:nvSpPr>
          <p:cNvPr id="22" name="Down Arrow 21"/>
          <p:cNvSpPr/>
          <p:nvPr/>
        </p:nvSpPr>
        <p:spPr>
          <a:xfrm>
            <a:off x="2174773" y="2836608"/>
            <a:ext cx="328151" cy="59485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t>২</a:t>
            </a:r>
            <a:endParaRPr lang="en-US" dirty="0"/>
          </a:p>
        </p:txBody>
      </p:sp>
      <p:sp>
        <p:nvSpPr>
          <p:cNvPr id="23" name="Down Arrow 22"/>
          <p:cNvSpPr/>
          <p:nvPr/>
        </p:nvSpPr>
        <p:spPr>
          <a:xfrm>
            <a:off x="3739946" y="2836608"/>
            <a:ext cx="328151" cy="59485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BD" dirty="0" smtClean="0"/>
              <a:t>৩</a:t>
            </a:r>
            <a:endParaRPr lang="en-US" dirty="0"/>
          </a:p>
        </p:txBody>
      </p:sp>
      <p:sp>
        <p:nvSpPr>
          <p:cNvPr id="24" name="Down Arrow 23"/>
          <p:cNvSpPr/>
          <p:nvPr/>
        </p:nvSpPr>
        <p:spPr>
          <a:xfrm>
            <a:off x="5146573" y="2836608"/>
            <a:ext cx="328151" cy="59485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n-BD" dirty="0" smtClean="0"/>
              <a:t>৪</a:t>
            </a:r>
            <a:endParaRPr lang="en-US" dirty="0"/>
          </a:p>
        </p:txBody>
      </p:sp>
      <p:sp>
        <p:nvSpPr>
          <p:cNvPr id="25" name="Down Arrow 24"/>
          <p:cNvSpPr/>
          <p:nvPr/>
        </p:nvSpPr>
        <p:spPr>
          <a:xfrm>
            <a:off x="6594373" y="2848896"/>
            <a:ext cx="328151" cy="59485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BD" dirty="0" smtClean="0"/>
              <a:t>৫</a:t>
            </a:r>
            <a:endParaRPr lang="en-US" dirty="0"/>
          </a:p>
        </p:txBody>
      </p:sp>
      <p:sp>
        <p:nvSpPr>
          <p:cNvPr id="26" name="Down Arrow 25"/>
          <p:cNvSpPr/>
          <p:nvPr/>
        </p:nvSpPr>
        <p:spPr>
          <a:xfrm>
            <a:off x="8042173" y="2841522"/>
            <a:ext cx="328151" cy="59485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dirty="0" smtClean="0"/>
              <a:t>৬</a:t>
            </a:r>
            <a:endParaRPr lang="en-US" dirty="0"/>
          </a:p>
        </p:txBody>
      </p:sp>
    </p:spTree>
    <p:extLst>
      <p:ext uri="{BB962C8B-B14F-4D97-AF65-F5344CB8AC3E}">
        <p14:creationId xmlns="" xmlns:p14="http://schemas.microsoft.com/office/powerpoint/2010/main" val="107878076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ppt_x"/>
                                          </p:val>
                                        </p:tav>
                                        <p:tav tm="100000">
                                          <p:val>
                                            <p:strVal val="#ppt_x"/>
                                          </p:val>
                                        </p:tav>
                                      </p:tavLst>
                                    </p:anim>
                                    <p:anim calcmode="lin" valueType="num">
                                      <p:cBhvr additive="base">
                                        <p:cTn id="22" dur="1000" fill="hold"/>
                                        <p:tgtEl>
                                          <p:spTgt spid="21"/>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ppt_x"/>
                                          </p:val>
                                        </p:tav>
                                        <p:tav tm="100000">
                                          <p:val>
                                            <p:strVal val="#ppt_x"/>
                                          </p:val>
                                        </p:tav>
                                      </p:tavLst>
                                    </p:anim>
                                    <p:anim calcmode="lin" valueType="num">
                                      <p:cBhvr additive="base">
                                        <p:cTn id="26" dur="1000" fill="hold"/>
                                        <p:tgtEl>
                                          <p:spTgt spid="22"/>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000" fill="hold"/>
                                        <p:tgtEl>
                                          <p:spTgt spid="23"/>
                                        </p:tgtEl>
                                        <p:attrNameLst>
                                          <p:attrName>ppt_x</p:attrName>
                                        </p:attrNameLst>
                                      </p:cBhvr>
                                      <p:tavLst>
                                        <p:tav tm="0">
                                          <p:val>
                                            <p:strVal val="#ppt_x"/>
                                          </p:val>
                                        </p:tav>
                                        <p:tav tm="100000">
                                          <p:val>
                                            <p:strVal val="#ppt_x"/>
                                          </p:val>
                                        </p:tav>
                                      </p:tavLst>
                                    </p:anim>
                                    <p:anim calcmode="lin" valueType="num">
                                      <p:cBhvr additive="base">
                                        <p:cTn id="30" dur="1000" fill="hold"/>
                                        <p:tgtEl>
                                          <p:spTgt spid="23"/>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00" fill="hold"/>
                                        <p:tgtEl>
                                          <p:spTgt spid="24"/>
                                        </p:tgtEl>
                                        <p:attrNameLst>
                                          <p:attrName>ppt_x</p:attrName>
                                        </p:attrNameLst>
                                      </p:cBhvr>
                                      <p:tavLst>
                                        <p:tav tm="0">
                                          <p:val>
                                            <p:strVal val="#ppt_x"/>
                                          </p:val>
                                        </p:tav>
                                        <p:tav tm="100000">
                                          <p:val>
                                            <p:strVal val="#ppt_x"/>
                                          </p:val>
                                        </p:tav>
                                      </p:tavLst>
                                    </p:anim>
                                    <p:anim calcmode="lin" valueType="num">
                                      <p:cBhvr additive="base">
                                        <p:cTn id="34" dur="1000" fill="hold"/>
                                        <p:tgtEl>
                                          <p:spTgt spid="24"/>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1000" fill="hold"/>
                                        <p:tgtEl>
                                          <p:spTgt spid="25"/>
                                        </p:tgtEl>
                                        <p:attrNameLst>
                                          <p:attrName>ppt_x</p:attrName>
                                        </p:attrNameLst>
                                      </p:cBhvr>
                                      <p:tavLst>
                                        <p:tav tm="0">
                                          <p:val>
                                            <p:strVal val="#ppt_x"/>
                                          </p:val>
                                        </p:tav>
                                        <p:tav tm="100000">
                                          <p:val>
                                            <p:strVal val="#ppt_x"/>
                                          </p:val>
                                        </p:tav>
                                      </p:tavLst>
                                    </p:anim>
                                    <p:anim calcmode="lin" valueType="num">
                                      <p:cBhvr additive="base">
                                        <p:cTn id="38" dur="10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1000" fill="hold"/>
                                        <p:tgtEl>
                                          <p:spTgt spid="26"/>
                                        </p:tgtEl>
                                        <p:attrNameLst>
                                          <p:attrName>ppt_x</p:attrName>
                                        </p:attrNameLst>
                                      </p:cBhvr>
                                      <p:tavLst>
                                        <p:tav tm="0">
                                          <p:val>
                                            <p:strVal val="#ppt_x"/>
                                          </p:val>
                                        </p:tav>
                                        <p:tav tm="100000">
                                          <p:val>
                                            <p:strVal val="#ppt_x"/>
                                          </p:val>
                                        </p:tav>
                                      </p:tavLst>
                                    </p:anim>
                                    <p:anim calcmode="lin" valueType="num">
                                      <p:cBhvr additive="base">
                                        <p:cTn id="42"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5"/>
                                        </p:tgtEl>
                                        <p:attrNameLst>
                                          <p:attrName>style.visibility</p:attrName>
                                        </p:attrNameLst>
                                      </p:cBhvr>
                                      <p:to>
                                        <p:strVal val="visible"/>
                                      </p:to>
                                    </p:set>
                                    <p:anim by="(-#ppt_w*2)" calcmode="lin" valueType="num">
                                      <p:cBhvr rctx="PPT">
                                        <p:cTn id="47" dur="500" autoRev="1" fill="hold">
                                          <p:stCondLst>
                                            <p:cond delay="0"/>
                                          </p:stCondLst>
                                        </p:cTn>
                                        <p:tgtEl>
                                          <p:spTgt spid="5"/>
                                        </p:tgtEl>
                                        <p:attrNameLst>
                                          <p:attrName>ppt_w</p:attrName>
                                        </p:attrNameLst>
                                      </p:cBhvr>
                                    </p:anim>
                                    <p:anim by="(#ppt_w*0.50)" calcmode="lin" valueType="num">
                                      <p:cBhvr>
                                        <p:cTn id="48" dur="500" decel="50000" autoRev="1" fill="hold">
                                          <p:stCondLst>
                                            <p:cond delay="0"/>
                                          </p:stCondLst>
                                        </p:cTn>
                                        <p:tgtEl>
                                          <p:spTgt spid="5"/>
                                        </p:tgtEl>
                                        <p:attrNameLst>
                                          <p:attrName>ppt_x</p:attrName>
                                        </p:attrNameLst>
                                      </p:cBhvr>
                                    </p:anim>
                                    <p:anim from="(-#ppt_h/2)" to="(#ppt_y)" calcmode="lin" valueType="num">
                                      <p:cBhvr>
                                        <p:cTn id="49" dur="1000" fill="hold">
                                          <p:stCondLst>
                                            <p:cond delay="0"/>
                                          </p:stCondLst>
                                        </p:cTn>
                                        <p:tgtEl>
                                          <p:spTgt spid="5"/>
                                        </p:tgtEl>
                                        <p:attrNameLst>
                                          <p:attrName>ppt_y</p:attrName>
                                        </p:attrNameLst>
                                      </p:cBhvr>
                                    </p:anim>
                                    <p:animRot by="21600000">
                                      <p:cBhvr>
                                        <p:cTn id="50" dur="1000" fill="hold">
                                          <p:stCondLst>
                                            <p:cond delay="0"/>
                                          </p:stCondLst>
                                        </p:cTn>
                                        <p:tgtEl>
                                          <p:spTgt spid="5"/>
                                        </p:tgtEl>
                                        <p:attrNameLst>
                                          <p:attrName>r</p:attrName>
                                        </p:attrNameLst>
                                      </p:cBhvr>
                                    </p:animRot>
                                  </p:childTnLst>
                                </p:cTn>
                              </p:par>
                              <p:par>
                                <p:cTn id="51" presetID="42" presetClass="path" presetSubtype="0" repeatCount="2000" accel="50000" decel="50000" fill="remove" grpId="1" nodeType="withEffect">
                                  <p:stCondLst>
                                    <p:cond delay="0"/>
                                  </p:stCondLst>
                                  <p:childTnLst>
                                    <p:animMotion origin="layout" path="M 4.72222E-6 -1.48148E-6 L -0.00122 0.08796 " pathEditMode="relative" rAng="0" ptsTypes="AA">
                                      <p:cBhvr>
                                        <p:cTn id="52" dur="2000" fill="hold"/>
                                        <p:tgtEl>
                                          <p:spTgt spid="21"/>
                                        </p:tgtEl>
                                        <p:attrNameLst>
                                          <p:attrName>ppt_x</p:attrName>
                                          <p:attrName>ppt_y</p:attrName>
                                        </p:attrNameLst>
                                      </p:cBhvr>
                                      <p:rCtr x="-69" y="4398"/>
                                    </p:animMotion>
                                  </p:childTnLst>
                                </p:cTn>
                              </p:par>
                            </p:childTnLst>
                          </p:cTn>
                        </p:par>
                      </p:childTnLst>
                    </p:cTn>
                  </p:par>
                  <p:par>
                    <p:cTn id="53" fill="hold">
                      <p:stCondLst>
                        <p:cond delay="indefinite"/>
                      </p:stCondLst>
                      <p:childTnLst>
                        <p:par>
                          <p:cTn id="54" fill="hold">
                            <p:stCondLst>
                              <p:cond delay="0"/>
                            </p:stCondLst>
                            <p:childTnLst>
                              <p:par>
                                <p:cTn id="55" presetID="56" presetClass="entr" presetSubtype="0" fill="hold" grpId="0" nodeType="clickEffect">
                                  <p:stCondLst>
                                    <p:cond delay="0"/>
                                  </p:stCondLst>
                                  <p:iterate type="lt">
                                    <p:tmPct val="10000"/>
                                  </p:iterate>
                                  <p:childTnLst>
                                    <p:set>
                                      <p:cBhvr>
                                        <p:cTn id="56" dur="1" fill="hold">
                                          <p:stCondLst>
                                            <p:cond delay="0"/>
                                          </p:stCondLst>
                                        </p:cTn>
                                        <p:tgtEl>
                                          <p:spTgt spid="6"/>
                                        </p:tgtEl>
                                        <p:attrNameLst>
                                          <p:attrName>style.visibility</p:attrName>
                                        </p:attrNameLst>
                                      </p:cBhvr>
                                      <p:to>
                                        <p:strVal val="visible"/>
                                      </p:to>
                                    </p:set>
                                    <p:anim by="(-#ppt_w*2)" calcmode="lin" valueType="num">
                                      <p:cBhvr rctx="PPT">
                                        <p:cTn id="57" dur="500" autoRev="1" fill="hold">
                                          <p:stCondLst>
                                            <p:cond delay="0"/>
                                          </p:stCondLst>
                                        </p:cTn>
                                        <p:tgtEl>
                                          <p:spTgt spid="6"/>
                                        </p:tgtEl>
                                        <p:attrNameLst>
                                          <p:attrName>ppt_w</p:attrName>
                                        </p:attrNameLst>
                                      </p:cBhvr>
                                    </p:anim>
                                    <p:anim by="(#ppt_w*0.50)" calcmode="lin" valueType="num">
                                      <p:cBhvr>
                                        <p:cTn id="58" dur="500" decel="50000" autoRev="1" fill="hold">
                                          <p:stCondLst>
                                            <p:cond delay="0"/>
                                          </p:stCondLst>
                                        </p:cTn>
                                        <p:tgtEl>
                                          <p:spTgt spid="6"/>
                                        </p:tgtEl>
                                        <p:attrNameLst>
                                          <p:attrName>ppt_x</p:attrName>
                                        </p:attrNameLst>
                                      </p:cBhvr>
                                    </p:anim>
                                    <p:anim from="(-#ppt_h/2)" to="(#ppt_y)" calcmode="lin" valueType="num">
                                      <p:cBhvr>
                                        <p:cTn id="59" dur="1000" fill="hold">
                                          <p:stCondLst>
                                            <p:cond delay="0"/>
                                          </p:stCondLst>
                                        </p:cTn>
                                        <p:tgtEl>
                                          <p:spTgt spid="6"/>
                                        </p:tgtEl>
                                        <p:attrNameLst>
                                          <p:attrName>ppt_y</p:attrName>
                                        </p:attrNameLst>
                                      </p:cBhvr>
                                    </p:anim>
                                    <p:animRot by="21600000">
                                      <p:cBhvr>
                                        <p:cTn id="60" dur="1000" fill="hold">
                                          <p:stCondLst>
                                            <p:cond delay="0"/>
                                          </p:stCondLst>
                                        </p:cTn>
                                        <p:tgtEl>
                                          <p:spTgt spid="6"/>
                                        </p:tgtEl>
                                        <p:attrNameLst>
                                          <p:attrName>r</p:attrName>
                                        </p:attrNameLst>
                                      </p:cBhvr>
                                    </p:animRot>
                                  </p:childTnLst>
                                </p:cTn>
                              </p:par>
                              <p:par>
                                <p:cTn id="61" presetID="42" presetClass="path" presetSubtype="0" repeatCount="2000" accel="50000" decel="50000" fill="remove" grpId="1" nodeType="withEffect">
                                  <p:stCondLst>
                                    <p:cond delay="0"/>
                                  </p:stCondLst>
                                  <p:childTnLst>
                                    <p:animMotion origin="layout" path="M 8.33333E-7 -4.44444E-6 L 0.0026 0.0875 " pathEditMode="relative" rAng="0" ptsTypes="AA">
                                      <p:cBhvr>
                                        <p:cTn id="62" dur="2000" fill="hold"/>
                                        <p:tgtEl>
                                          <p:spTgt spid="22"/>
                                        </p:tgtEl>
                                        <p:attrNameLst>
                                          <p:attrName>ppt_x</p:attrName>
                                          <p:attrName>ppt_y</p:attrName>
                                        </p:attrNameLst>
                                      </p:cBhvr>
                                      <p:rCtr x="122" y="4375"/>
                                    </p:animMotion>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grpId="0" nodeType="clickEffect">
                                  <p:stCondLst>
                                    <p:cond delay="0"/>
                                  </p:stCondLst>
                                  <p:iterate type="lt">
                                    <p:tmPct val="10000"/>
                                  </p:iterate>
                                  <p:childTnLst>
                                    <p:set>
                                      <p:cBhvr>
                                        <p:cTn id="66" dur="1" fill="hold">
                                          <p:stCondLst>
                                            <p:cond delay="0"/>
                                          </p:stCondLst>
                                        </p:cTn>
                                        <p:tgtEl>
                                          <p:spTgt spid="7"/>
                                        </p:tgtEl>
                                        <p:attrNameLst>
                                          <p:attrName>style.visibility</p:attrName>
                                        </p:attrNameLst>
                                      </p:cBhvr>
                                      <p:to>
                                        <p:strVal val="visible"/>
                                      </p:to>
                                    </p:set>
                                    <p:anim by="(-#ppt_w*2)" calcmode="lin" valueType="num">
                                      <p:cBhvr rctx="PPT">
                                        <p:cTn id="67" dur="500" autoRev="1" fill="hold">
                                          <p:stCondLst>
                                            <p:cond delay="0"/>
                                          </p:stCondLst>
                                        </p:cTn>
                                        <p:tgtEl>
                                          <p:spTgt spid="7"/>
                                        </p:tgtEl>
                                        <p:attrNameLst>
                                          <p:attrName>ppt_w</p:attrName>
                                        </p:attrNameLst>
                                      </p:cBhvr>
                                    </p:anim>
                                    <p:anim by="(#ppt_w*0.50)" calcmode="lin" valueType="num">
                                      <p:cBhvr>
                                        <p:cTn id="68" dur="500" decel="50000" autoRev="1" fill="hold">
                                          <p:stCondLst>
                                            <p:cond delay="0"/>
                                          </p:stCondLst>
                                        </p:cTn>
                                        <p:tgtEl>
                                          <p:spTgt spid="7"/>
                                        </p:tgtEl>
                                        <p:attrNameLst>
                                          <p:attrName>ppt_x</p:attrName>
                                        </p:attrNameLst>
                                      </p:cBhvr>
                                    </p:anim>
                                    <p:anim from="(-#ppt_h/2)" to="(#ppt_y)" calcmode="lin" valueType="num">
                                      <p:cBhvr>
                                        <p:cTn id="69" dur="1000" fill="hold">
                                          <p:stCondLst>
                                            <p:cond delay="0"/>
                                          </p:stCondLst>
                                        </p:cTn>
                                        <p:tgtEl>
                                          <p:spTgt spid="7"/>
                                        </p:tgtEl>
                                        <p:attrNameLst>
                                          <p:attrName>ppt_y</p:attrName>
                                        </p:attrNameLst>
                                      </p:cBhvr>
                                    </p:anim>
                                    <p:animRot by="21600000">
                                      <p:cBhvr>
                                        <p:cTn id="70" dur="1000" fill="hold">
                                          <p:stCondLst>
                                            <p:cond delay="0"/>
                                          </p:stCondLst>
                                        </p:cTn>
                                        <p:tgtEl>
                                          <p:spTgt spid="7"/>
                                        </p:tgtEl>
                                        <p:attrNameLst>
                                          <p:attrName>r</p:attrName>
                                        </p:attrNameLst>
                                      </p:cBhvr>
                                    </p:animRot>
                                  </p:childTnLst>
                                </p:cTn>
                              </p:par>
                              <p:par>
                                <p:cTn id="71" presetID="42" presetClass="path" presetSubtype="0" repeatCount="2000" accel="50000" decel="50000" fill="remove" grpId="1" nodeType="withEffect">
                                  <p:stCondLst>
                                    <p:cond delay="0"/>
                                  </p:stCondLst>
                                  <p:childTnLst>
                                    <p:animMotion origin="layout" path="M 2.77778E-7 -4.44444E-6 L -0.00191 0.0875 " pathEditMode="relative" rAng="0" ptsTypes="AA">
                                      <p:cBhvr>
                                        <p:cTn id="72" dur="2000" fill="hold"/>
                                        <p:tgtEl>
                                          <p:spTgt spid="23"/>
                                        </p:tgtEl>
                                        <p:attrNameLst>
                                          <p:attrName>ppt_x</p:attrName>
                                          <p:attrName>ppt_y</p:attrName>
                                        </p:attrNameLst>
                                      </p:cBhvr>
                                      <p:rCtr x="-104" y="4375"/>
                                    </p:animMotion>
                                  </p:childTnLst>
                                </p:cTn>
                              </p:par>
                            </p:childTnLst>
                          </p:cTn>
                        </p:par>
                      </p:childTnLst>
                    </p:cTn>
                  </p:par>
                  <p:par>
                    <p:cTn id="73" fill="hold">
                      <p:stCondLst>
                        <p:cond delay="indefinite"/>
                      </p:stCondLst>
                      <p:childTnLst>
                        <p:par>
                          <p:cTn id="74" fill="hold">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8"/>
                                        </p:tgtEl>
                                        <p:attrNameLst>
                                          <p:attrName>style.visibility</p:attrName>
                                        </p:attrNameLst>
                                      </p:cBhvr>
                                      <p:to>
                                        <p:strVal val="visible"/>
                                      </p:to>
                                    </p:set>
                                    <p:anim by="(-#ppt_w*2)" calcmode="lin" valueType="num">
                                      <p:cBhvr rctx="PPT">
                                        <p:cTn id="77" dur="500" autoRev="1" fill="hold">
                                          <p:stCondLst>
                                            <p:cond delay="0"/>
                                          </p:stCondLst>
                                        </p:cTn>
                                        <p:tgtEl>
                                          <p:spTgt spid="8"/>
                                        </p:tgtEl>
                                        <p:attrNameLst>
                                          <p:attrName>ppt_w</p:attrName>
                                        </p:attrNameLst>
                                      </p:cBhvr>
                                    </p:anim>
                                    <p:anim by="(#ppt_w*0.50)" calcmode="lin" valueType="num">
                                      <p:cBhvr>
                                        <p:cTn id="78" dur="500" decel="50000" autoRev="1" fill="hold">
                                          <p:stCondLst>
                                            <p:cond delay="0"/>
                                          </p:stCondLst>
                                        </p:cTn>
                                        <p:tgtEl>
                                          <p:spTgt spid="8"/>
                                        </p:tgtEl>
                                        <p:attrNameLst>
                                          <p:attrName>ppt_x</p:attrName>
                                        </p:attrNameLst>
                                      </p:cBhvr>
                                    </p:anim>
                                    <p:anim from="(-#ppt_h/2)" to="(#ppt_y)" calcmode="lin" valueType="num">
                                      <p:cBhvr>
                                        <p:cTn id="79" dur="1000" fill="hold">
                                          <p:stCondLst>
                                            <p:cond delay="0"/>
                                          </p:stCondLst>
                                        </p:cTn>
                                        <p:tgtEl>
                                          <p:spTgt spid="8"/>
                                        </p:tgtEl>
                                        <p:attrNameLst>
                                          <p:attrName>ppt_y</p:attrName>
                                        </p:attrNameLst>
                                      </p:cBhvr>
                                    </p:anim>
                                    <p:animRot by="21600000">
                                      <p:cBhvr>
                                        <p:cTn id="80" dur="1000" fill="hold">
                                          <p:stCondLst>
                                            <p:cond delay="0"/>
                                          </p:stCondLst>
                                        </p:cTn>
                                        <p:tgtEl>
                                          <p:spTgt spid="8"/>
                                        </p:tgtEl>
                                        <p:attrNameLst>
                                          <p:attrName>r</p:attrName>
                                        </p:attrNameLst>
                                      </p:cBhvr>
                                    </p:animRot>
                                  </p:childTnLst>
                                </p:cTn>
                              </p:par>
                              <p:par>
                                <p:cTn id="81" presetID="42" presetClass="path" presetSubtype="0" repeatCount="2000" accel="50000" decel="50000" fill="remove" grpId="1" nodeType="withEffect">
                                  <p:stCondLst>
                                    <p:cond delay="0"/>
                                  </p:stCondLst>
                                  <p:childTnLst>
                                    <p:animMotion origin="layout" path="M 8.33333E-7 -4.44444E-6 L 0.0026 0.09862 " pathEditMode="relative" rAng="0" ptsTypes="AA">
                                      <p:cBhvr>
                                        <p:cTn id="82" dur="2000" fill="hold"/>
                                        <p:tgtEl>
                                          <p:spTgt spid="24"/>
                                        </p:tgtEl>
                                        <p:attrNameLst>
                                          <p:attrName>ppt_x</p:attrName>
                                          <p:attrName>ppt_y</p:attrName>
                                        </p:attrNameLst>
                                      </p:cBhvr>
                                      <p:rCtr x="122" y="4931"/>
                                    </p:animMotion>
                                  </p:childTnLst>
                                </p:cTn>
                              </p:par>
                            </p:childTnLst>
                          </p:cTn>
                        </p:par>
                      </p:childTnLst>
                    </p:cTn>
                  </p:par>
                  <p:par>
                    <p:cTn id="83" fill="hold">
                      <p:stCondLst>
                        <p:cond delay="indefinite"/>
                      </p:stCondLst>
                      <p:childTnLst>
                        <p:par>
                          <p:cTn id="84" fill="hold">
                            <p:stCondLst>
                              <p:cond delay="0"/>
                            </p:stCondLst>
                            <p:childTnLst>
                              <p:par>
                                <p:cTn id="85" presetID="56" presetClass="entr" presetSubtype="0" fill="hold" grpId="0" nodeType="clickEffect">
                                  <p:stCondLst>
                                    <p:cond delay="0"/>
                                  </p:stCondLst>
                                  <p:iterate type="lt">
                                    <p:tmPct val="10000"/>
                                  </p:iterate>
                                  <p:childTnLst>
                                    <p:set>
                                      <p:cBhvr>
                                        <p:cTn id="86" dur="1" fill="hold">
                                          <p:stCondLst>
                                            <p:cond delay="0"/>
                                          </p:stCondLst>
                                        </p:cTn>
                                        <p:tgtEl>
                                          <p:spTgt spid="9"/>
                                        </p:tgtEl>
                                        <p:attrNameLst>
                                          <p:attrName>style.visibility</p:attrName>
                                        </p:attrNameLst>
                                      </p:cBhvr>
                                      <p:to>
                                        <p:strVal val="visible"/>
                                      </p:to>
                                    </p:set>
                                    <p:anim by="(-#ppt_w*2)" calcmode="lin" valueType="num">
                                      <p:cBhvr rctx="PPT">
                                        <p:cTn id="87" dur="500" autoRev="1" fill="hold">
                                          <p:stCondLst>
                                            <p:cond delay="0"/>
                                          </p:stCondLst>
                                        </p:cTn>
                                        <p:tgtEl>
                                          <p:spTgt spid="9"/>
                                        </p:tgtEl>
                                        <p:attrNameLst>
                                          <p:attrName>ppt_w</p:attrName>
                                        </p:attrNameLst>
                                      </p:cBhvr>
                                    </p:anim>
                                    <p:anim by="(#ppt_w*0.50)" calcmode="lin" valueType="num">
                                      <p:cBhvr>
                                        <p:cTn id="88" dur="500" decel="50000" autoRev="1" fill="hold">
                                          <p:stCondLst>
                                            <p:cond delay="0"/>
                                          </p:stCondLst>
                                        </p:cTn>
                                        <p:tgtEl>
                                          <p:spTgt spid="9"/>
                                        </p:tgtEl>
                                        <p:attrNameLst>
                                          <p:attrName>ppt_x</p:attrName>
                                        </p:attrNameLst>
                                      </p:cBhvr>
                                    </p:anim>
                                    <p:anim from="(-#ppt_h/2)" to="(#ppt_y)" calcmode="lin" valueType="num">
                                      <p:cBhvr>
                                        <p:cTn id="89" dur="1000" fill="hold">
                                          <p:stCondLst>
                                            <p:cond delay="0"/>
                                          </p:stCondLst>
                                        </p:cTn>
                                        <p:tgtEl>
                                          <p:spTgt spid="9"/>
                                        </p:tgtEl>
                                        <p:attrNameLst>
                                          <p:attrName>ppt_y</p:attrName>
                                        </p:attrNameLst>
                                      </p:cBhvr>
                                    </p:anim>
                                    <p:animRot by="21600000">
                                      <p:cBhvr>
                                        <p:cTn id="90" dur="1000" fill="hold">
                                          <p:stCondLst>
                                            <p:cond delay="0"/>
                                          </p:stCondLst>
                                        </p:cTn>
                                        <p:tgtEl>
                                          <p:spTgt spid="9"/>
                                        </p:tgtEl>
                                        <p:attrNameLst>
                                          <p:attrName>r</p:attrName>
                                        </p:attrNameLst>
                                      </p:cBhvr>
                                    </p:animRot>
                                  </p:childTnLst>
                                </p:cTn>
                              </p:par>
                              <p:par>
                                <p:cTn id="91" presetID="42" presetClass="path" presetSubtype="0" repeatCount="2000" accel="50000" decel="50000" fill="remove" grpId="1" nodeType="withEffect">
                                  <p:stCondLst>
                                    <p:cond delay="0"/>
                                  </p:stCondLst>
                                  <p:childTnLst>
                                    <p:animMotion origin="layout" path="M -2.5E-6 3.7037E-6 L 0.00261 0.08564 " pathEditMode="relative" rAng="0" ptsTypes="AA">
                                      <p:cBhvr>
                                        <p:cTn id="92" dur="2000" fill="hold"/>
                                        <p:tgtEl>
                                          <p:spTgt spid="25"/>
                                        </p:tgtEl>
                                        <p:attrNameLst>
                                          <p:attrName>ppt_x</p:attrName>
                                          <p:attrName>ppt_y</p:attrName>
                                        </p:attrNameLst>
                                      </p:cBhvr>
                                      <p:rCtr x="122" y="4282"/>
                                    </p:animMotion>
                                  </p:childTnLst>
                                </p:cTn>
                              </p:par>
                            </p:childTnLst>
                          </p:cTn>
                        </p:par>
                      </p:childTnLst>
                    </p:cTn>
                  </p:par>
                  <p:par>
                    <p:cTn id="93" fill="hold">
                      <p:stCondLst>
                        <p:cond delay="indefinite"/>
                      </p:stCondLst>
                      <p:childTnLst>
                        <p:par>
                          <p:cTn id="94" fill="hold">
                            <p:stCondLst>
                              <p:cond delay="0"/>
                            </p:stCondLst>
                            <p:childTnLst>
                              <p:par>
                                <p:cTn id="95" presetID="56" presetClass="entr" presetSubtype="0" fill="hold" grpId="0" nodeType="clickEffect">
                                  <p:stCondLst>
                                    <p:cond delay="0"/>
                                  </p:stCondLst>
                                  <p:iterate type="lt">
                                    <p:tmPct val="10000"/>
                                  </p:iterate>
                                  <p:childTnLst>
                                    <p:set>
                                      <p:cBhvr>
                                        <p:cTn id="96" dur="1" fill="hold">
                                          <p:stCondLst>
                                            <p:cond delay="0"/>
                                          </p:stCondLst>
                                        </p:cTn>
                                        <p:tgtEl>
                                          <p:spTgt spid="10"/>
                                        </p:tgtEl>
                                        <p:attrNameLst>
                                          <p:attrName>style.visibility</p:attrName>
                                        </p:attrNameLst>
                                      </p:cBhvr>
                                      <p:to>
                                        <p:strVal val="visible"/>
                                      </p:to>
                                    </p:set>
                                    <p:anim by="(-#ppt_w*2)" calcmode="lin" valueType="num">
                                      <p:cBhvr rctx="PPT">
                                        <p:cTn id="97" dur="500" autoRev="1" fill="hold">
                                          <p:stCondLst>
                                            <p:cond delay="0"/>
                                          </p:stCondLst>
                                        </p:cTn>
                                        <p:tgtEl>
                                          <p:spTgt spid="10"/>
                                        </p:tgtEl>
                                        <p:attrNameLst>
                                          <p:attrName>ppt_w</p:attrName>
                                        </p:attrNameLst>
                                      </p:cBhvr>
                                    </p:anim>
                                    <p:anim by="(#ppt_w*0.50)" calcmode="lin" valueType="num">
                                      <p:cBhvr>
                                        <p:cTn id="98" dur="500" decel="50000" autoRev="1" fill="hold">
                                          <p:stCondLst>
                                            <p:cond delay="0"/>
                                          </p:stCondLst>
                                        </p:cTn>
                                        <p:tgtEl>
                                          <p:spTgt spid="10"/>
                                        </p:tgtEl>
                                        <p:attrNameLst>
                                          <p:attrName>ppt_x</p:attrName>
                                        </p:attrNameLst>
                                      </p:cBhvr>
                                    </p:anim>
                                    <p:anim from="(-#ppt_h/2)" to="(#ppt_y)" calcmode="lin" valueType="num">
                                      <p:cBhvr>
                                        <p:cTn id="99" dur="1000" fill="hold">
                                          <p:stCondLst>
                                            <p:cond delay="0"/>
                                          </p:stCondLst>
                                        </p:cTn>
                                        <p:tgtEl>
                                          <p:spTgt spid="10"/>
                                        </p:tgtEl>
                                        <p:attrNameLst>
                                          <p:attrName>ppt_y</p:attrName>
                                        </p:attrNameLst>
                                      </p:cBhvr>
                                    </p:anim>
                                    <p:animRot by="21600000">
                                      <p:cBhvr>
                                        <p:cTn id="100" dur="1000" fill="hold">
                                          <p:stCondLst>
                                            <p:cond delay="0"/>
                                          </p:stCondLst>
                                        </p:cTn>
                                        <p:tgtEl>
                                          <p:spTgt spid="10"/>
                                        </p:tgtEl>
                                        <p:attrNameLst>
                                          <p:attrName>r</p:attrName>
                                        </p:attrNameLst>
                                      </p:cBhvr>
                                    </p:animRot>
                                  </p:childTnLst>
                                </p:cTn>
                              </p:par>
                              <p:par>
                                <p:cTn id="101" presetID="42" presetClass="path" presetSubtype="0" repeatCount="indefinite" accel="50000" decel="50000" fill="remove" grpId="1" nodeType="withEffect">
                                  <p:stCondLst>
                                    <p:cond delay="0"/>
                                  </p:stCondLst>
                                  <p:endCondLst>
                                    <p:cond evt="onNext" delay="0">
                                      <p:tgtEl>
                                        <p:sldTgt/>
                                      </p:tgtEl>
                                    </p:cond>
                                  </p:endCondLst>
                                  <p:childTnLst>
                                    <p:animMotion origin="layout" path="M 4.16667E-6 1.11111E-6 L 0.0026 0.07569 " pathEditMode="relative" rAng="0" ptsTypes="AA">
                                      <p:cBhvr>
                                        <p:cTn id="102" dur="2000" fill="hold"/>
                                        <p:tgtEl>
                                          <p:spTgt spid="26"/>
                                        </p:tgtEl>
                                        <p:attrNameLst>
                                          <p:attrName>ppt_x</p:attrName>
                                          <p:attrName>ppt_y</p:attrName>
                                        </p:attrNameLst>
                                      </p:cBhvr>
                                      <p:rCtr x="122" y="3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9" grpId="0" animBg="1"/>
      <p:bldP spid="20"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24000" y="1219200"/>
            <a:ext cx="6052761" cy="3038493"/>
          </a:xfrm>
          <a:prstGeom prst="rect">
            <a:avLst/>
          </a:prstGeom>
          <a:ln>
            <a:solidFill>
              <a:srgbClr val="FF0066"/>
            </a:solidFill>
          </a:ln>
        </p:spPr>
      </p:pic>
      <p:sp>
        <p:nvSpPr>
          <p:cNvPr id="5" name="Rounded Rectangle 4"/>
          <p:cNvSpPr/>
          <p:nvPr/>
        </p:nvSpPr>
        <p:spPr>
          <a:xfrm>
            <a:off x="0" y="4495800"/>
            <a:ext cx="9165283" cy="1819870"/>
          </a:xfrm>
          <a:prstGeom prst="roundRect">
            <a:avLst>
              <a:gd name="adj" fmla="val 3895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smtClean="0">
                <a:latin typeface="NikoshBAN"/>
                <a:sym typeface="Wingdings"/>
              </a:rPr>
              <a:t></a:t>
            </a:r>
            <a:r>
              <a:rPr lang="en-US" b="1" dirty="0" err="1" smtClean="0">
                <a:latin typeface="NikoshBAN"/>
              </a:rPr>
              <a:t>একটি</a:t>
            </a:r>
            <a:r>
              <a:rPr lang="en-US" b="1" dirty="0" smtClean="0">
                <a:latin typeface="NikoshBAN"/>
              </a:rPr>
              <a:t> </a:t>
            </a:r>
            <a:r>
              <a:rPr lang="en-US" b="1" dirty="0" err="1" smtClean="0">
                <a:latin typeface="NikoshBAN"/>
              </a:rPr>
              <a:t>মূল</a:t>
            </a:r>
            <a:r>
              <a:rPr lang="en-US" b="1" dirty="0" smtClean="0">
                <a:latin typeface="NikoshBAN"/>
              </a:rPr>
              <a:t> </a:t>
            </a:r>
            <a:r>
              <a:rPr lang="en-US" b="1" dirty="0" err="1" smtClean="0">
                <a:latin typeface="NikoshBAN"/>
              </a:rPr>
              <a:t>ক্যাবল</a:t>
            </a:r>
            <a:r>
              <a:rPr lang="en-US" b="1" dirty="0" smtClean="0">
                <a:latin typeface="NikoshBAN"/>
              </a:rPr>
              <a:t> </a:t>
            </a:r>
            <a:r>
              <a:rPr lang="en-US" b="1" dirty="0" err="1" smtClean="0">
                <a:latin typeface="NikoshBAN"/>
              </a:rPr>
              <a:t>বা</a:t>
            </a:r>
            <a:r>
              <a:rPr lang="en-US" b="1" dirty="0" smtClean="0">
                <a:latin typeface="NikoshBAN"/>
              </a:rPr>
              <a:t> </a:t>
            </a:r>
            <a:r>
              <a:rPr lang="en-US" b="1" dirty="0" err="1" smtClean="0">
                <a:latin typeface="NikoshBAN"/>
              </a:rPr>
              <a:t>ব্যাকবোনের</a:t>
            </a:r>
            <a:r>
              <a:rPr lang="en-US" b="1" dirty="0" smtClean="0">
                <a:latin typeface="NikoshBAN"/>
              </a:rPr>
              <a:t> </a:t>
            </a:r>
            <a:r>
              <a:rPr lang="en-US" b="1" dirty="0" err="1" smtClean="0">
                <a:latin typeface="NikoshBAN"/>
              </a:rPr>
              <a:t>সাথে</a:t>
            </a:r>
            <a:r>
              <a:rPr lang="en-US" b="1" dirty="0" smtClean="0">
                <a:latin typeface="NikoshBAN"/>
              </a:rPr>
              <a:t> </a:t>
            </a:r>
            <a:r>
              <a:rPr lang="en-US" b="1" dirty="0" err="1" smtClean="0">
                <a:latin typeface="NikoshBAN"/>
              </a:rPr>
              <a:t>সব</a:t>
            </a:r>
            <a:r>
              <a:rPr lang="en-US" b="1" dirty="0" smtClean="0">
                <a:latin typeface="NikoshBAN"/>
              </a:rPr>
              <a:t> </a:t>
            </a:r>
            <a:r>
              <a:rPr lang="en-US" b="1" dirty="0" err="1" smtClean="0">
                <a:latin typeface="NikoshBAN"/>
              </a:rPr>
              <a:t>কয়টি</a:t>
            </a:r>
            <a:r>
              <a:rPr lang="en-US" b="1" dirty="0" smtClean="0">
                <a:latin typeface="NikoshBAN"/>
              </a:rPr>
              <a:t> </a:t>
            </a:r>
            <a:r>
              <a:rPr lang="en-US" b="1" dirty="0" err="1" smtClean="0">
                <a:latin typeface="NikoshBAN"/>
              </a:rPr>
              <a:t>ওয়া</a:t>
            </a:r>
            <a:r>
              <a:rPr lang="bn-BD" b="1" dirty="0" smtClean="0">
                <a:latin typeface="NikoshBAN"/>
              </a:rPr>
              <a:t>র্ক</a:t>
            </a:r>
            <a:r>
              <a:rPr lang="en-US" b="1" dirty="0" smtClean="0">
                <a:latin typeface="NikoshBAN"/>
              </a:rPr>
              <a:t> </a:t>
            </a:r>
            <a:r>
              <a:rPr lang="bn-BD" b="1" dirty="0" smtClean="0">
                <a:latin typeface="AdarshaLipiExp" pitchFamily="2" charset="0"/>
              </a:rPr>
              <a:t>ষে্টশনে</a:t>
            </a:r>
            <a:r>
              <a:rPr lang="en-US" b="1" dirty="0" smtClean="0">
                <a:latin typeface="NikoshBAN"/>
              </a:rPr>
              <a:t> </a:t>
            </a:r>
            <a:r>
              <a:rPr lang="en-US" b="1" dirty="0" err="1" smtClean="0">
                <a:latin typeface="NikoshBAN"/>
              </a:rPr>
              <a:t>সংযুক্ত</a:t>
            </a:r>
            <a:r>
              <a:rPr lang="en-US" b="1" dirty="0" smtClean="0">
                <a:latin typeface="NikoshBAN"/>
              </a:rPr>
              <a:t> </a:t>
            </a:r>
            <a:r>
              <a:rPr lang="en-US" b="1" dirty="0" err="1" smtClean="0">
                <a:latin typeface="NikoshBAN"/>
              </a:rPr>
              <a:t>থাকে</a:t>
            </a:r>
            <a:r>
              <a:rPr lang="en-US" b="1" dirty="0" smtClean="0">
                <a:latin typeface="NikoshBAN"/>
              </a:rPr>
              <a:t>।</a:t>
            </a:r>
          </a:p>
          <a:p>
            <a:pPr>
              <a:lnSpc>
                <a:spcPct val="150000"/>
              </a:lnSpc>
            </a:pPr>
            <a:r>
              <a:rPr lang="en-US" b="1" dirty="0">
                <a:latin typeface="NikoshBAN"/>
                <a:sym typeface="Wingdings"/>
              </a:rPr>
              <a:t> </a:t>
            </a:r>
            <a:r>
              <a:rPr lang="en-US" b="1" dirty="0" err="1" smtClean="0">
                <a:latin typeface="NikoshBAN"/>
              </a:rPr>
              <a:t>ব্যাকবোনের</a:t>
            </a:r>
            <a:r>
              <a:rPr lang="en-US" b="1" dirty="0" smtClean="0">
                <a:latin typeface="NikoshBAN"/>
              </a:rPr>
              <a:t> </a:t>
            </a:r>
            <a:r>
              <a:rPr lang="en-US" b="1" dirty="0" err="1" smtClean="0">
                <a:latin typeface="NikoshBAN"/>
              </a:rPr>
              <a:t>উভয়</a:t>
            </a:r>
            <a:r>
              <a:rPr lang="en-US" b="1" dirty="0" smtClean="0">
                <a:latin typeface="NikoshBAN"/>
              </a:rPr>
              <a:t> </a:t>
            </a:r>
            <a:r>
              <a:rPr lang="en-US" b="1" dirty="0" err="1" smtClean="0">
                <a:latin typeface="NikoshBAN"/>
              </a:rPr>
              <a:t>প্রান্তে</a:t>
            </a:r>
            <a:r>
              <a:rPr lang="en-US" b="1" dirty="0" smtClean="0">
                <a:latin typeface="NikoshBAN"/>
              </a:rPr>
              <a:t> </a:t>
            </a:r>
            <a:r>
              <a:rPr lang="en-US" b="1" dirty="0" err="1" smtClean="0">
                <a:latin typeface="NikoshBAN"/>
              </a:rPr>
              <a:t>টা</a:t>
            </a:r>
            <a:r>
              <a:rPr lang="bn-BD" b="1" dirty="0" smtClean="0">
                <a:latin typeface="NikoshBAN"/>
              </a:rPr>
              <a:t>র্মি</a:t>
            </a:r>
            <a:r>
              <a:rPr lang="en-US" b="1" dirty="0" err="1" smtClean="0">
                <a:latin typeface="NikoshBAN"/>
              </a:rPr>
              <a:t>নেটর</a:t>
            </a:r>
            <a:r>
              <a:rPr lang="en-US" b="1" dirty="0" smtClean="0">
                <a:latin typeface="NikoshBAN"/>
              </a:rPr>
              <a:t> </a:t>
            </a:r>
            <a:r>
              <a:rPr lang="en-US" b="1" dirty="0" err="1" smtClean="0">
                <a:latin typeface="NikoshBAN"/>
              </a:rPr>
              <a:t>ব্যবহার</a:t>
            </a:r>
            <a:r>
              <a:rPr lang="en-US" b="1" dirty="0" smtClean="0">
                <a:latin typeface="NikoshBAN"/>
              </a:rPr>
              <a:t> </a:t>
            </a:r>
            <a:r>
              <a:rPr lang="en-US" b="1" dirty="0" err="1" smtClean="0">
                <a:latin typeface="NikoshBAN"/>
              </a:rPr>
              <a:t>করা</a:t>
            </a:r>
            <a:r>
              <a:rPr lang="en-US" b="1" dirty="0" smtClean="0">
                <a:latin typeface="NikoshBAN"/>
              </a:rPr>
              <a:t> </a:t>
            </a:r>
            <a:r>
              <a:rPr lang="en-US" b="1" dirty="0" err="1" smtClean="0">
                <a:latin typeface="NikoshBAN"/>
              </a:rPr>
              <a:t>হয়</a:t>
            </a:r>
            <a:r>
              <a:rPr lang="en-US" b="1" dirty="0" smtClean="0">
                <a:latin typeface="NikoshBAN"/>
              </a:rPr>
              <a:t>।</a:t>
            </a:r>
          </a:p>
          <a:p>
            <a:pPr>
              <a:lnSpc>
                <a:spcPct val="150000"/>
              </a:lnSpc>
            </a:pPr>
            <a:r>
              <a:rPr lang="en-US" b="1" dirty="0">
                <a:latin typeface="NikoshBAN"/>
                <a:sym typeface="Wingdings"/>
              </a:rPr>
              <a:t> </a:t>
            </a:r>
            <a:r>
              <a:rPr lang="en-US" b="1" dirty="0" err="1" smtClean="0">
                <a:latin typeface="NikoshBAN"/>
              </a:rPr>
              <a:t>কোন</a:t>
            </a:r>
            <a:r>
              <a:rPr lang="en-US" b="1" dirty="0" smtClean="0">
                <a:latin typeface="NikoshBAN"/>
              </a:rPr>
              <a:t> </a:t>
            </a:r>
            <a:r>
              <a:rPr lang="en-US" b="1" dirty="0" err="1" smtClean="0">
                <a:latin typeface="NikoshBAN"/>
              </a:rPr>
              <a:t>কেন্দ্রিয়</a:t>
            </a:r>
            <a:r>
              <a:rPr lang="en-US" b="1" dirty="0" smtClean="0">
                <a:latin typeface="NikoshBAN"/>
              </a:rPr>
              <a:t> ক</a:t>
            </a:r>
            <a:r>
              <a:rPr lang="bn-BD" b="1" dirty="0" smtClean="0">
                <a:latin typeface="NikoshBAN"/>
              </a:rPr>
              <a:t>ম্পি</a:t>
            </a:r>
            <a:r>
              <a:rPr lang="en-US" b="1" dirty="0" err="1" smtClean="0">
                <a:latin typeface="NikoshBAN"/>
              </a:rPr>
              <a:t>উটার</a:t>
            </a:r>
            <a:r>
              <a:rPr lang="en-US" b="1" dirty="0" smtClean="0">
                <a:latin typeface="NikoshBAN"/>
              </a:rPr>
              <a:t> </a:t>
            </a:r>
            <a:r>
              <a:rPr lang="bn-BD" b="1" dirty="0" smtClean="0">
                <a:latin typeface="NikoshBAN"/>
              </a:rPr>
              <a:t>থা</a:t>
            </a:r>
            <a:r>
              <a:rPr lang="en-US" b="1" dirty="0" err="1" smtClean="0">
                <a:latin typeface="NikoshBAN"/>
              </a:rPr>
              <a:t>কেনা</a:t>
            </a:r>
            <a:r>
              <a:rPr lang="en-US" b="1" dirty="0" smtClean="0">
                <a:latin typeface="NikoshBAN"/>
              </a:rPr>
              <a:t> ।</a:t>
            </a:r>
            <a:endParaRPr lang="en-US" b="1" dirty="0">
              <a:latin typeface="NikoshBAN"/>
            </a:endParaRPr>
          </a:p>
        </p:txBody>
      </p:sp>
      <p:sp>
        <p:nvSpPr>
          <p:cNvPr id="6" name="Rectangle 5"/>
          <p:cNvSpPr/>
          <p:nvPr/>
        </p:nvSpPr>
        <p:spPr>
          <a:xfrm>
            <a:off x="2808757" y="176817"/>
            <a:ext cx="354776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বাস</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টপোলজি</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420784199"/>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stretch>
            <a:fillRect/>
          </a:stretch>
        </p:blipFill>
        <p:spPr>
          <a:xfrm>
            <a:off x="1219200" y="609600"/>
            <a:ext cx="2362200" cy="2575500"/>
          </a:xfrm>
          <a:prstGeom prst="ellipse">
            <a:avLst/>
          </a:prstGeom>
        </p:spPr>
      </p:pic>
      <p:sp>
        <p:nvSpPr>
          <p:cNvPr id="9" name="Rectangle 8"/>
          <p:cNvSpPr/>
          <p:nvPr/>
        </p:nvSpPr>
        <p:spPr>
          <a:xfrm>
            <a:off x="228600" y="3429000"/>
            <a:ext cx="4343400" cy="2123658"/>
          </a:xfrm>
          <a:prstGeom prst="rect">
            <a:avLst/>
          </a:prstGeom>
        </p:spPr>
        <p:txBody>
          <a:bodyPr wrap="square">
            <a:spAutoFit/>
          </a:bodyPr>
          <a:lstStyle/>
          <a:p>
            <a:pPr lvl="0" algn="ctr"/>
            <a:r>
              <a:rPr lang="bn-BD" sz="2400" b="1" dirty="0" smtClean="0">
                <a:latin typeface="NikoshBAN"/>
                <a:cs typeface="NikoshBAN" pitchFamily="2" charset="0"/>
              </a:rPr>
              <a:t>মোঃ মাইনুদ্দিন শাহ্‌ রুবেল</a:t>
            </a:r>
          </a:p>
          <a:p>
            <a:pPr lvl="0" algn="ctr"/>
            <a:r>
              <a:rPr lang="bn-BD" b="1" dirty="0" smtClean="0">
                <a:latin typeface="NikoshBAN"/>
                <a:cs typeface="NikoshBAN" pitchFamily="2" charset="0"/>
              </a:rPr>
              <a:t>   </a:t>
            </a:r>
            <a:r>
              <a:rPr lang="en-US" b="1" dirty="0" smtClean="0">
                <a:latin typeface="NikoshBAN"/>
                <a:cs typeface="NikoshBAN" pitchFamily="2" charset="0"/>
              </a:rPr>
              <a:t>  </a:t>
            </a:r>
            <a:r>
              <a:rPr lang="bn-BD" b="1" dirty="0" smtClean="0">
                <a:latin typeface="NikoshBAN"/>
                <a:cs typeface="NikoshBAN" pitchFamily="2" charset="0"/>
              </a:rPr>
              <a:t>সহকারী শিক্ষক (</a:t>
            </a:r>
            <a:r>
              <a:rPr lang="en-US" b="1" dirty="0" smtClean="0">
                <a:latin typeface="NikoshBAN"/>
                <a:cs typeface="NikoshBAN" pitchFamily="2" charset="0"/>
              </a:rPr>
              <a:t>ICT</a:t>
            </a:r>
            <a:r>
              <a:rPr lang="bn-BD" b="1" dirty="0" smtClean="0">
                <a:latin typeface="NikoshBAN"/>
                <a:cs typeface="NikoshBAN" pitchFamily="2" charset="0"/>
              </a:rPr>
              <a:t>)</a:t>
            </a:r>
          </a:p>
          <a:p>
            <a:pPr lvl="0" algn="ctr"/>
            <a:r>
              <a:rPr lang="en-US" b="1" dirty="0" smtClean="0">
                <a:latin typeface="NikoshBAN"/>
                <a:cs typeface="NikoshBAN" pitchFamily="2" charset="0"/>
              </a:rPr>
              <a:t> </a:t>
            </a:r>
            <a:r>
              <a:rPr lang="bn-BD" b="1" dirty="0" smtClean="0">
                <a:latin typeface="NikoshBAN"/>
                <a:cs typeface="NikoshBAN" pitchFamily="2" charset="0"/>
              </a:rPr>
              <a:t>ফুলবন ফাযিল মাদ্রাসা</a:t>
            </a:r>
            <a:r>
              <a:rPr lang="en-US" b="1" dirty="0" smtClean="0">
                <a:latin typeface="NikoshBAN"/>
                <a:cs typeface="NikoshBAN" pitchFamily="2" charset="0"/>
              </a:rPr>
              <a:t>,</a:t>
            </a:r>
            <a:r>
              <a:rPr lang="bn-BD" b="1" dirty="0" smtClean="0">
                <a:latin typeface="NikoshBAN"/>
                <a:cs typeface="NikoshBAN" pitchFamily="2" charset="0"/>
              </a:rPr>
              <a:t> সদর,দিনাজপুর।</a:t>
            </a:r>
            <a:endParaRPr lang="en-US" b="1" dirty="0" smtClean="0">
              <a:latin typeface="NikoshBAN"/>
              <a:cs typeface="NikoshBAN" pitchFamily="2" charset="0"/>
            </a:endParaRPr>
          </a:p>
          <a:p>
            <a:pPr lvl="0" algn="ctr"/>
            <a:r>
              <a:rPr lang="en-US" b="1" dirty="0" smtClean="0">
                <a:latin typeface="NikoshBAN"/>
                <a:cs typeface="NikoshBAN" pitchFamily="2" charset="0"/>
              </a:rPr>
              <a:t>      </a:t>
            </a:r>
          </a:p>
          <a:p>
            <a:pPr lvl="0" algn="ctr"/>
            <a:r>
              <a:rPr lang="en-US" b="1" dirty="0" smtClean="0">
                <a:latin typeface="NikoshBAN"/>
                <a:cs typeface="NikoshBAN" pitchFamily="2" charset="0"/>
              </a:rPr>
              <a:t> </a:t>
            </a:r>
            <a:r>
              <a:rPr lang="bn-BD" b="1" dirty="0" smtClean="0">
                <a:latin typeface="NikoshBAN"/>
                <a:cs typeface="NikoshBAN" pitchFamily="2" charset="0"/>
              </a:rPr>
              <a:t>মোবাইল নং- ০১৭২৪-৬৭৮৩৬৫</a:t>
            </a:r>
          </a:p>
          <a:p>
            <a:pPr lvl="0" algn="ctr"/>
            <a:r>
              <a:rPr lang="en-US" b="1" dirty="0" smtClean="0">
                <a:latin typeface="NikoshBAN"/>
                <a:cs typeface="NikoshBAN" pitchFamily="2" charset="0"/>
              </a:rPr>
              <a:t>E-mail: </a:t>
            </a:r>
            <a:r>
              <a:rPr lang="en-US" b="1" dirty="0" smtClean="0">
                <a:latin typeface="NikoshBAN"/>
                <a:cs typeface="Times New Roman" pitchFamily="18" charset="0"/>
              </a:rPr>
              <a:t>rubelfp05@gmail.com</a:t>
            </a:r>
            <a:endParaRPr lang="en-US" b="1" dirty="0">
              <a:latin typeface="NikoshBAN"/>
              <a:cs typeface="NikoshBAN" pitchFamily="2" charset="0"/>
            </a:endParaRPr>
          </a:p>
        </p:txBody>
      </p:sp>
      <p:cxnSp>
        <p:nvCxnSpPr>
          <p:cNvPr id="11" name="Straight Connector 10"/>
          <p:cNvCxnSpPr/>
          <p:nvPr/>
        </p:nvCxnSpPr>
        <p:spPr>
          <a:xfrm rot="5400000">
            <a:off x="2324894" y="3390106"/>
            <a:ext cx="48006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29200" y="3352800"/>
            <a:ext cx="3657600" cy="1569660"/>
          </a:xfrm>
          <a:prstGeom prst="rect">
            <a:avLst/>
          </a:prstGeom>
        </p:spPr>
        <p:txBody>
          <a:bodyPr wrap="square">
            <a:spAutoFit/>
          </a:bodyPr>
          <a:lstStyle/>
          <a:p>
            <a:pPr lvl="0" algn="ctr"/>
            <a:r>
              <a:rPr lang="en-US" sz="2400" b="1" dirty="0" smtClean="0">
                <a:latin typeface="NikoshBAN" pitchFamily="2" charset="0"/>
                <a:cs typeface="NikoshBAN" pitchFamily="2" charset="0"/>
              </a:rPr>
              <a:t>৮ম </a:t>
            </a:r>
            <a:r>
              <a:rPr lang="en-US" sz="2400" b="1" dirty="0" err="1" smtClean="0">
                <a:latin typeface="NikoshBAN" pitchFamily="2" charset="0"/>
                <a:cs typeface="NikoshBAN" pitchFamily="2" charset="0"/>
              </a:rPr>
              <a:t>শ্রেণি</a:t>
            </a:r>
            <a:endParaRPr lang="en-US" sz="2400" b="1" dirty="0" smtClean="0">
              <a:latin typeface="NikoshBAN" pitchFamily="2" charset="0"/>
              <a:cs typeface="NikoshBAN" pitchFamily="2" charset="0"/>
            </a:endParaRPr>
          </a:p>
          <a:p>
            <a:pPr lvl="0" algn="ctr"/>
            <a:r>
              <a:rPr lang="en-US" sz="2400" b="1" dirty="0" err="1" smtClean="0">
                <a:latin typeface="NikoshBAN" pitchFamily="2" charset="0"/>
                <a:cs typeface="NikoshBAN" pitchFamily="2" charset="0"/>
              </a:rPr>
              <a:t>তথ্য</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ওযোগাযোগ</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প্রযুক্তি</a:t>
            </a:r>
            <a:endParaRPr lang="en-US" sz="2400" b="1" dirty="0" smtClean="0">
              <a:latin typeface="NikoshBAN" pitchFamily="2" charset="0"/>
              <a:cs typeface="NikoshBAN" pitchFamily="2" charset="0"/>
            </a:endParaRPr>
          </a:p>
          <a:p>
            <a:pPr lvl="0" algn="ctr"/>
            <a:r>
              <a:rPr lang="en-US" sz="2400" b="1" dirty="0" smtClean="0">
                <a:latin typeface="NikoshBAN" pitchFamily="2" charset="0"/>
                <a:cs typeface="NikoshBAN" pitchFamily="2" charset="0"/>
              </a:rPr>
              <a:t>২য় </a:t>
            </a:r>
            <a:r>
              <a:rPr lang="en-US" sz="2400" b="1" dirty="0" err="1" smtClean="0">
                <a:latin typeface="NikoshBAN" pitchFamily="2" charset="0"/>
                <a:cs typeface="NikoshBAN" pitchFamily="2" charset="0"/>
              </a:rPr>
              <a:t>অধ্যায়</a:t>
            </a:r>
            <a:endParaRPr lang="en-US" sz="2400" b="1" dirty="0" smtClean="0">
              <a:latin typeface="NikoshBAN" pitchFamily="2" charset="0"/>
              <a:cs typeface="NikoshBAN" pitchFamily="2" charset="0"/>
            </a:endParaRPr>
          </a:p>
          <a:p>
            <a:pPr lvl="0" algn="ctr"/>
            <a:r>
              <a:rPr lang="en-US" sz="2400" b="1" dirty="0" err="1" smtClean="0">
                <a:latin typeface="NikoshBAN" pitchFamily="2" charset="0"/>
                <a:cs typeface="NikoshBAN" pitchFamily="2" charset="0"/>
              </a:rPr>
              <a:t>সময়ঃ</a:t>
            </a:r>
            <a:r>
              <a:rPr lang="en-US" sz="2400" b="1" dirty="0" smtClean="0">
                <a:latin typeface="NikoshBAN" pitchFamily="2" charset="0"/>
                <a:cs typeface="NikoshBAN" pitchFamily="2" charset="0"/>
              </a:rPr>
              <a:t> ৪০ </a:t>
            </a:r>
            <a:r>
              <a:rPr lang="en-US" sz="2400" b="1" dirty="0" err="1" smtClean="0">
                <a:latin typeface="NikoshBAN" pitchFamily="2" charset="0"/>
                <a:cs typeface="NikoshBAN" pitchFamily="2" charset="0"/>
              </a:rPr>
              <a:t>মিনিট</a:t>
            </a:r>
            <a:endParaRPr lang="en-US" b="1" dirty="0">
              <a:latin typeface="NikoshBAN" pitchFamily="2" charset="0"/>
              <a:cs typeface="NikoshBAN" pitchFamily="2" charset="0"/>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10530" y="1143000"/>
            <a:ext cx="5256326" cy="3657600"/>
          </a:xfrm>
          <a:prstGeom prst="rect">
            <a:avLst/>
          </a:prstGeom>
          <a:ln>
            <a:solidFill>
              <a:srgbClr val="00B050"/>
            </a:solidFill>
          </a:ln>
        </p:spPr>
      </p:pic>
      <p:sp>
        <p:nvSpPr>
          <p:cNvPr id="5" name="Rounded Rectangle 4"/>
          <p:cNvSpPr/>
          <p:nvPr/>
        </p:nvSpPr>
        <p:spPr>
          <a:xfrm>
            <a:off x="457200" y="4953000"/>
            <a:ext cx="8420100" cy="1643032"/>
          </a:xfrm>
          <a:prstGeom prst="roundRect">
            <a:avLst>
              <a:gd name="adj" fmla="val 267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a:sym typeface="Wingdings"/>
              </a:rPr>
              <a:t> </a:t>
            </a:r>
            <a:r>
              <a:rPr lang="en-US" b="1" dirty="0" err="1" smtClean="0"/>
              <a:t>কে</a:t>
            </a:r>
            <a:r>
              <a:rPr lang="bn-BD" b="1" dirty="0" smtClean="0"/>
              <a:t>ন্দ্রীয়</a:t>
            </a:r>
            <a:r>
              <a:rPr lang="en-US" b="1" dirty="0" smtClean="0"/>
              <a:t> </a:t>
            </a:r>
            <a:r>
              <a:rPr lang="en-US" b="1" dirty="0" err="1" smtClean="0"/>
              <a:t>ডিভাইস</a:t>
            </a:r>
            <a:r>
              <a:rPr lang="en-US" b="1" dirty="0" smtClean="0"/>
              <a:t> </a:t>
            </a:r>
            <a:r>
              <a:rPr lang="en-US" b="1" dirty="0" err="1" smtClean="0"/>
              <a:t>বা</a:t>
            </a:r>
            <a:r>
              <a:rPr lang="en-US" b="1" dirty="0" smtClean="0"/>
              <a:t> </a:t>
            </a:r>
            <a:r>
              <a:rPr lang="en-US" b="1" dirty="0" err="1" smtClean="0"/>
              <a:t>হাব</a:t>
            </a:r>
            <a:r>
              <a:rPr lang="en-US" b="1" dirty="0" smtClean="0"/>
              <a:t> </a:t>
            </a:r>
            <a:r>
              <a:rPr lang="en-US" b="1" dirty="0" err="1" smtClean="0"/>
              <a:t>এর</a:t>
            </a:r>
            <a:r>
              <a:rPr lang="en-US" b="1" dirty="0" smtClean="0"/>
              <a:t> </a:t>
            </a:r>
            <a:r>
              <a:rPr lang="en-US" b="1" dirty="0" err="1" smtClean="0"/>
              <a:t>সাথে</a:t>
            </a:r>
            <a:r>
              <a:rPr lang="en-US" b="1" dirty="0" smtClean="0"/>
              <a:t> </a:t>
            </a:r>
            <a:r>
              <a:rPr lang="en-US" b="1" dirty="0" err="1" smtClean="0"/>
              <a:t>অন্যান্য</a:t>
            </a:r>
            <a:r>
              <a:rPr lang="en-US" b="1" dirty="0" smtClean="0"/>
              <a:t> </a:t>
            </a:r>
            <a:r>
              <a:rPr lang="en-US" b="1" dirty="0" err="1" smtClean="0"/>
              <a:t>কম্পিউটারগুলো</a:t>
            </a:r>
            <a:r>
              <a:rPr lang="en-US" b="1" dirty="0" smtClean="0"/>
              <a:t> </a:t>
            </a:r>
            <a:r>
              <a:rPr lang="en-US" b="1" dirty="0" err="1" smtClean="0"/>
              <a:t>সংযুক্ত</a:t>
            </a:r>
            <a:r>
              <a:rPr lang="en-US" b="1" dirty="0" smtClean="0"/>
              <a:t> </a:t>
            </a:r>
            <a:r>
              <a:rPr lang="en-US" b="1" dirty="0" err="1" smtClean="0"/>
              <a:t>থাকে</a:t>
            </a:r>
            <a:r>
              <a:rPr lang="en-US" b="1" dirty="0" smtClean="0"/>
              <a:t>।</a:t>
            </a:r>
          </a:p>
          <a:p>
            <a:pPr>
              <a:lnSpc>
                <a:spcPct val="150000"/>
              </a:lnSpc>
            </a:pPr>
            <a:r>
              <a:rPr lang="en-US" b="1" dirty="0">
                <a:sym typeface="Wingdings"/>
              </a:rPr>
              <a:t> </a:t>
            </a:r>
            <a:r>
              <a:rPr lang="en-US" b="1" dirty="0" err="1" smtClean="0"/>
              <a:t>কে</a:t>
            </a:r>
            <a:r>
              <a:rPr lang="bn-BD" b="1" dirty="0" smtClean="0"/>
              <a:t>ন্দ্রীয়</a:t>
            </a:r>
            <a:r>
              <a:rPr lang="en-US" b="1" dirty="0" err="1" smtClean="0"/>
              <a:t>ভাবে</a:t>
            </a:r>
            <a:r>
              <a:rPr lang="en-US" b="1" dirty="0" smtClean="0"/>
              <a:t> </a:t>
            </a:r>
            <a:r>
              <a:rPr lang="en-US" b="1" dirty="0" err="1" smtClean="0"/>
              <a:t>হাব</a:t>
            </a:r>
            <a:r>
              <a:rPr lang="en-US" b="1" dirty="0" smtClean="0"/>
              <a:t> </a:t>
            </a:r>
            <a:r>
              <a:rPr lang="en-US" b="1" dirty="0" err="1" smtClean="0"/>
              <a:t>এর</a:t>
            </a:r>
            <a:r>
              <a:rPr lang="en-US" b="1" dirty="0" smtClean="0"/>
              <a:t> </a:t>
            </a:r>
            <a:r>
              <a:rPr lang="en-US" b="1" dirty="0" err="1" smtClean="0"/>
              <a:t>মাধ্যমে</a:t>
            </a:r>
            <a:r>
              <a:rPr lang="en-US" b="1" dirty="0" smtClean="0"/>
              <a:t> এ </a:t>
            </a:r>
            <a:r>
              <a:rPr lang="en-US" b="1" dirty="0" err="1" smtClean="0"/>
              <a:t>নেটওয়া</a:t>
            </a:r>
            <a:r>
              <a:rPr lang="bn-BD" b="1" dirty="0" smtClean="0"/>
              <a:t>র্ক </a:t>
            </a:r>
            <a:r>
              <a:rPr lang="en-US" b="1" dirty="0" smtClean="0"/>
              <a:t> </a:t>
            </a:r>
            <a:r>
              <a:rPr lang="en-US" b="1" dirty="0" err="1" smtClean="0"/>
              <a:t>নিয়ন্ত্রণ</a:t>
            </a:r>
            <a:r>
              <a:rPr lang="en-US" b="1" dirty="0" smtClean="0"/>
              <a:t> </a:t>
            </a:r>
            <a:r>
              <a:rPr lang="en-US" b="1" dirty="0" err="1" smtClean="0"/>
              <a:t>করা</a:t>
            </a:r>
            <a:r>
              <a:rPr lang="en-US" b="1" dirty="0" smtClean="0"/>
              <a:t> </a:t>
            </a:r>
            <a:r>
              <a:rPr lang="en-US" b="1" dirty="0" err="1" smtClean="0"/>
              <a:t>যায়</a:t>
            </a:r>
            <a:r>
              <a:rPr lang="en-US" b="1" dirty="0" smtClean="0"/>
              <a:t>।</a:t>
            </a:r>
          </a:p>
          <a:p>
            <a:pPr>
              <a:lnSpc>
                <a:spcPct val="150000"/>
              </a:lnSpc>
            </a:pPr>
            <a:endParaRPr lang="en-US" b="1" dirty="0"/>
          </a:p>
        </p:txBody>
      </p:sp>
      <p:sp>
        <p:nvSpPr>
          <p:cNvPr id="6" name="Rectangle 5"/>
          <p:cNvSpPr/>
          <p:nvPr/>
        </p:nvSpPr>
        <p:spPr>
          <a:xfrm>
            <a:off x="2209800" y="228600"/>
            <a:ext cx="4629667" cy="830997"/>
          </a:xfrm>
          <a:prstGeom prst="rect">
            <a:avLst/>
          </a:prstGeom>
          <a:noFill/>
        </p:spPr>
        <p:txBody>
          <a:bodyPr wrap="square" lIns="91440" tIns="45720" rIns="91440" bIns="45720">
            <a:spAutoFit/>
          </a:bodyPr>
          <a:lstStyle/>
          <a:p>
            <a:pPr algn="ctr"/>
            <a:r>
              <a:rPr lang="en-US" sz="48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স্টার</a:t>
            </a:r>
            <a:r>
              <a:rPr lang="en-U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8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টপোলজি</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cxnSp>
        <p:nvCxnSpPr>
          <p:cNvPr id="4" name="Straight Connector 3"/>
          <p:cNvCxnSpPr/>
          <p:nvPr/>
        </p:nvCxnSpPr>
        <p:spPr>
          <a:xfrm>
            <a:off x="4800600" y="3733800"/>
            <a:ext cx="1371600" cy="1066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14264" y="2133600"/>
            <a:ext cx="0" cy="990600"/>
          </a:xfrm>
          <a:prstGeom prst="straightConnector1">
            <a:avLst/>
          </a:prstGeom>
          <a:ln w="76200">
            <a:solidFill>
              <a:srgbClr val="B9F52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56933" y="3167031"/>
            <a:ext cx="1505467" cy="117537"/>
          </a:xfrm>
          <a:prstGeom prst="straightConnector1">
            <a:avLst/>
          </a:prstGeom>
          <a:ln w="76200">
            <a:solidFill>
              <a:srgbClr val="B5F70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648200" y="3178983"/>
            <a:ext cx="1506071" cy="130984"/>
          </a:xfrm>
          <a:prstGeom prst="straightConnector1">
            <a:avLst/>
          </a:prstGeom>
          <a:ln w="76200">
            <a:solidFill>
              <a:srgbClr val="B9F52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021106" y="3657600"/>
            <a:ext cx="990600" cy="8382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516406" y="3180478"/>
            <a:ext cx="1588994" cy="33816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483974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par>
                                <p:cTn id="11" presetID="6" presetClass="emph" presetSubtype="0" repeatCount="indefinite" fill="hold" nodeType="withEffect">
                                  <p:stCondLst>
                                    <p:cond delay="0"/>
                                  </p:stCondLst>
                                  <p:childTnLst>
                                    <p:animScale>
                                      <p:cBhvr>
                                        <p:cTn id="12" dur="2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2000" fill="hold"/>
                                        <p:tgtEl>
                                          <p:spTgt spid="25"/>
                                        </p:tgtEl>
                                      </p:cBhvr>
                                      <p:by x="150000" y="150000"/>
                                    </p:animScale>
                                  </p:childTnLst>
                                </p:cTn>
                              </p:par>
                              <p:par>
                                <p:cTn id="15" presetID="6" presetClass="emph" presetSubtype="0" repeatCount="indefinite" fill="hold" nodeType="withEffect">
                                  <p:stCondLst>
                                    <p:cond delay="0"/>
                                  </p:stCondLst>
                                  <p:childTnLst>
                                    <p:animScale>
                                      <p:cBhvr>
                                        <p:cTn id="16" dur="2000" fill="hold"/>
                                        <p:tgtEl>
                                          <p:spTgt spid="29"/>
                                        </p:tgtEl>
                                      </p:cBhvr>
                                      <p:by x="150000" y="150000"/>
                                    </p:animScale>
                                  </p:childTnLst>
                                </p:cTn>
                              </p:par>
                              <p:par>
                                <p:cTn id="17" presetID="6" presetClass="emph" presetSubtype="0" repeatCount="indefinite" fill="hold" nodeType="withEffect">
                                  <p:stCondLst>
                                    <p:cond delay="0"/>
                                  </p:stCondLst>
                                  <p:childTnLst>
                                    <p:animScale>
                                      <p:cBhvr>
                                        <p:cTn id="18" dur="2000" fill="hold"/>
                                        <p:tgtEl>
                                          <p:spTgt spid="4"/>
                                        </p:tgtEl>
                                      </p:cBhvr>
                                      <p:by x="150000" y="150000"/>
                                    </p:animScale>
                                  </p:childTnLst>
                                </p:cTn>
                              </p:par>
                              <p:par>
                                <p:cTn id="19" presetID="6" presetClass="emph" presetSubtype="0" repeatCount="indefinite" fill="hold" nodeType="withEffect">
                                  <p:stCondLst>
                                    <p:cond delay="0"/>
                                  </p:stCondLst>
                                  <p:childTnLst>
                                    <p:animScale>
                                      <p:cBhvr>
                                        <p:cTn id="20" dur="2000" fill="hold"/>
                                        <p:tgtEl>
                                          <p:spTgt spid="34"/>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400"/>
                                  </p:stCondLst>
                                  <p:iterate type="wd">
                                    <p:tmPct val="10000"/>
                                  </p:iterate>
                                  <p:childTnLst>
                                    <p:set>
                                      <p:cBhvr>
                                        <p:cTn id="31" dur="1" fill="hold">
                                          <p:stCondLst>
                                            <p:cond delay="0"/>
                                          </p:stCondLst>
                                        </p:cTn>
                                        <p:tgtEl>
                                          <p:spTgt spid="5"/>
                                        </p:tgtEl>
                                        <p:attrNameLst>
                                          <p:attrName>style.visibility</p:attrName>
                                        </p:attrNameLst>
                                      </p:cBhvr>
                                      <p:to>
                                        <p:strVal val="visible"/>
                                      </p:to>
                                    </p:set>
                                    <p:anim calcmode="lin" valueType="num">
                                      <p:cBhvr additive="base">
                                        <p:cTn id="32" dur="1000" fill="hold"/>
                                        <p:tgtEl>
                                          <p:spTgt spid="5"/>
                                        </p:tgtEl>
                                        <p:attrNameLst>
                                          <p:attrName>ppt_x</p:attrName>
                                        </p:attrNameLst>
                                      </p:cBhvr>
                                      <p:tavLst>
                                        <p:tav tm="0">
                                          <p:val>
                                            <p:strVal val="#ppt_x"/>
                                          </p:val>
                                        </p:tav>
                                        <p:tav tm="100000">
                                          <p:val>
                                            <p:strVal val="#ppt_x"/>
                                          </p:val>
                                        </p:tav>
                                      </p:tavLst>
                                    </p:anim>
                                    <p:anim calcmode="lin" valueType="num">
                                      <p:cBhvr additive="base">
                                        <p:cTn id="33" dur="1000" fill="hold"/>
                                        <p:tgtEl>
                                          <p:spTgt spid="5"/>
                                        </p:tgtEl>
                                        <p:attrNameLst>
                                          <p:attrName>ppt_y</p:attrName>
                                        </p:attrNameLst>
                                      </p:cBhvr>
                                      <p:tavLst>
                                        <p:tav tm="0">
                                          <p:val>
                                            <p:strVal val="1+#ppt_h/2"/>
                                          </p:val>
                                        </p:tav>
                                        <p:tav tm="100000">
                                          <p:val>
                                            <p:strVal val="#ppt_y"/>
                                          </p:val>
                                        </p:tav>
                                      </p:tavLst>
                                    </p:anim>
                                  </p:childTnLst>
                                </p:cTn>
                              </p:par>
                              <p:par>
                                <p:cTn id="34" presetID="53" presetClass="entr" presetSubtype="16" repeatCount="indefinite" fill="hold" grpId="0" nodeType="withEffect">
                                  <p:stCondLst>
                                    <p:cond delay="40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05001" y="1592153"/>
            <a:ext cx="4725078" cy="2903647"/>
          </a:xfrm>
          <a:prstGeom prst="rect">
            <a:avLst/>
          </a:prstGeom>
          <a:ln>
            <a:solidFill>
              <a:srgbClr val="FFC000"/>
            </a:solidFill>
          </a:ln>
        </p:spPr>
      </p:pic>
      <p:sp>
        <p:nvSpPr>
          <p:cNvPr id="4" name="Rounded Rectangle 3"/>
          <p:cNvSpPr/>
          <p:nvPr/>
        </p:nvSpPr>
        <p:spPr>
          <a:xfrm>
            <a:off x="228600" y="4724400"/>
            <a:ext cx="8610600" cy="1905000"/>
          </a:xfrm>
          <a:prstGeom prst="roundRect">
            <a:avLst>
              <a:gd name="adj" fmla="val 41667"/>
            </a:avLst>
          </a:prstGeom>
          <a:solidFill>
            <a:srgbClr val="F34F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dirty="0">
                <a:sym typeface="Wingdings"/>
              </a:rPr>
              <a:t> </a:t>
            </a:r>
            <a:r>
              <a:rPr lang="en-US" sz="2000" b="1" dirty="0" err="1" smtClean="0"/>
              <a:t>পয়েন্ট</a:t>
            </a:r>
            <a:r>
              <a:rPr lang="en-US" sz="2000" b="1" dirty="0" smtClean="0"/>
              <a:t> </a:t>
            </a:r>
            <a:r>
              <a:rPr lang="en-US" sz="2000" b="1" dirty="0" err="1" smtClean="0"/>
              <a:t>টু</a:t>
            </a:r>
            <a:r>
              <a:rPr lang="en-US" sz="2000" b="1" dirty="0" smtClean="0"/>
              <a:t> </a:t>
            </a:r>
            <a:r>
              <a:rPr lang="en-US" sz="2000" b="1" dirty="0" err="1" smtClean="0"/>
              <a:t>পয়েন্ট</a:t>
            </a:r>
            <a:r>
              <a:rPr lang="en-US" sz="2000" b="1" dirty="0" smtClean="0"/>
              <a:t> </a:t>
            </a:r>
            <a:r>
              <a:rPr lang="en-US" sz="2000" b="1" dirty="0" err="1" smtClean="0"/>
              <a:t>লিংক</a:t>
            </a:r>
            <a:r>
              <a:rPr lang="en-US" sz="2000" b="1" dirty="0" smtClean="0"/>
              <a:t> </a:t>
            </a:r>
            <a:r>
              <a:rPr lang="en-US" sz="2000" b="1" dirty="0" err="1" smtClean="0"/>
              <a:t>এর</a:t>
            </a:r>
            <a:r>
              <a:rPr lang="en-US" sz="2000" b="1" dirty="0" smtClean="0"/>
              <a:t> </a:t>
            </a:r>
            <a:r>
              <a:rPr lang="en-US" sz="2000" b="1" dirty="0" err="1" smtClean="0"/>
              <a:t>মাধ্যমে</a:t>
            </a:r>
            <a:r>
              <a:rPr lang="en-US" sz="2000" b="1" dirty="0" smtClean="0"/>
              <a:t> </a:t>
            </a:r>
            <a:r>
              <a:rPr lang="en-US" sz="2000" b="1" dirty="0" err="1" smtClean="0"/>
              <a:t>সকল</a:t>
            </a:r>
            <a:r>
              <a:rPr lang="en-US" sz="2000" b="1" dirty="0" smtClean="0"/>
              <a:t> </a:t>
            </a:r>
            <a:r>
              <a:rPr lang="en-US" sz="2000" b="1" dirty="0" err="1" smtClean="0"/>
              <a:t>কম্পিউ</a:t>
            </a:r>
            <a:r>
              <a:rPr lang="bn-BD" sz="2000" b="1" dirty="0" smtClean="0"/>
              <a:t>টা</a:t>
            </a:r>
            <a:r>
              <a:rPr lang="en-US" sz="2000" b="1" dirty="0" smtClean="0"/>
              <a:t>র </a:t>
            </a:r>
            <a:r>
              <a:rPr lang="en-US" sz="2000" b="1" dirty="0" err="1" smtClean="0"/>
              <a:t>সং</a:t>
            </a:r>
            <a:r>
              <a:rPr lang="bn-BD" sz="2000" b="1" dirty="0" smtClean="0"/>
              <a:t>যুক্ত</a:t>
            </a:r>
            <a:r>
              <a:rPr lang="en-US" sz="2000" b="1" dirty="0" smtClean="0"/>
              <a:t> </a:t>
            </a:r>
            <a:r>
              <a:rPr lang="en-US" sz="2000" b="1" dirty="0" err="1" smtClean="0"/>
              <a:t>থাকে</a:t>
            </a:r>
            <a:r>
              <a:rPr lang="en-US" sz="2000" b="1" dirty="0" smtClean="0"/>
              <a:t>।</a:t>
            </a:r>
          </a:p>
          <a:p>
            <a:pPr>
              <a:lnSpc>
                <a:spcPct val="150000"/>
              </a:lnSpc>
            </a:pPr>
            <a:r>
              <a:rPr lang="en-US" sz="2000" b="1" dirty="0">
                <a:sym typeface="Wingdings"/>
              </a:rPr>
              <a:t> </a:t>
            </a:r>
            <a:r>
              <a:rPr lang="en-US" sz="2000" b="1" dirty="0" smtClean="0"/>
              <a:t>এ </a:t>
            </a:r>
            <a:r>
              <a:rPr lang="en-US" sz="2000" b="1" dirty="0" err="1"/>
              <a:t>নেটওয়া</a:t>
            </a:r>
            <a:r>
              <a:rPr lang="bn-BD" sz="2000" b="1" dirty="0" smtClean="0"/>
              <a:t>র্কের</a:t>
            </a:r>
            <a:r>
              <a:rPr lang="en-US" sz="2000" b="1" dirty="0" smtClean="0"/>
              <a:t> </a:t>
            </a:r>
            <a:r>
              <a:rPr lang="en-US" sz="2000" b="1" dirty="0" err="1" smtClean="0"/>
              <a:t>কম্পিউটারগুলো</a:t>
            </a:r>
            <a:r>
              <a:rPr lang="en-US" sz="2000" b="1" dirty="0" smtClean="0"/>
              <a:t> </a:t>
            </a:r>
            <a:r>
              <a:rPr lang="en-US" sz="2000" b="1" dirty="0" err="1" smtClean="0"/>
              <a:t>দক্ষ</a:t>
            </a:r>
            <a:r>
              <a:rPr lang="en-US" sz="2000" b="1" dirty="0" smtClean="0"/>
              <a:t> ও </a:t>
            </a:r>
            <a:r>
              <a:rPr lang="en-US" sz="2000" b="1" dirty="0" err="1" smtClean="0"/>
              <a:t>স্বাধীন</a:t>
            </a:r>
            <a:r>
              <a:rPr lang="en-US" sz="2000" b="1" dirty="0" smtClean="0"/>
              <a:t>।</a:t>
            </a:r>
            <a:endParaRPr lang="en-US" sz="2000" b="1" dirty="0"/>
          </a:p>
        </p:txBody>
      </p:sp>
      <p:sp>
        <p:nvSpPr>
          <p:cNvPr id="5" name="Rectangle 4"/>
          <p:cNvSpPr/>
          <p:nvPr/>
        </p:nvSpPr>
        <p:spPr>
          <a:xfrm>
            <a:off x="1066800" y="304800"/>
            <a:ext cx="61722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smtClean="0">
                <a:ln/>
                <a:solidFill>
                  <a:srgbClr val="002060"/>
                </a:solidFill>
                <a:effectLst/>
              </a:rPr>
              <a:t>মেস</a:t>
            </a:r>
            <a:r>
              <a:rPr lang="en-US" sz="5400" b="1" cap="none" spc="0" dirty="0" smtClean="0">
                <a:ln/>
                <a:solidFill>
                  <a:srgbClr val="002060"/>
                </a:solidFill>
                <a:effectLst/>
              </a:rPr>
              <a:t> </a:t>
            </a:r>
            <a:r>
              <a:rPr lang="en-US" sz="5400" b="1" cap="none" spc="0" dirty="0" err="1" smtClean="0">
                <a:ln/>
                <a:solidFill>
                  <a:srgbClr val="002060"/>
                </a:solidFill>
                <a:effectLst/>
              </a:rPr>
              <a:t>টপোলজি</a:t>
            </a:r>
            <a:endParaRPr lang="en-US" sz="5400" b="1" cap="none" spc="0" dirty="0">
              <a:ln/>
              <a:solidFill>
                <a:srgbClr val="002060"/>
              </a:solidFill>
              <a:effectLst/>
            </a:endParaRPr>
          </a:p>
        </p:txBody>
      </p:sp>
    </p:spTree>
    <p:extLst>
      <p:ext uri="{BB962C8B-B14F-4D97-AF65-F5344CB8AC3E}">
        <p14:creationId xmlns="" xmlns:p14="http://schemas.microsoft.com/office/powerpoint/2010/main" val="1344767016"/>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iterate type="wd">
                                    <p:tmPct val="10000"/>
                                  </p:iterate>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38400" y="1447800"/>
            <a:ext cx="4380099" cy="2519059"/>
          </a:xfrm>
          <a:prstGeom prst="rect">
            <a:avLst/>
          </a:prstGeom>
          <a:ln>
            <a:solidFill>
              <a:srgbClr val="3D5404"/>
            </a:solidFill>
          </a:ln>
        </p:spPr>
      </p:pic>
      <p:sp>
        <p:nvSpPr>
          <p:cNvPr id="5" name="Rounded Rectangle 4"/>
          <p:cNvSpPr/>
          <p:nvPr/>
        </p:nvSpPr>
        <p:spPr>
          <a:xfrm>
            <a:off x="0" y="4191000"/>
            <a:ext cx="8991600" cy="2314634"/>
          </a:xfrm>
          <a:prstGeom prst="roundRect">
            <a:avLst>
              <a:gd name="adj" fmla="val 26079"/>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dirty="0">
                <a:sym typeface="Wingdings"/>
              </a:rPr>
              <a:t> </a:t>
            </a:r>
            <a:r>
              <a:rPr lang="en-US" sz="2000" b="1" dirty="0" err="1"/>
              <a:t>একটি</a:t>
            </a:r>
            <a:r>
              <a:rPr lang="en-US" sz="2000" b="1" dirty="0"/>
              <a:t> </a:t>
            </a:r>
            <a:r>
              <a:rPr lang="bn-BD" sz="2000" b="1" dirty="0" smtClean="0"/>
              <a:t>বৃত্তাকার</a:t>
            </a:r>
            <a:r>
              <a:rPr lang="en-US" sz="2000" b="1" dirty="0" smtClean="0"/>
              <a:t> </a:t>
            </a:r>
            <a:r>
              <a:rPr lang="en-US" sz="2000" b="1" dirty="0" err="1"/>
              <a:t>নেটওয়া</a:t>
            </a:r>
            <a:r>
              <a:rPr lang="bn-BD" sz="2000" b="1" dirty="0"/>
              <a:t>র্কে </a:t>
            </a:r>
            <a:r>
              <a:rPr lang="en-US" sz="2000" b="1" dirty="0" err="1"/>
              <a:t>সকল</a:t>
            </a:r>
            <a:r>
              <a:rPr lang="en-US" sz="2000" b="1" dirty="0"/>
              <a:t> </a:t>
            </a:r>
            <a:r>
              <a:rPr lang="en-US" sz="2000" b="1" dirty="0" err="1"/>
              <a:t>কম্পিউটারগুলো</a:t>
            </a:r>
            <a:r>
              <a:rPr lang="en-US" sz="2000" b="1" dirty="0"/>
              <a:t> </a:t>
            </a:r>
            <a:r>
              <a:rPr lang="en-US" sz="2000" b="1" dirty="0" err="1"/>
              <a:t>সংযুক্ত</a:t>
            </a:r>
            <a:r>
              <a:rPr lang="en-US" sz="2000" b="1" dirty="0"/>
              <a:t> </a:t>
            </a:r>
            <a:r>
              <a:rPr lang="en-US" sz="2000" b="1" dirty="0" err="1"/>
              <a:t>থাকে</a:t>
            </a:r>
            <a:r>
              <a:rPr lang="en-US" sz="2000" b="1" dirty="0"/>
              <a:t>।</a:t>
            </a:r>
          </a:p>
          <a:p>
            <a:pPr>
              <a:lnSpc>
                <a:spcPct val="150000"/>
              </a:lnSpc>
            </a:pPr>
            <a:r>
              <a:rPr lang="en-US" sz="2000" b="1" dirty="0" smtClean="0">
                <a:sym typeface="Wingdings"/>
              </a:rPr>
              <a:t> </a:t>
            </a:r>
            <a:r>
              <a:rPr lang="en-US" sz="2000" b="1" dirty="0" err="1" smtClean="0"/>
              <a:t>কোন</a:t>
            </a:r>
            <a:r>
              <a:rPr lang="en-US" sz="2000" b="1" dirty="0" smtClean="0"/>
              <a:t> </a:t>
            </a:r>
            <a:r>
              <a:rPr lang="en-US" sz="2000" b="1" dirty="0" err="1" smtClean="0"/>
              <a:t>কে</a:t>
            </a:r>
            <a:r>
              <a:rPr lang="bn-BD" sz="2000" b="1" dirty="0" smtClean="0"/>
              <a:t>ন্দ্রী</a:t>
            </a:r>
            <a:r>
              <a:rPr lang="en-US" sz="2000" b="1" dirty="0" smtClean="0"/>
              <a:t>য় </a:t>
            </a:r>
            <a:r>
              <a:rPr lang="en-US" sz="2000" b="1" dirty="0"/>
              <a:t>ক</a:t>
            </a:r>
            <a:r>
              <a:rPr lang="bn-BD" sz="2000" b="1" dirty="0"/>
              <a:t>ম্পি</a:t>
            </a:r>
            <a:r>
              <a:rPr lang="en-US" sz="2000" b="1" dirty="0" err="1"/>
              <a:t>উটার</a:t>
            </a:r>
            <a:r>
              <a:rPr lang="en-US" sz="2000" b="1" dirty="0"/>
              <a:t> </a:t>
            </a:r>
            <a:r>
              <a:rPr lang="en-US" sz="2000" b="1" dirty="0" err="1"/>
              <a:t>বা</a:t>
            </a:r>
            <a:r>
              <a:rPr lang="en-US" sz="2000" b="1" dirty="0"/>
              <a:t> </a:t>
            </a:r>
            <a:r>
              <a:rPr lang="en-US" sz="2000" b="1" dirty="0" err="1" smtClean="0"/>
              <a:t>সা</a:t>
            </a:r>
            <a:r>
              <a:rPr lang="bn-BD" sz="2000" b="1" dirty="0" smtClean="0"/>
              <a:t>র্ভা</a:t>
            </a:r>
            <a:r>
              <a:rPr lang="en-US" sz="2000" b="1" dirty="0" err="1" smtClean="0"/>
              <a:t>রের</a:t>
            </a:r>
            <a:r>
              <a:rPr lang="en-US" sz="2000" b="1" dirty="0" smtClean="0"/>
              <a:t> </a:t>
            </a:r>
            <a:r>
              <a:rPr lang="en-US" sz="2000" b="1" dirty="0" err="1" smtClean="0"/>
              <a:t>প্রয়োজন</a:t>
            </a:r>
            <a:r>
              <a:rPr lang="en-US" sz="2000" b="1" dirty="0" smtClean="0"/>
              <a:t> </a:t>
            </a:r>
            <a:r>
              <a:rPr lang="en-US" sz="2000" b="1" dirty="0" err="1" smtClean="0"/>
              <a:t>হয়না</a:t>
            </a:r>
            <a:r>
              <a:rPr lang="en-US" sz="2000" b="1" dirty="0" smtClean="0"/>
              <a:t>।</a:t>
            </a:r>
          </a:p>
          <a:p>
            <a:pPr>
              <a:lnSpc>
                <a:spcPct val="150000"/>
              </a:lnSpc>
            </a:pPr>
            <a:r>
              <a:rPr lang="en-US" sz="2000" b="1" dirty="0" smtClean="0">
                <a:sym typeface="Wingdings"/>
              </a:rPr>
              <a:t> </a:t>
            </a:r>
            <a:r>
              <a:rPr lang="en-US" sz="2000" b="1" dirty="0" err="1" smtClean="0"/>
              <a:t>নেটওয়া</a:t>
            </a:r>
            <a:r>
              <a:rPr lang="bn-BD" sz="2000" b="1" dirty="0"/>
              <a:t>র্কে</a:t>
            </a:r>
            <a:r>
              <a:rPr lang="en-US" sz="2000" b="1" dirty="0" smtClean="0"/>
              <a:t> </a:t>
            </a:r>
            <a:r>
              <a:rPr lang="en-US" sz="2000" b="1" dirty="0" err="1" smtClean="0"/>
              <a:t>সিগনালগুলো</a:t>
            </a:r>
            <a:r>
              <a:rPr lang="en-US" sz="2000" b="1" dirty="0" smtClean="0"/>
              <a:t> </a:t>
            </a:r>
            <a:r>
              <a:rPr lang="en-US" sz="2000" b="1" dirty="0" err="1" smtClean="0"/>
              <a:t>একমুখী</a:t>
            </a:r>
            <a:r>
              <a:rPr lang="en-US" sz="2000" b="1" dirty="0" smtClean="0"/>
              <a:t> </a:t>
            </a:r>
            <a:r>
              <a:rPr lang="en-US" sz="2000" b="1" dirty="0" err="1" smtClean="0"/>
              <a:t>প্রবাহিত</a:t>
            </a:r>
            <a:r>
              <a:rPr lang="en-US" sz="2000" b="1" dirty="0" smtClean="0"/>
              <a:t> </a:t>
            </a:r>
            <a:r>
              <a:rPr lang="en-US" sz="2000" b="1" dirty="0" err="1" smtClean="0"/>
              <a:t>হয়</a:t>
            </a:r>
            <a:r>
              <a:rPr lang="en-US" sz="2000" b="1" dirty="0" smtClean="0"/>
              <a:t>।</a:t>
            </a:r>
            <a:endParaRPr lang="en-US" sz="2000" b="1" dirty="0"/>
          </a:p>
        </p:txBody>
      </p:sp>
      <p:sp>
        <p:nvSpPr>
          <p:cNvPr id="4" name="Rectangle 3"/>
          <p:cNvSpPr/>
          <p:nvPr/>
        </p:nvSpPr>
        <p:spPr>
          <a:xfrm>
            <a:off x="2057400" y="381000"/>
            <a:ext cx="5029200"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রিং</a:t>
            </a:r>
            <a:r>
              <a:rPr lang="en-U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টপোলজি</a:t>
            </a:r>
            <a:endPar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2676655797"/>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47800" y="1295400"/>
            <a:ext cx="5334000" cy="2767375"/>
          </a:xfrm>
          <a:prstGeom prst="rect">
            <a:avLst/>
          </a:prstGeom>
          <a:ln>
            <a:solidFill>
              <a:srgbClr val="002060"/>
            </a:solidFill>
          </a:ln>
        </p:spPr>
      </p:pic>
      <p:sp>
        <p:nvSpPr>
          <p:cNvPr id="4" name="Rounded Rectangle 3"/>
          <p:cNvSpPr/>
          <p:nvPr/>
        </p:nvSpPr>
        <p:spPr>
          <a:xfrm>
            <a:off x="0" y="4343400"/>
            <a:ext cx="9144000" cy="1885915"/>
          </a:xfrm>
          <a:prstGeom prst="roundRect">
            <a:avLst>
              <a:gd name="adj" fmla="val 3629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2000" b="1" dirty="0">
                <a:sym typeface="Wingdings"/>
              </a:rPr>
              <a:t> </a:t>
            </a:r>
            <a:r>
              <a:rPr lang="en-US" sz="2000" b="1" dirty="0" err="1" smtClean="0"/>
              <a:t>হোস্ট</a:t>
            </a:r>
            <a:r>
              <a:rPr lang="en-US" sz="2000" b="1" dirty="0" smtClean="0"/>
              <a:t> </a:t>
            </a:r>
            <a:r>
              <a:rPr lang="en-US" sz="2000" b="1" dirty="0" err="1" smtClean="0"/>
              <a:t>কম্পিউটারের</a:t>
            </a:r>
            <a:r>
              <a:rPr lang="en-US" sz="2000" b="1" dirty="0" smtClean="0"/>
              <a:t> </a:t>
            </a:r>
            <a:r>
              <a:rPr lang="en-US" sz="2000" b="1" dirty="0" err="1" smtClean="0"/>
              <a:t>সাথে</a:t>
            </a:r>
            <a:r>
              <a:rPr lang="en-US" sz="2000" b="1" dirty="0" smtClean="0"/>
              <a:t> </a:t>
            </a:r>
            <a:r>
              <a:rPr lang="en-US" sz="2000" b="1" dirty="0" err="1" smtClean="0"/>
              <a:t>বিভিন্ন</a:t>
            </a:r>
            <a:r>
              <a:rPr lang="en-US" sz="2000" b="1" dirty="0" smtClean="0"/>
              <a:t> </a:t>
            </a:r>
            <a:r>
              <a:rPr lang="en-US" sz="2000" b="1" dirty="0" err="1" smtClean="0"/>
              <a:t>স্তরের</a:t>
            </a:r>
            <a:r>
              <a:rPr lang="en-US" sz="2000" b="1" dirty="0" smtClean="0"/>
              <a:t> </a:t>
            </a:r>
            <a:r>
              <a:rPr lang="en-US" sz="2000" b="1" dirty="0" err="1" smtClean="0"/>
              <a:t>কম্পিউ</a:t>
            </a:r>
            <a:r>
              <a:rPr lang="bn-BD" sz="2000" b="1" dirty="0" smtClean="0"/>
              <a:t>টা</a:t>
            </a:r>
            <a:r>
              <a:rPr lang="en-US" sz="2000" b="1" dirty="0" err="1" smtClean="0"/>
              <a:t>রগুলো</a:t>
            </a:r>
            <a:r>
              <a:rPr lang="en-US" sz="2000" b="1" dirty="0" smtClean="0"/>
              <a:t> </a:t>
            </a:r>
            <a:r>
              <a:rPr lang="en-US" sz="2000" b="1" dirty="0" err="1" smtClean="0"/>
              <a:t>সংযুক্ত</a:t>
            </a:r>
            <a:r>
              <a:rPr lang="en-US" sz="2000" b="1" dirty="0" smtClean="0"/>
              <a:t> </a:t>
            </a:r>
            <a:r>
              <a:rPr lang="bn-BD" sz="2000" b="1" dirty="0" smtClean="0"/>
              <a:t>থা</a:t>
            </a:r>
            <a:r>
              <a:rPr lang="en-US" sz="2000" b="1" dirty="0" err="1" smtClean="0"/>
              <a:t>কে</a:t>
            </a:r>
            <a:r>
              <a:rPr lang="en-US" sz="2000" b="1" dirty="0" smtClean="0"/>
              <a:t>।</a:t>
            </a:r>
          </a:p>
          <a:p>
            <a:pPr>
              <a:lnSpc>
                <a:spcPct val="150000"/>
              </a:lnSpc>
            </a:pPr>
            <a:r>
              <a:rPr lang="en-US" sz="2000" b="1" dirty="0">
                <a:sym typeface="Wingdings"/>
              </a:rPr>
              <a:t> </a:t>
            </a:r>
            <a:r>
              <a:rPr lang="en-US" sz="2000" b="1" dirty="0" err="1" smtClean="0"/>
              <a:t>মুল</a:t>
            </a:r>
            <a:r>
              <a:rPr lang="en-US" sz="2000" b="1" dirty="0" smtClean="0"/>
              <a:t> </a:t>
            </a:r>
            <a:r>
              <a:rPr lang="en-US" sz="2000" b="1" dirty="0" err="1" smtClean="0"/>
              <a:t>হোস্ট</a:t>
            </a:r>
            <a:r>
              <a:rPr lang="en-US" sz="2000" b="1" dirty="0" smtClean="0"/>
              <a:t> </a:t>
            </a:r>
            <a:r>
              <a:rPr lang="en-US" sz="2000" b="1" dirty="0" err="1" smtClean="0"/>
              <a:t>হিসেবে</a:t>
            </a:r>
            <a:r>
              <a:rPr lang="en-US" sz="2000" b="1" dirty="0" smtClean="0"/>
              <a:t> </a:t>
            </a:r>
            <a:r>
              <a:rPr lang="en-US" sz="2000" b="1" dirty="0" err="1" smtClean="0"/>
              <a:t>মেইনফ্রেম</a:t>
            </a:r>
            <a:r>
              <a:rPr lang="en-US" sz="2000" b="1" dirty="0" smtClean="0"/>
              <a:t> </a:t>
            </a:r>
            <a:r>
              <a:rPr lang="en-US" sz="2000" b="1" dirty="0" err="1" smtClean="0"/>
              <a:t>কম্পিউটার</a:t>
            </a:r>
            <a:r>
              <a:rPr lang="en-US" sz="2000" b="1" dirty="0" smtClean="0"/>
              <a:t> </a:t>
            </a:r>
            <a:r>
              <a:rPr lang="en-US" sz="2000" b="1" dirty="0" err="1" smtClean="0"/>
              <a:t>ব্যবহার</a:t>
            </a:r>
            <a:r>
              <a:rPr lang="en-US" sz="2000" b="1" dirty="0" smtClean="0"/>
              <a:t> </a:t>
            </a:r>
            <a:r>
              <a:rPr lang="en-US" sz="2000" b="1" dirty="0" err="1" smtClean="0"/>
              <a:t>করা</a:t>
            </a:r>
            <a:r>
              <a:rPr lang="en-US" sz="2000" b="1" dirty="0" smtClean="0"/>
              <a:t> </a:t>
            </a:r>
            <a:r>
              <a:rPr lang="en-US" sz="2000" b="1" dirty="0" err="1" smtClean="0"/>
              <a:t>হয়</a:t>
            </a:r>
            <a:r>
              <a:rPr lang="en-US" sz="2000" b="1" dirty="0" smtClean="0"/>
              <a:t>।</a:t>
            </a:r>
            <a:endParaRPr lang="en-US" sz="2000" b="1" dirty="0"/>
          </a:p>
        </p:txBody>
      </p:sp>
      <p:sp>
        <p:nvSpPr>
          <p:cNvPr id="5" name="Rectangle 4"/>
          <p:cNvSpPr/>
          <p:nvPr/>
        </p:nvSpPr>
        <p:spPr>
          <a:xfrm>
            <a:off x="1524000" y="228600"/>
            <a:ext cx="4953000" cy="923330"/>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ট্রি</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টপোলজি</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10/main" val="19473326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iterate type="wd">
                                    <p:tmPct val="1000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28800" y="1524000"/>
            <a:ext cx="5257801" cy="2942295"/>
          </a:xfrm>
          <a:prstGeom prst="rect">
            <a:avLst/>
          </a:prstGeom>
          <a:ln>
            <a:solidFill>
              <a:srgbClr val="FF0000"/>
            </a:solidFill>
          </a:ln>
        </p:spPr>
      </p:pic>
      <p:sp>
        <p:nvSpPr>
          <p:cNvPr id="4" name="Rounded Rectangle 3"/>
          <p:cNvSpPr/>
          <p:nvPr/>
        </p:nvSpPr>
        <p:spPr>
          <a:xfrm>
            <a:off x="375215" y="4800600"/>
            <a:ext cx="8540185" cy="1600200"/>
          </a:xfrm>
          <a:prstGeom prst="roundRect">
            <a:avLst>
              <a:gd name="adj" fmla="val 4607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dirty="0">
                <a:sym typeface="Wingdings"/>
              </a:rPr>
              <a:t> </a:t>
            </a:r>
            <a:r>
              <a:rPr lang="en-US" sz="2000" b="1" dirty="0" err="1" smtClean="0"/>
              <a:t>দুই</a:t>
            </a:r>
            <a:r>
              <a:rPr lang="en-US" sz="2000" b="1" dirty="0" smtClean="0"/>
              <a:t> </a:t>
            </a:r>
            <a:r>
              <a:rPr lang="en-US" sz="2000" b="1" dirty="0" err="1" smtClean="0"/>
              <a:t>বা</a:t>
            </a:r>
            <a:r>
              <a:rPr lang="en-US" sz="2000" b="1" dirty="0" smtClean="0"/>
              <a:t> </a:t>
            </a:r>
            <a:r>
              <a:rPr lang="en-US" sz="2000" b="1" dirty="0" err="1" smtClean="0"/>
              <a:t>ততোধিক</a:t>
            </a:r>
            <a:r>
              <a:rPr lang="en-US" sz="2000" b="1" dirty="0" smtClean="0"/>
              <a:t>  </a:t>
            </a:r>
            <a:r>
              <a:rPr lang="en-US" sz="2000" b="1" dirty="0" err="1" smtClean="0"/>
              <a:t>টপোলজির</a:t>
            </a:r>
            <a:r>
              <a:rPr lang="en-US" sz="2000" b="1" dirty="0" smtClean="0"/>
              <a:t> </a:t>
            </a:r>
            <a:r>
              <a:rPr lang="en-US" sz="2000" b="1" dirty="0" err="1" smtClean="0"/>
              <a:t>সংযোগে</a:t>
            </a:r>
            <a:r>
              <a:rPr lang="en-US" sz="2000" b="1" dirty="0" smtClean="0"/>
              <a:t> </a:t>
            </a:r>
            <a:r>
              <a:rPr lang="en-US" sz="2000" b="1" dirty="0" err="1" smtClean="0"/>
              <a:t>এই</a:t>
            </a:r>
            <a:r>
              <a:rPr lang="en-US" sz="2000" b="1" dirty="0" smtClean="0"/>
              <a:t> </a:t>
            </a:r>
            <a:r>
              <a:rPr lang="en-US" sz="2000" b="1" dirty="0" err="1"/>
              <a:t>নেটওয়া</a:t>
            </a:r>
            <a:r>
              <a:rPr lang="bn-BD" sz="2000" b="1" dirty="0"/>
              <a:t>র্ক </a:t>
            </a:r>
            <a:r>
              <a:rPr lang="en-US" sz="2000" b="1" dirty="0" smtClean="0"/>
              <a:t> </a:t>
            </a:r>
            <a:r>
              <a:rPr lang="en-US" sz="2000" b="1" dirty="0" err="1" smtClean="0"/>
              <a:t>তৈরী</a:t>
            </a:r>
            <a:r>
              <a:rPr lang="en-US" sz="2000" b="1" dirty="0" smtClean="0"/>
              <a:t> </a:t>
            </a:r>
            <a:r>
              <a:rPr lang="en-US" sz="2000" b="1" dirty="0" err="1" smtClean="0"/>
              <a:t>হয়</a:t>
            </a:r>
            <a:r>
              <a:rPr lang="en-US" sz="2000" b="1" dirty="0" smtClean="0"/>
              <a:t>।</a:t>
            </a:r>
          </a:p>
          <a:p>
            <a:pPr>
              <a:lnSpc>
                <a:spcPct val="150000"/>
              </a:lnSpc>
            </a:pPr>
            <a:r>
              <a:rPr lang="en-US" sz="2000" b="1" dirty="0">
                <a:sym typeface="Wingdings"/>
              </a:rPr>
              <a:t> </a:t>
            </a:r>
            <a:r>
              <a:rPr lang="en-US" sz="2000" b="1" dirty="0" smtClean="0"/>
              <a:t>এ </a:t>
            </a:r>
            <a:r>
              <a:rPr lang="bn-BD" sz="2000" b="1" dirty="0" smtClean="0"/>
              <a:t>ধ</a:t>
            </a:r>
            <a:r>
              <a:rPr lang="en-US" sz="2000" b="1" dirty="0" err="1" smtClean="0"/>
              <a:t>রনের</a:t>
            </a:r>
            <a:r>
              <a:rPr lang="en-US" sz="2000" b="1" dirty="0" smtClean="0"/>
              <a:t> </a:t>
            </a:r>
            <a:r>
              <a:rPr lang="en-US" sz="2000" b="1" dirty="0" err="1" smtClean="0"/>
              <a:t>টপোলজিতে</a:t>
            </a:r>
            <a:r>
              <a:rPr lang="en-US" sz="2000" b="1" dirty="0" smtClean="0"/>
              <a:t> </a:t>
            </a:r>
            <a:r>
              <a:rPr lang="en-US" sz="2000" b="1" dirty="0" err="1" smtClean="0"/>
              <a:t>হাব</a:t>
            </a:r>
            <a:r>
              <a:rPr lang="en-US" sz="2000" b="1" dirty="0" smtClean="0"/>
              <a:t> </a:t>
            </a:r>
            <a:r>
              <a:rPr lang="en-US" sz="2000" b="1" dirty="0" err="1" smtClean="0"/>
              <a:t>সব</a:t>
            </a:r>
            <a:r>
              <a:rPr lang="bn-BD" sz="2000" b="1" dirty="0" smtClean="0"/>
              <a:t>স</a:t>
            </a:r>
            <a:r>
              <a:rPr lang="en-US" sz="2000" b="1" dirty="0" err="1" smtClean="0"/>
              <a:t>ময়</a:t>
            </a:r>
            <a:r>
              <a:rPr lang="en-US" sz="2000" b="1" dirty="0" smtClean="0"/>
              <a:t> </a:t>
            </a:r>
            <a:r>
              <a:rPr lang="en-US" sz="2000" b="1" dirty="0" err="1" smtClean="0"/>
              <a:t>সচল</a:t>
            </a:r>
            <a:r>
              <a:rPr lang="en-US" sz="2000" b="1" dirty="0" smtClean="0"/>
              <a:t> </a:t>
            </a:r>
            <a:r>
              <a:rPr lang="en-US" sz="2000" b="1" dirty="0" err="1" smtClean="0"/>
              <a:t>রাখতে</a:t>
            </a:r>
            <a:r>
              <a:rPr lang="en-US" sz="2000" b="1" dirty="0" smtClean="0"/>
              <a:t> </a:t>
            </a:r>
            <a:r>
              <a:rPr lang="en-US" sz="2000" b="1" dirty="0" err="1" smtClean="0"/>
              <a:t>হয়</a:t>
            </a:r>
            <a:r>
              <a:rPr lang="en-US" sz="2000" b="1" dirty="0" smtClean="0"/>
              <a:t>।  </a:t>
            </a:r>
            <a:endParaRPr lang="en-US" sz="2000" b="1" dirty="0"/>
          </a:p>
        </p:txBody>
      </p:sp>
      <p:sp>
        <p:nvSpPr>
          <p:cNvPr id="5" name="Rectangle 4"/>
          <p:cNvSpPr/>
          <p:nvPr/>
        </p:nvSpPr>
        <p:spPr>
          <a:xfrm>
            <a:off x="1676400" y="381000"/>
            <a:ext cx="5562600"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en-US" sz="40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হাইব্রিড</a:t>
            </a: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0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টপোলজি</a:t>
            </a: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 xmlns:p14="http://schemas.microsoft.com/office/powerpoint/2010/main" val="201431399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ppt_x</p:attrName>
                                        </p:attrNameLst>
                                      </p:cBhvr>
                                      <p:tavLst>
                                        <p:tav tm="0">
                                          <p:val>
                                            <p:strVal val="#ppt_x"/>
                                          </p:val>
                                        </p:tav>
                                        <p:tav tm="100000">
                                          <p:val>
                                            <p:strVal val="#ppt_x"/>
                                          </p:val>
                                        </p:tav>
                                      </p:tavLst>
                                    </p:anim>
                                    <p:anim calcmode="lin" valueType="num">
                                      <p:cBhvr>
                                        <p:cTn id="17"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iterate type="wd">
                                    <p:tmPct val="10000"/>
                                  </p:iterate>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824"/>
            <a:ext cx="317254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smtClean="0">
                <a:solidFill>
                  <a:srgbClr val="7030A0"/>
                </a:solidFill>
              </a:rPr>
              <a:t>মূল্যায়ন</a:t>
            </a:r>
            <a:endParaRPr lang="en-US" sz="3200" b="1" dirty="0">
              <a:solidFill>
                <a:srgbClr val="7030A0"/>
              </a:solidFill>
            </a:endParaRPr>
          </a:p>
        </p:txBody>
      </p:sp>
      <p:sp>
        <p:nvSpPr>
          <p:cNvPr id="4" name="Rectangle 3"/>
          <p:cNvSpPr/>
          <p:nvPr/>
        </p:nvSpPr>
        <p:spPr>
          <a:xfrm>
            <a:off x="312946" y="803600"/>
            <a:ext cx="8305800" cy="400110"/>
          </a:xfrm>
          <a:prstGeom prst="rect">
            <a:avLst/>
          </a:prstGeom>
        </p:spPr>
        <p:txBody>
          <a:bodyPr wrap="square">
            <a:spAutoFit/>
          </a:bodyPr>
          <a:lstStyle/>
          <a:p>
            <a:r>
              <a:rPr lang="en-US" sz="2000" b="1" dirty="0">
                <a:sym typeface="Wingdings 2"/>
              </a:rPr>
              <a:t></a:t>
            </a:r>
            <a:r>
              <a:rPr lang="en-US" sz="2000" b="1" dirty="0" err="1"/>
              <a:t>নেটওয়া</a:t>
            </a:r>
            <a:r>
              <a:rPr lang="bn-BD" sz="2000" b="1" dirty="0"/>
              <a:t>র্কে</a:t>
            </a:r>
            <a:r>
              <a:rPr lang="en-US" sz="2000" b="1" dirty="0"/>
              <a:t> </a:t>
            </a:r>
            <a:r>
              <a:rPr lang="en-US" sz="2000" b="1" dirty="0" err="1"/>
              <a:t>সিগনালগুলো</a:t>
            </a:r>
            <a:r>
              <a:rPr lang="en-US" sz="2000" b="1" dirty="0"/>
              <a:t> </a:t>
            </a:r>
            <a:r>
              <a:rPr lang="en-US" sz="2000" b="1" dirty="0" err="1"/>
              <a:t>একমুখী</a:t>
            </a:r>
            <a:r>
              <a:rPr lang="en-US" sz="2000" b="1" dirty="0"/>
              <a:t> </a:t>
            </a:r>
            <a:r>
              <a:rPr lang="en-US" sz="2000" b="1" dirty="0" err="1"/>
              <a:t>প্রবাহিত</a:t>
            </a:r>
            <a:r>
              <a:rPr lang="en-US" sz="2000" b="1" dirty="0"/>
              <a:t> </a:t>
            </a:r>
            <a:r>
              <a:rPr lang="en-US" sz="2000" b="1" dirty="0" err="1" smtClean="0"/>
              <a:t>হয়</a:t>
            </a:r>
            <a:r>
              <a:rPr lang="en-US" sz="2000" b="1" dirty="0"/>
              <a:t>,</a:t>
            </a:r>
            <a:r>
              <a:rPr lang="en-US" sz="2000" b="1" dirty="0" smtClean="0"/>
              <a:t> </a:t>
            </a:r>
            <a:r>
              <a:rPr lang="en-US" sz="2000" b="1" dirty="0" err="1"/>
              <a:t>কোন</a:t>
            </a:r>
            <a:r>
              <a:rPr lang="en-US" sz="2000" b="1" dirty="0"/>
              <a:t> </a:t>
            </a:r>
            <a:r>
              <a:rPr lang="en-US" sz="2000" b="1" dirty="0" err="1"/>
              <a:t>টপোলজিতে</a:t>
            </a:r>
            <a:r>
              <a:rPr lang="en-US" sz="2000" b="1" dirty="0"/>
              <a:t> </a:t>
            </a:r>
            <a:r>
              <a:rPr lang="en-US" sz="2000" b="1" dirty="0" smtClean="0"/>
              <a:t>? </a:t>
            </a:r>
            <a:endParaRPr lang="en-US" sz="2000" b="1" dirty="0"/>
          </a:p>
        </p:txBody>
      </p:sp>
      <p:sp>
        <p:nvSpPr>
          <p:cNvPr id="5" name="Rectangle 4"/>
          <p:cNvSpPr/>
          <p:nvPr/>
        </p:nvSpPr>
        <p:spPr>
          <a:xfrm>
            <a:off x="457200" y="1219200"/>
            <a:ext cx="6172200" cy="369332"/>
          </a:xfrm>
          <a:prstGeom prst="rect">
            <a:avLst/>
          </a:prstGeom>
        </p:spPr>
        <p:txBody>
          <a:bodyPr wrap="square">
            <a:spAutoFit/>
          </a:bodyPr>
          <a:lstStyle/>
          <a:p>
            <a:r>
              <a:rPr lang="en-US" b="1" dirty="0"/>
              <a:t>১)</a:t>
            </a:r>
            <a:r>
              <a:rPr lang="en-US" b="1" dirty="0" err="1"/>
              <a:t>মেস</a:t>
            </a:r>
            <a:r>
              <a:rPr lang="en-US" b="1" dirty="0"/>
              <a:t>	 </a:t>
            </a:r>
            <a:r>
              <a:rPr lang="en-US" b="1" dirty="0" smtClean="0"/>
              <a:t>                ২)</a:t>
            </a:r>
            <a:r>
              <a:rPr lang="en-US" b="1" dirty="0" err="1" smtClean="0"/>
              <a:t>স্টার</a:t>
            </a:r>
            <a:r>
              <a:rPr lang="bn-BD" b="1" dirty="0" smtClean="0"/>
              <a:t>		        </a:t>
            </a:r>
            <a:r>
              <a:rPr lang="en-US" b="1" dirty="0" smtClean="0"/>
              <a:t>  </a:t>
            </a:r>
            <a:r>
              <a:rPr lang="bn-BD" b="1" dirty="0" smtClean="0"/>
              <a:t>  </a:t>
            </a:r>
            <a:r>
              <a:rPr lang="bn-BD" b="1" dirty="0"/>
              <a:t>৪</a:t>
            </a:r>
            <a:r>
              <a:rPr lang="en-US" b="1" dirty="0" smtClean="0"/>
              <a:t>)</a:t>
            </a:r>
            <a:r>
              <a:rPr lang="en-US" b="1" dirty="0" err="1" smtClean="0"/>
              <a:t>বাস</a:t>
            </a:r>
            <a:r>
              <a:rPr lang="en-US" b="1" dirty="0" smtClean="0"/>
              <a:t>  </a:t>
            </a:r>
            <a:endParaRPr lang="en-US" b="1" dirty="0"/>
          </a:p>
        </p:txBody>
      </p:sp>
      <p:sp>
        <p:nvSpPr>
          <p:cNvPr id="6" name="Rectangle 5"/>
          <p:cNvSpPr/>
          <p:nvPr/>
        </p:nvSpPr>
        <p:spPr>
          <a:xfrm>
            <a:off x="3417232" y="1226458"/>
            <a:ext cx="1383368" cy="369332"/>
          </a:xfrm>
          <a:prstGeom prst="rect">
            <a:avLst/>
          </a:prstGeom>
        </p:spPr>
        <p:txBody>
          <a:bodyPr wrap="square">
            <a:spAutoFit/>
          </a:bodyPr>
          <a:lstStyle/>
          <a:p>
            <a:r>
              <a:rPr lang="bn-BD" b="1" dirty="0" smtClean="0"/>
              <a:t>৩</a:t>
            </a:r>
            <a:r>
              <a:rPr lang="en-US" b="1" dirty="0" smtClean="0"/>
              <a:t>)</a:t>
            </a:r>
            <a:r>
              <a:rPr lang="en-US" b="1" dirty="0" err="1" smtClean="0"/>
              <a:t>রিং</a:t>
            </a:r>
            <a:endParaRPr lang="en-US" b="1" dirty="0"/>
          </a:p>
        </p:txBody>
      </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19400" y="4953000"/>
            <a:ext cx="2667000" cy="1533831"/>
          </a:xfrm>
          <a:prstGeom prst="rect">
            <a:avLst/>
          </a:prstGeom>
        </p:spPr>
      </p:pic>
      <p:sp>
        <p:nvSpPr>
          <p:cNvPr id="9" name="Rectangle 8"/>
          <p:cNvSpPr/>
          <p:nvPr/>
        </p:nvSpPr>
        <p:spPr>
          <a:xfrm>
            <a:off x="180064" y="1627065"/>
            <a:ext cx="8686800" cy="369332"/>
          </a:xfrm>
          <a:prstGeom prst="rect">
            <a:avLst/>
          </a:prstGeom>
        </p:spPr>
        <p:txBody>
          <a:bodyPr wrap="square">
            <a:spAutoFit/>
          </a:bodyPr>
          <a:lstStyle/>
          <a:p>
            <a:r>
              <a:rPr lang="en-US" b="1" dirty="0">
                <a:sym typeface="Wingdings 2"/>
              </a:rPr>
              <a:t> </a:t>
            </a:r>
            <a:r>
              <a:rPr lang="en-US" b="1" dirty="0" err="1"/>
              <a:t>কোন</a:t>
            </a:r>
            <a:r>
              <a:rPr lang="en-US" b="1" dirty="0"/>
              <a:t> </a:t>
            </a:r>
            <a:r>
              <a:rPr lang="en-US" b="1" dirty="0" err="1"/>
              <a:t>টপোলজিতে</a:t>
            </a:r>
            <a:r>
              <a:rPr lang="en-US" b="1" dirty="0"/>
              <a:t> </a:t>
            </a:r>
            <a:r>
              <a:rPr lang="en-US" b="1" dirty="0" err="1"/>
              <a:t>ব্যাকবোনের</a:t>
            </a:r>
            <a:r>
              <a:rPr lang="en-US" b="1" dirty="0"/>
              <a:t> </a:t>
            </a:r>
            <a:r>
              <a:rPr lang="en-US" b="1" dirty="0" err="1"/>
              <a:t>উভয়</a:t>
            </a:r>
            <a:r>
              <a:rPr lang="en-US" b="1" dirty="0"/>
              <a:t> </a:t>
            </a:r>
            <a:r>
              <a:rPr lang="en-US" b="1" dirty="0" err="1"/>
              <a:t>প্রান্তে</a:t>
            </a:r>
            <a:r>
              <a:rPr lang="en-US" b="1" dirty="0"/>
              <a:t> </a:t>
            </a:r>
            <a:r>
              <a:rPr lang="en-US" b="1" dirty="0" err="1"/>
              <a:t>টা</a:t>
            </a:r>
            <a:r>
              <a:rPr lang="bn-BD" b="1" dirty="0"/>
              <a:t>র্মি</a:t>
            </a:r>
            <a:r>
              <a:rPr lang="en-US" b="1" dirty="0" err="1"/>
              <a:t>নেটর</a:t>
            </a:r>
            <a:r>
              <a:rPr lang="en-US" b="1" dirty="0"/>
              <a:t> </a:t>
            </a:r>
            <a:r>
              <a:rPr lang="en-US" b="1" dirty="0" err="1"/>
              <a:t>ব্যবহার</a:t>
            </a:r>
            <a:r>
              <a:rPr lang="en-US" b="1" dirty="0"/>
              <a:t> </a:t>
            </a:r>
            <a:r>
              <a:rPr lang="en-US" b="1" dirty="0" err="1"/>
              <a:t>করা</a:t>
            </a:r>
            <a:r>
              <a:rPr lang="en-US" b="1" dirty="0"/>
              <a:t> </a:t>
            </a:r>
            <a:r>
              <a:rPr lang="en-US" b="1" dirty="0" err="1" smtClean="0"/>
              <a:t>হয়</a:t>
            </a:r>
            <a:r>
              <a:rPr lang="en-US" b="1" dirty="0"/>
              <a:t>?</a:t>
            </a:r>
          </a:p>
        </p:txBody>
      </p:sp>
      <p:sp>
        <p:nvSpPr>
          <p:cNvPr id="12" name="Rectangle 11"/>
          <p:cNvSpPr/>
          <p:nvPr/>
        </p:nvSpPr>
        <p:spPr>
          <a:xfrm>
            <a:off x="2147424" y="2059179"/>
            <a:ext cx="944489" cy="369332"/>
          </a:xfrm>
          <a:prstGeom prst="rect">
            <a:avLst/>
          </a:prstGeom>
        </p:spPr>
        <p:txBody>
          <a:bodyPr wrap="none">
            <a:spAutoFit/>
          </a:bodyPr>
          <a:lstStyle/>
          <a:p>
            <a:r>
              <a:rPr lang="bn-BD" b="1" dirty="0" smtClean="0"/>
              <a:t> </a:t>
            </a:r>
            <a:r>
              <a:rPr lang="en-US" b="1" dirty="0" smtClean="0"/>
              <a:t>২</a:t>
            </a:r>
            <a:r>
              <a:rPr lang="en-US" b="1" dirty="0"/>
              <a:t>) </a:t>
            </a:r>
            <a:r>
              <a:rPr lang="en-US" b="1" dirty="0" err="1"/>
              <a:t>বাস</a:t>
            </a:r>
            <a:endParaRPr lang="en-US" b="1" dirty="0"/>
          </a:p>
        </p:txBody>
      </p:sp>
      <p:sp>
        <p:nvSpPr>
          <p:cNvPr id="13" name="Rectangle 12"/>
          <p:cNvSpPr/>
          <p:nvPr/>
        </p:nvSpPr>
        <p:spPr>
          <a:xfrm>
            <a:off x="641545" y="2083070"/>
            <a:ext cx="853119" cy="369332"/>
          </a:xfrm>
          <a:prstGeom prst="rect">
            <a:avLst/>
          </a:prstGeom>
        </p:spPr>
        <p:txBody>
          <a:bodyPr wrap="none">
            <a:spAutoFit/>
          </a:bodyPr>
          <a:lstStyle/>
          <a:p>
            <a:r>
              <a:rPr lang="en-US" b="1" dirty="0"/>
              <a:t>১)</a:t>
            </a:r>
            <a:r>
              <a:rPr lang="en-US" b="1" dirty="0" err="1"/>
              <a:t>মেস</a:t>
            </a:r>
            <a:endParaRPr lang="en-US" b="1" dirty="0"/>
          </a:p>
        </p:txBody>
      </p:sp>
      <p:sp>
        <p:nvSpPr>
          <p:cNvPr id="14" name="Rectangle 13"/>
          <p:cNvSpPr/>
          <p:nvPr/>
        </p:nvSpPr>
        <p:spPr>
          <a:xfrm>
            <a:off x="3458634" y="2034965"/>
            <a:ext cx="2114681" cy="369332"/>
          </a:xfrm>
          <a:prstGeom prst="rect">
            <a:avLst/>
          </a:prstGeom>
        </p:spPr>
        <p:txBody>
          <a:bodyPr wrap="none">
            <a:spAutoFit/>
          </a:bodyPr>
          <a:lstStyle/>
          <a:p>
            <a:r>
              <a:rPr lang="en-US" b="1" dirty="0"/>
              <a:t>৩) </a:t>
            </a:r>
            <a:r>
              <a:rPr lang="en-US" b="1" dirty="0" err="1"/>
              <a:t>স্টার</a:t>
            </a:r>
            <a:r>
              <a:rPr lang="en-US" b="1" dirty="0"/>
              <a:t>	</a:t>
            </a:r>
            <a:r>
              <a:rPr lang="bn-BD" b="1" dirty="0" smtClean="0"/>
              <a:t>       </a:t>
            </a:r>
            <a:r>
              <a:rPr lang="en-US" b="1" dirty="0" smtClean="0"/>
              <a:t>৪)</a:t>
            </a:r>
            <a:r>
              <a:rPr lang="en-US" b="1" dirty="0" err="1" smtClean="0"/>
              <a:t>রিং</a:t>
            </a:r>
            <a:endParaRPr lang="en-US" b="1" dirty="0"/>
          </a:p>
        </p:txBody>
      </p:sp>
      <p:sp>
        <p:nvSpPr>
          <p:cNvPr id="15" name="Rectangle 14"/>
          <p:cNvSpPr/>
          <p:nvPr/>
        </p:nvSpPr>
        <p:spPr>
          <a:xfrm>
            <a:off x="236746" y="2495490"/>
            <a:ext cx="8297654" cy="400110"/>
          </a:xfrm>
          <a:prstGeom prst="rect">
            <a:avLst/>
          </a:prstGeom>
        </p:spPr>
        <p:txBody>
          <a:bodyPr wrap="square">
            <a:spAutoFit/>
          </a:bodyPr>
          <a:lstStyle/>
          <a:p>
            <a:r>
              <a:rPr lang="en-US" sz="2000" b="1" dirty="0">
                <a:sym typeface="Wingdings 2"/>
              </a:rPr>
              <a:t></a:t>
            </a:r>
            <a:r>
              <a:rPr lang="en-US" sz="2000" b="1" dirty="0"/>
              <a:t> </a:t>
            </a:r>
            <a:r>
              <a:rPr lang="en-US" sz="2000" b="1" dirty="0" err="1"/>
              <a:t>মেস</a:t>
            </a:r>
            <a:r>
              <a:rPr lang="en-US" sz="2000" b="1" dirty="0"/>
              <a:t> </a:t>
            </a:r>
            <a:r>
              <a:rPr lang="en-US" sz="2000" b="1" dirty="0" err="1"/>
              <a:t>টপোলজিতে</a:t>
            </a:r>
            <a:r>
              <a:rPr lang="en-US" sz="2000" b="1" dirty="0"/>
              <a:t> </a:t>
            </a:r>
            <a:r>
              <a:rPr lang="en-US" sz="2000" b="1" dirty="0" err="1"/>
              <a:t>কোন</a:t>
            </a:r>
            <a:r>
              <a:rPr lang="en-US" sz="2000" b="1" dirty="0"/>
              <a:t> </a:t>
            </a:r>
            <a:r>
              <a:rPr lang="en-US" sz="2000" b="1" dirty="0" err="1"/>
              <a:t>মাধ্যমে</a:t>
            </a:r>
            <a:r>
              <a:rPr lang="en-US" sz="2000" b="1" dirty="0"/>
              <a:t> </a:t>
            </a:r>
            <a:r>
              <a:rPr lang="en-US" sz="2000" b="1" dirty="0" err="1"/>
              <a:t>সকল</a:t>
            </a:r>
            <a:r>
              <a:rPr lang="en-US" sz="2000" b="1" dirty="0"/>
              <a:t> </a:t>
            </a:r>
            <a:r>
              <a:rPr lang="en-US" sz="2000" b="1" dirty="0" err="1"/>
              <a:t>কম্পিউ</a:t>
            </a:r>
            <a:r>
              <a:rPr lang="bn-BD" sz="2000" b="1" dirty="0"/>
              <a:t>টা</a:t>
            </a:r>
            <a:r>
              <a:rPr lang="en-US" sz="2000" b="1" dirty="0"/>
              <a:t>র </a:t>
            </a:r>
            <a:r>
              <a:rPr lang="en-US" sz="2000" b="1" dirty="0" err="1" smtClean="0">
                <a:latin typeface="NikoshBAN"/>
              </a:rPr>
              <a:t>সং</a:t>
            </a:r>
            <a:r>
              <a:rPr lang="bn-BD" sz="2000" b="1" dirty="0" smtClean="0">
                <a:latin typeface="NikoshBAN"/>
              </a:rPr>
              <a:t>যু</a:t>
            </a:r>
            <a:r>
              <a:rPr lang="en-US" sz="2000" b="1" dirty="0" err="1" smtClean="0">
                <a:latin typeface="NikoshBAN"/>
              </a:rPr>
              <a:t>ক্ত</a:t>
            </a:r>
            <a:r>
              <a:rPr lang="en-US" sz="2000" b="1" dirty="0" smtClean="0"/>
              <a:t> </a:t>
            </a:r>
            <a:r>
              <a:rPr lang="en-US" sz="2000" b="1" dirty="0" err="1"/>
              <a:t>থাকে</a:t>
            </a:r>
            <a:r>
              <a:rPr lang="en-US" sz="2000" b="1" dirty="0"/>
              <a:t>।</a:t>
            </a:r>
          </a:p>
        </p:txBody>
      </p:sp>
      <p:sp>
        <p:nvSpPr>
          <p:cNvPr id="16" name="Rectangle 15"/>
          <p:cNvSpPr/>
          <p:nvPr/>
        </p:nvSpPr>
        <p:spPr>
          <a:xfrm>
            <a:off x="381000" y="2907268"/>
            <a:ext cx="8153400" cy="369332"/>
          </a:xfrm>
          <a:prstGeom prst="rect">
            <a:avLst/>
          </a:prstGeom>
        </p:spPr>
        <p:txBody>
          <a:bodyPr wrap="square">
            <a:spAutoFit/>
          </a:bodyPr>
          <a:lstStyle/>
          <a:p>
            <a:r>
              <a:rPr lang="bn-BD" b="1" dirty="0"/>
              <a:t>১)</a:t>
            </a:r>
            <a:r>
              <a:rPr lang="en-US" b="1" dirty="0" err="1"/>
              <a:t>কেন্দ্রিয়</a:t>
            </a:r>
            <a:r>
              <a:rPr lang="en-US" b="1" dirty="0"/>
              <a:t> </a:t>
            </a:r>
            <a:r>
              <a:rPr lang="en-US" b="1" dirty="0" err="1" smtClean="0"/>
              <a:t>কম্পিউটার</a:t>
            </a:r>
            <a:r>
              <a:rPr lang="bn-BD" b="1" dirty="0" smtClean="0"/>
              <a:t>			         </a:t>
            </a:r>
            <a:r>
              <a:rPr lang="en-US" b="1" dirty="0" smtClean="0"/>
              <a:t>৩)</a:t>
            </a:r>
            <a:r>
              <a:rPr lang="en-US" b="1" dirty="0" err="1" smtClean="0"/>
              <a:t>সা</a:t>
            </a:r>
            <a:r>
              <a:rPr lang="bn-BD" b="1" dirty="0"/>
              <a:t>র্ভার </a:t>
            </a:r>
            <a:r>
              <a:rPr lang="bn-BD" b="1" dirty="0" smtClean="0"/>
              <a:t> </a:t>
            </a:r>
            <a:r>
              <a:rPr lang="en-US" b="1" dirty="0" smtClean="0"/>
              <a:t>  </a:t>
            </a:r>
            <a:r>
              <a:rPr lang="bn-BD" b="1" dirty="0" smtClean="0"/>
              <a:t> ৪</a:t>
            </a:r>
            <a:r>
              <a:rPr lang="bn-BD" b="1" dirty="0"/>
              <a:t>)</a:t>
            </a:r>
            <a:r>
              <a:rPr lang="en-US" b="1" dirty="0"/>
              <a:t> </a:t>
            </a:r>
            <a:r>
              <a:rPr lang="en-US" b="1" dirty="0" err="1"/>
              <a:t>টা</a:t>
            </a:r>
            <a:r>
              <a:rPr lang="bn-BD" b="1" dirty="0"/>
              <a:t>র্মি</a:t>
            </a:r>
            <a:r>
              <a:rPr lang="en-US" b="1" dirty="0" err="1"/>
              <a:t>নেটর</a:t>
            </a:r>
            <a:r>
              <a:rPr lang="en-US" b="1" dirty="0"/>
              <a:t> </a:t>
            </a:r>
            <a:endParaRPr lang="bn-BD" b="1" dirty="0"/>
          </a:p>
        </p:txBody>
      </p:sp>
      <p:sp>
        <p:nvSpPr>
          <p:cNvPr id="17" name="Rectangle 16"/>
          <p:cNvSpPr/>
          <p:nvPr/>
        </p:nvSpPr>
        <p:spPr>
          <a:xfrm>
            <a:off x="2667000" y="2743200"/>
            <a:ext cx="2358309" cy="584775"/>
          </a:xfrm>
          <a:prstGeom prst="rect">
            <a:avLst/>
          </a:prstGeom>
        </p:spPr>
        <p:txBody>
          <a:bodyPr wrap="square">
            <a:spAutoFit/>
          </a:bodyPr>
          <a:lstStyle/>
          <a:p>
            <a:r>
              <a:rPr lang="en-US" sz="1600" b="1" dirty="0"/>
              <a:t>২) </a:t>
            </a:r>
            <a:r>
              <a:rPr lang="en-US" sz="1600" b="1" dirty="0" err="1"/>
              <a:t>পয়েন্ট</a:t>
            </a:r>
            <a:r>
              <a:rPr lang="en-US" sz="1600" b="1" dirty="0"/>
              <a:t> </a:t>
            </a:r>
            <a:r>
              <a:rPr lang="en-US" sz="1600" b="1" dirty="0" err="1"/>
              <a:t>টু</a:t>
            </a:r>
            <a:r>
              <a:rPr lang="en-US" sz="1600" b="1" dirty="0"/>
              <a:t> </a:t>
            </a:r>
            <a:r>
              <a:rPr lang="en-US" sz="1600" b="1" dirty="0" err="1"/>
              <a:t>পয়েন্ট</a:t>
            </a:r>
            <a:r>
              <a:rPr lang="en-US" sz="1600" b="1" dirty="0"/>
              <a:t> </a:t>
            </a:r>
            <a:r>
              <a:rPr lang="en-US" sz="1600" b="1" dirty="0" err="1"/>
              <a:t>লিংক</a:t>
            </a:r>
            <a:r>
              <a:rPr lang="en-US" sz="1600" b="1" dirty="0"/>
              <a:t> </a:t>
            </a:r>
          </a:p>
        </p:txBody>
      </p:sp>
      <p:sp>
        <p:nvSpPr>
          <p:cNvPr id="18" name="Rectangle 17"/>
          <p:cNvSpPr/>
          <p:nvPr/>
        </p:nvSpPr>
        <p:spPr>
          <a:xfrm>
            <a:off x="244852" y="3257490"/>
            <a:ext cx="8120810" cy="400110"/>
          </a:xfrm>
          <a:prstGeom prst="rect">
            <a:avLst/>
          </a:prstGeom>
        </p:spPr>
        <p:txBody>
          <a:bodyPr wrap="square">
            <a:spAutoFit/>
          </a:bodyPr>
          <a:lstStyle/>
          <a:p>
            <a:r>
              <a:rPr lang="en-US" sz="2000" b="1" dirty="0">
                <a:sym typeface="Wingdings 2"/>
              </a:rPr>
              <a:t> </a:t>
            </a:r>
            <a:r>
              <a:rPr lang="bn-BD" sz="2000" b="1" dirty="0"/>
              <a:t>কোন </a:t>
            </a:r>
            <a:r>
              <a:rPr lang="en-US" sz="2000" b="1" dirty="0" err="1"/>
              <a:t>টপোলজিতে</a:t>
            </a:r>
            <a:r>
              <a:rPr lang="en-US" sz="2000" b="1" dirty="0"/>
              <a:t> </a:t>
            </a:r>
            <a:r>
              <a:rPr lang="en-US" sz="2000" b="1" dirty="0" err="1"/>
              <a:t>হাব</a:t>
            </a:r>
            <a:r>
              <a:rPr lang="en-US" sz="2000" b="1" dirty="0"/>
              <a:t> </a:t>
            </a:r>
            <a:r>
              <a:rPr lang="en-US" sz="2000" b="1" dirty="0" err="1" smtClean="0"/>
              <a:t>সব</a:t>
            </a:r>
            <a:r>
              <a:rPr lang="en-US" sz="2000" b="1" dirty="0" smtClean="0"/>
              <a:t> </a:t>
            </a:r>
            <a:r>
              <a:rPr lang="bn-BD" sz="2000" b="1" dirty="0" smtClean="0"/>
              <a:t>স</a:t>
            </a:r>
            <a:r>
              <a:rPr lang="en-US" sz="2000" b="1" dirty="0" err="1"/>
              <a:t>ময়</a:t>
            </a:r>
            <a:r>
              <a:rPr lang="en-US" sz="2000" b="1" dirty="0"/>
              <a:t> </a:t>
            </a:r>
            <a:r>
              <a:rPr lang="en-US" sz="2000" b="1" dirty="0" err="1"/>
              <a:t>সচল</a:t>
            </a:r>
            <a:r>
              <a:rPr lang="en-US" sz="2000" b="1" dirty="0"/>
              <a:t> </a:t>
            </a:r>
            <a:r>
              <a:rPr lang="en-US" sz="2000" b="1" dirty="0" err="1" smtClean="0"/>
              <a:t>রাখতে</a:t>
            </a:r>
            <a:r>
              <a:rPr lang="en-US" sz="2000" b="1" dirty="0" smtClean="0"/>
              <a:t> </a:t>
            </a:r>
            <a:r>
              <a:rPr lang="en-US" sz="2000" b="1" dirty="0" err="1"/>
              <a:t>হয়</a:t>
            </a:r>
            <a:r>
              <a:rPr lang="bn-BD" sz="2000" b="1" dirty="0"/>
              <a:t> </a:t>
            </a:r>
            <a:r>
              <a:rPr lang="bn-BD" sz="2000" b="1" dirty="0" smtClean="0"/>
              <a:t>–</a:t>
            </a:r>
            <a:endParaRPr lang="bn-BD" sz="2000" b="1" dirty="0"/>
          </a:p>
        </p:txBody>
      </p:sp>
      <p:sp>
        <p:nvSpPr>
          <p:cNvPr id="19" name="Rectangle 18"/>
          <p:cNvSpPr/>
          <p:nvPr/>
        </p:nvSpPr>
        <p:spPr>
          <a:xfrm>
            <a:off x="1676400" y="3669268"/>
            <a:ext cx="5410200" cy="369332"/>
          </a:xfrm>
          <a:prstGeom prst="rect">
            <a:avLst/>
          </a:prstGeom>
        </p:spPr>
        <p:txBody>
          <a:bodyPr wrap="square">
            <a:spAutoFit/>
          </a:bodyPr>
          <a:lstStyle/>
          <a:p>
            <a:r>
              <a:rPr lang="bn-BD" b="1" dirty="0" smtClean="0"/>
              <a:t>      </a:t>
            </a:r>
            <a:r>
              <a:rPr lang="en-US" b="1" dirty="0" smtClean="0"/>
              <a:t>২)</a:t>
            </a:r>
            <a:r>
              <a:rPr lang="en-US" b="1" dirty="0" err="1" smtClean="0"/>
              <a:t>স্টার</a:t>
            </a:r>
            <a:r>
              <a:rPr lang="bn-BD" b="1" dirty="0" smtClean="0"/>
              <a:t>   </a:t>
            </a:r>
            <a:r>
              <a:rPr lang="en-US" b="1" dirty="0" smtClean="0"/>
              <a:t>     </a:t>
            </a:r>
            <a:r>
              <a:rPr lang="bn-BD" b="1" dirty="0" smtClean="0"/>
              <a:t>   </a:t>
            </a:r>
            <a:r>
              <a:rPr lang="en-US" b="1" dirty="0" smtClean="0"/>
              <a:t>৩)</a:t>
            </a:r>
            <a:r>
              <a:rPr lang="en-US" b="1" dirty="0" err="1" smtClean="0"/>
              <a:t>বাস</a:t>
            </a:r>
            <a:r>
              <a:rPr lang="en-US" b="1" dirty="0"/>
              <a:t>	</a:t>
            </a:r>
            <a:r>
              <a:rPr lang="bn-BD" b="1" dirty="0" smtClean="0"/>
              <a:t>       </a:t>
            </a:r>
            <a:r>
              <a:rPr lang="en-US" b="1" dirty="0" smtClean="0"/>
              <a:t>৪)</a:t>
            </a:r>
            <a:r>
              <a:rPr lang="en-US" b="1" dirty="0" err="1" smtClean="0"/>
              <a:t>রিং</a:t>
            </a:r>
            <a:endParaRPr lang="en-US" b="1" dirty="0"/>
          </a:p>
        </p:txBody>
      </p:sp>
      <p:sp>
        <p:nvSpPr>
          <p:cNvPr id="20" name="Rectangle 19"/>
          <p:cNvSpPr/>
          <p:nvPr/>
        </p:nvSpPr>
        <p:spPr>
          <a:xfrm>
            <a:off x="457200" y="3669268"/>
            <a:ext cx="1293944" cy="369332"/>
          </a:xfrm>
          <a:prstGeom prst="rect">
            <a:avLst/>
          </a:prstGeom>
        </p:spPr>
        <p:txBody>
          <a:bodyPr wrap="none">
            <a:spAutoFit/>
          </a:bodyPr>
          <a:lstStyle/>
          <a:p>
            <a:r>
              <a:rPr lang="bn-BD" b="1" dirty="0"/>
              <a:t>১) হাইব্রিড</a:t>
            </a:r>
            <a:endParaRPr lang="en-US" b="1" dirty="0"/>
          </a:p>
        </p:txBody>
      </p:sp>
      <p:sp>
        <p:nvSpPr>
          <p:cNvPr id="21" name="Rectangle 20"/>
          <p:cNvSpPr/>
          <p:nvPr/>
        </p:nvSpPr>
        <p:spPr>
          <a:xfrm>
            <a:off x="312946" y="4081046"/>
            <a:ext cx="8503842" cy="338554"/>
          </a:xfrm>
          <a:prstGeom prst="rect">
            <a:avLst/>
          </a:prstGeom>
        </p:spPr>
        <p:txBody>
          <a:bodyPr wrap="square">
            <a:spAutoFit/>
          </a:bodyPr>
          <a:lstStyle/>
          <a:p>
            <a:r>
              <a:rPr lang="en-US" sz="1600" b="1" dirty="0">
                <a:sym typeface="Wingdings 2"/>
              </a:rPr>
              <a:t> </a:t>
            </a:r>
            <a:r>
              <a:rPr lang="bn-BD" sz="1600" b="1" dirty="0"/>
              <a:t>ট্রি টপোলজিতে </a:t>
            </a:r>
            <a:r>
              <a:rPr lang="en-US" sz="1600" b="1" dirty="0" err="1"/>
              <a:t>মুল</a:t>
            </a:r>
            <a:r>
              <a:rPr lang="en-US" sz="1600" b="1" dirty="0"/>
              <a:t> </a:t>
            </a:r>
            <a:r>
              <a:rPr lang="en-US" sz="1600" b="1" dirty="0" err="1"/>
              <a:t>হোস্ট</a:t>
            </a:r>
            <a:r>
              <a:rPr lang="en-US" sz="1600" b="1" dirty="0"/>
              <a:t> </a:t>
            </a:r>
            <a:r>
              <a:rPr lang="en-US" sz="1600" b="1" dirty="0" err="1"/>
              <a:t>হিসেবে</a:t>
            </a:r>
            <a:r>
              <a:rPr lang="en-US" sz="1600" b="1" dirty="0"/>
              <a:t> </a:t>
            </a:r>
            <a:r>
              <a:rPr lang="bn-BD" sz="1600" b="1" dirty="0"/>
              <a:t>কি প্রকারের </a:t>
            </a:r>
            <a:r>
              <a:rPr lang="en-US" sz="1600" b="1" dirty="0" err="1"/>
              <a:t>কম্পিউটার</a:t>
            </a:r>
            <a:r>
              <a:rPr lang="en-US" sz="1600" b="1" dirty="0"/>
              <a:t> </a:t>
            </a:r>
            <a:r>
              <a:rPr lang="en-US" sz="1600" b="1" dirty="0" err="1"/>
              <a:t>ব্যবহার</a:t>
            </a:r>
            <a:r>
              <a:rPr lang="en-US" sz="1600" b="1" dirty="0"/>
              <a:t> </a:t>
            </a:r>
            <a:r>
              <a:rPr lang="en-US" sz="1600" b="1" dirty="0" err="1"/>
              <a:t>করা</a:t>
            </a:r>
            <a:r>
              <a:rPr lang="en-US" sz="1600" b="1" dirty="0"/>
              <a:t> </a:t>
            </a:r>
            <a:r>
              <a:rPr lang="en-US" sz="1600" b="1" dirty="0" err="1" smtClean="0"/>
              <a:t>হয়</a:t>
            </a:r>
            <a:r>
              <a:rPr lang="en-US" sz="1600" b="1" dirty="0"/>
              <a:t>?</a:t>
            </a:r>
            <a:endParaRPr lang="bn-BD" sz="1600" b="1" dirty="0"/>
          </a:p>
        </p:txBody>
      </p:sp>
      <p:sp>
        <p:nvSpPr>
          <p:cNvPr id="22" name="Rectangle 21"/>
          <p:cNvSpPr/>
          <p:nvPr/>
        </p:nvSpPr>
        <p:spPr>
          <a:xfrm>
            <a:off x="457200" y="4431268"/>
            <a:ext cx="4620176" cy="338554"/>
          </a:xfrm>
          <a:prstGeom prst="rect">
            <a:avLst/>
          </a:prstGeom>
        </p:spPr>
        <p:txBody>
          <a:bodyPr wrap="none">
            <a:spAutoFit/>
          </a:bodyPr>
          <a:lstStyle/>
          <a:p>
            <a:r>
              <a:rPr lang="bn-BD" sz="1600" b="1" dirty="0" smtClean="0"/>
              <a:t>১)মিনিফ্রেম         </a:t>
            </a:r>
            <a:r>
              <a:rPr lang="en-US" sz="1600" b="1" dirty="0" smtClean="0"/>
              <a:t>২)</a:t>
            </a:r>
            <a:r>
              <a:rPr lang="bn-BD" sz="1600" b="1" dirty="0"/>
              <a:t>মাইক্রো</a:t>
            </a:r>
            <a:r>
              <a:rPr lang="en-US" sz="1600" b="1" dirty="0"/>
              <a:t>	</a:t>
            </a:r>
            <a:r>
              <a:rPr lang="bn-BD" sz="1600" b="1" dirty="0" smtClean="0"/>
              <a:t>            </a:t>
            </a:r>
            <a:r>
              <a:rPr lang="en-US" sz="1600" b="1" dirty="0"/>
              <a:t>	৪)</a:t>
            </a:r>
            <a:r>
              <a:rPr lang="bn-BD" sz="1600" b="1" dirty="0"/>
              <a:t>সুপার</a:t>
            </a:r>
          </a:p>
        </p:txBody>
      </p:sp>
      <p:sp>
        <p:nvSpPr>
          <p:cNvPr id="23" name="Rectangle 22"/>
          <p:cNvSpPr/>
          <p:nvPr/>
        </p:nvSpPr>
        <p:spPr>
          <a:xfrm>
            <a:off x="5334000" y="4431268"/>
            <a:ext cx="1636987" cy="369332"/>
          </a:xfrm>
          <a:prstGeom prst="rect">
            <a:avLst/>
          </a:prstGeom>
        </p:spPr>
        <p:txBody>
          <a:bodyPr wrap="none">
            <a:spAutoFit/>
          </a:bodyPr>
          <a:lstStyle/>
          <a:p>
            <a:r>
              <a:rPr lang="en-US" b="1" dirty="0"/>
              <a:t>৩) </a:t>
            </a:r>
            <a:r>
              <a:rPr lang="en-US" b="1" dirty="0" err="1"/>
              <a:t>মেইনফ্রেম</a:t>
            </a:r>
            <a:endParaRPr lang="en-US" b="1" dirty="0"/>
          </a:p>
        </p:txBody>
      </p:sp>
      <p:pic>
        <p:nvPicPr>
          <p:cNvPr id="24" name="Picture 2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743200" y="4876800"/>
            <a:ext cx="2904686" cy="1692607"/>
          </a:xfrm>
          <a:prstGeom prst="rect">
            <a:avLst/>
          </a:prstGeom>
        </p:spPr>
      </p:pic>
      <p:pic>
        <p:nvPicPr>
          <p:cNvPr id="25" name="Picture 2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124200" y="4953000"/>
            <a:ext cx="2525993" cy="1524714"/>
          </a:xfrm>
          <a:prstGeom prst="rect">
            <a:avLst/>
          </a:prstGeom>
        </p:spPr>
      </p:pic>
      <p:pic>
        <p:nvPicPr>
          <p:cNvPr id="27" name="Picture 2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286000" y="4953000"/>
            <a:ext cx="3429000" cy="1246553"/>
          </a:xfrm>
          <a:prstGeom prst="rect">
            <a:avLst/>
          </a:prstGeom>
        </p:spPr>
      </p:pic>
      <p:pic>
        <p:nvPicPr>
          <p:cNvPr id="29" name="Picture 28"/>
          <p:cNvPicPr>
            <a:picLocks noChangeAspect="1"/>
          </p:cNvPicPr>
          <p:nvPr/>
        </p:nvPicPr>
        <p:blipFill rotWithShape="1">
          <a:blip r:embed="rId6">
            <a:extLst>
              <a:ext uri="{28A0092B-C50C-407E-A947-70E740481C1C}">
                <a14:useLocalDpi xmlns="" xmlns:a14="http://schemas.microsoft.com/office/drawing/2010/main" val="0"/>
              </a:ext>
            </a:extLst>
          </a:blip>
          <a:srcRect b="4726"/>
          <a:stretch/>
        </p:blipFill>
        <p:spPr>
          <a:xfrm>
            <a:off x="1524000" y="4876800"/>
            <a:ext cx="4548191" cy="1604682"/>
          </a:xfrm>
          <a:prstGeom prst="rect">
            <a:avLst/>
          </a:prstGeom>
        </p:spPr>
      </p:pic>
    </p:spTree>
    <p:extLst>
      <p:ext uri="{BB962C8B-B14F-4D97-AF65-F5344CB8AC3E}">
        <p14:creationId xmlns="" xmlns:p14="http://schemas.microsoft.com/office/powerpoint/2010/main" val="102370389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9"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0-#ppt_h/2"/>
                                          </p:val>
                                        </p:tav>
                                        <p:tav tm="100000">
                                          <p:val>
                                            <p:strVal val="#ppt_y"/>
                                          </p:val>
                                        </p:tav>
                                      </p:tavLst>
                                    </p:anim>
                                  </p:childTnLst>
                                </p:cTn>
                              </p:par>
                              <p:par>
                                <p:cTn id="20" presetID="2" presetClass="entr" presetSubtype="9"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0-#ppt_w/2"/>
                                          </p:val>
                                        </p:tav>
                                        <p:tav tm="100000">
                                          <p:val>
                                            <p:strVal val="#ppt_x"/>
                                          </p:val>
                                        </p:tav>
                                      </p:tavLst>
                                    </p:anim>
                                    <p:anim calcmode="lin" valueType="num">
                                      <p:cBhvr additive="base">
                                        <p:cTn id="2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mph" presetSubtype="0" repeatCount="indefinite" fill="hold" grpId="1" nodeType="clickEffect">
                                  <p:stCondLst>
                                    <p:cond delay="0"/>
                                  </p:stCondLst>
                                  <p:childTnLst>
                                    <p:anim calcmode="discrete" valueType="str">
                                      <p:cBhvr>
                                        <p:cTn id="27" dur="1000" fill="hold"/>
                                        <p:tgtEl>
                                          <p:spTgt spid="6"/>
                                        </p:tgtEl>
                                        <p:attrNameLst>
                                          <p:attrName>style.visibility</p:attrName>
                                        </p:attrNameLst>
                                      </p:cBhvr>
                                      <p:tavLst>
                                        <p:tav tm="0">
                                          <p:val>
                                            <p:strVal val="hidden"/>
                                          </p:val>
                                        </p:tav>
                                        <p:tav tm="50000">
                                          <p:val>
                                            <p:strVal val="visible"/>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anim calcmode="lin" valueType="num">
                                      <p:cBhvr>
                                        <p:cTn id="31" dur="2000" fill="hold"/>
                                        <p:tgtEl>
                                          <p:spTgt spid="8"/>
                                        </p:tgtEl>
                                        <p:attrNameLst>
                                          <p:attrName>ppt_x</p:attrName>
                                        </p:attrNameLst>
                                      </p:cBhvr>
                                      <p:tavLst>
                                        <p:tav tm="0">
                                          <p:val>
                                            <p:strVal val="#ppt_x"/>
                                          </p:val>
                                        </p:tav>
                                        <p:tav tm="100000">
                                          <p:val>
                                            <p:strVal val="#ppt_x"/>
                                          </p:val>
                                        </p:tav>
                                      </p:tavLst>
                                    </p:anim>
                                    <p:anim calcmode="lin" valueType="num">
                                      <p:cBhvr>
                                        <p:cTn id="32"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1+#ppt_w/2"/>
                                          </p:val>
                                        </p:tav>
                                        <p:tav tm="100000">
                                          <p:val>
                                            <p:strVal val="#ppt_x"/>
                                          </p:val>
                                        </p:tav>
                                      </p:tavLst>
                                    </p:anim>
                                    <p:anim calcmode="lin" valueType="num">
                                      <p:cBhvr additive="base">
                                        <p:cTn id="38" dur="10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0" fill="hold"/>
                                        <p:tgtEl>
                                          <p:spTgt spid="13"/>
                                        </p:tgtEl>
                                        <p:attrNameLst>
                                          <p:attrName>ppt_x</p:attrName>
                                        </p:attrNameLst>
                                      </p:cBhvr>
                                      <p:tavLst>
                                        <p:tav tm="0">
                                          <p:val>
                                            <p:strVal val="1+#ppt_w/2"/>
                                          </p:val>
                                        </p:tav>
                                        <p:tav tm="100000">
                                          <p:val>
                                            <p:strVal val="#ppt_x"/>
                                          </p:val>
                                        </p:tav>
                                      </p:tavLst>
                                    </p:anim>
                                    <p:anim calcmode="lin" valueType="num">
                                      <p:cBhvr additive="base">
                                        <p:cTn id="42" dur="10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3"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1000" fill="hold"/>
                                        <p:tgtEl>
                                          <p:spTgt spid="12"/>
                                        </p:tgtEl>
                                        <p:attrNameLst>
                                          <p:attrName>ppt_x</p:attrName>
                                        </p:attrNameLst>
                                      </p:cBhvr>
                                      <p:tavLst>
                                        <p:tav tm="0">
                                          <p:val>
                                            <p:strVal val="1+#ppt_w/2"/>
                                          </p:val>
                                        </p:tav>
                                        <p:tav tm="100000">
                                          <p:val>
                                            <p:strVal val="#ppt_x"/>
                                          </p:val>
                                        </p:tav>
                                      </p:tavLst>
                                    </p:anim>
                                    <p:anim calcmode="lin" valueType="num">
                                      <p:cBhvr additive="base">
                                        <p:cTn id="46" dur="1000" fill="hold"/>
                                        <p:tgtEl>
                                          <p:spTgt spid="12"/>
                                        </p:tgtEl>
                                        <p:attrNameLst>
                                          <p:attrName>ppt_y</p:attrName>
                                        </p:attrNameLst>
                                      </p:cBhvr>
                                      <p:tavLst>
                                        <p:tav tm="0">
                                          <p:val>
                                            <p:strVal val="0-#ppt_h/2"/>
                                          </p:val>
                                        </p:tav>
                                        <p:tav tm="100000">
                                          <p:val>
                                            <p:strVal val="#ppt_y"/>
                                          </p:val>
                                        </p:tav>
                                      </p:tavLst>
                                    </p:anim>
                                  </p:childTnLst>
                                </p:cTn>
                              </p:par>
                              <p:par>
                                <p:cTn id="47" presetID="2" presetClass="entr" presetSubtype="3"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1000" fill="hold"/>
                                        <p:tgtEl>
                                          <p:spTgt spid="14"/>
                                        </p:tgtEl>
                                        <p:attrNameLst>
                                          <p:attrName>ppt_x</p:attrName>
                                        </p:attrNameLst>
                                      </p:cBhvr>
                                      <p:tavLst>
                                        <p:tav tm="0">
                                          <p:val>
                                            <p:strVal val="1+#ppt_w/2"/>
                                          </p:val>
                                        </p:tav>
                                        <p:tav tm="100000">
                                          <p:val>
                                            <p:strVal val="#ppt_x"/>
                                          </p:val>
                                        </p:tav>
                                      </p:tavLst>
                                    </p:anim>
                                    <p:anim calcmode="lin" valueType="num">
                                      <p:cBhvr additive="base">
                                        <p:cTn id="50"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mph" presetSubtype="0" repeatCount="indefinite" fill="hold" grpId="1" nodeType="clickEffect">
                                  <p:stCondLst>
                                    <p:cond delay="0"/>
                                  </p:stCondLst>
                                  <p:childTnLst>
                                    <p:anim calcmode="discrete" valueType="str">
                                      <p:cBhvr>
                                        <p:cTn id="54" dur="1000" fill="hold"/>
                                        <p:tgtEl>
                                          <p:spTgt spid="12"/>
                                        </p:tgtEl>
                                        <p:attrNameLst>
                                          <p:attrName>style.visibility</p:attrName>
                                        </p:attrNameLst>
                                      </p:cBhvr>
                                      <p:tavLst>
                                        <p:tav tm="0">
                                          <p:val>
                                            <p:strVal val="hidden"/>
                                          </p:val>
                                        </p:tav>
                                        <p:tav tm="50000">
                                          <p:val>
                                            <p:strVal val="visible"/>
                                          </p:val>
                                        </p:tav>
                                      </p:tavLst>
                                    </p:anim>
                                  </p:childTnLst>
                                </p:cTn>
                              </p:par>
                              <p:par>
                                <p:cTn id="55" presetID="42"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2"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1000" fill="hold"/>
                                        <p:tgtEl>
                                          <p:spTgt spid="15"/>
                                        </p:tgtEl>
                                        <p:attrNameLst>
                                          <p:attrName>ppt_x</p:attrName>
                                        </p:attrNameLst>
                                      </p:cBhvr>
                                      <p:tavLst>
                                        <p:tav tm="0">
                                          <p:val>
                                            <p:strVal val="0-#ppt_w/2"/>
                                          </p:val>
                                        </p:tav>
                                        <p:tav tm="100000">
                                          <p:val>
                                            <p:strVal val="#ppt_x"/>
                                          </p:val>
                                        </p:tav>
                                      </p:tavLst>
                                    </p:anim>
                                    <p:anim calcmode="lin" valueType="num">
                                      <p:cBhvr additive="base">
                                        <p:cTn id="65" dur="1000" fill="hold"/>
                                        <p:tgtEl>
                                          <p:spTgt spid="15"/>
                                        </p:tgtEl>
                                        <p:attrNameLst>
                                          <p:attrName>ppt_y</p:attrName>
                                        </p:attrNameLst>
                                      </p:cBhvr>
                                      <p:tavLst>
                                        <p:tav tm="0">
                                          <p:val>
                                            <p:strVal val="1+#ppt_h/2"/>
                                          </p:val>
                                        </p:tav>
                                        <p:tav tm="100000">
                                          <p:val>
                                            <p:strVal val="#ppt_y"/>
                                          </p:val>
                                        </p:tav>
                                      </p:tavLst>
                                    </p:anim>
                                  </p:childTnLst>
                                </p:cTn>
                              </p:par>
                              <p:par>
                                <p:cTn id="66" presetID="2" presetClass="entr" presetSubtype="12"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1000" fill="hold"/>
                                        <p:tgtEl>
                                          <p:spTgt spid="16"/>
                                        </p:tgtEl>
                                        <p:attrNameLst>
                                          <p:attrName>ppt_x</p:attrName>
                                        </p:attrNameLst>
                                      </p:cBhvr>
                                      <p:tavLst>
                                        <p:tav tm="0">
                                          <p:val>
                                            <p:strVal val="0-#ppt_w/2"/>
                                          </p:val>
                                        </p:tav>
                                        <p:tav tm="100000">
                                          <p:val>
                                            <p:strVal val="#ppt_x"/>
                                          </p:val>
                                        </p:tav>
                                      </p:tavLst>
                                    </p:anim>
                                    <p:anim calcmode="lin" valueType="num">
                                      <p:cBhvr additive="base">
                                        <p:cTn id="69" dur="1000" fill="hold"/>
                                        <p:tgtEl>
                                          <p:spTgt spid="16"/>
                                        </p:tgtEl>
                                        <p:attrNameLst>
                                          <p:attrName>ppt_y</p:attrName>
                                        </p:attrNameLst>
                                      </p:cBhvr>
                                      <p:tavLst>
                                        <p:tav tm="0">
                                          <p:val>
                                            <p:strVal val="1+#ppt_h/2"/>
                                          </p:val>
                                        </p:tav>
                                        <p:tav tm="100000">
                                          <p:val>
                                            <p:strVal val="#ppt_y"/>
                                          </p:val>
                                        </p:tav>
                                      </p:tavLst>
                                    </p:anim>
                                  </p:childTnLst>
                                </p:cTn>
                              </p:par>
                              <p:par>
                                <p:cTn id="70" presetID="2" presetClass="entr" presetSubtype="12"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1000" fill="hold"/>
                                        <p:tgtEl>
                                          <p:spTgt spid="17"/>
                                        </p:tgtEl>
                                        <p:attrNameLst>
                                          <p:attrName>ppt_x</p:attrName>
                                        </p:attrNameLst>
                                      </p:cBhvr>
                                      <p:tavLst>
                                        <p:tav tm="0">
                                          <p:val>
                                            <p:strVal val="0-#ppt_w/2"/>
                                          </p:val>
                                        </p:tav>
                                        <p:tav tm="100000">
                                          <p:val>
                                            <p:strVal val="#ppt_x"/>
                                          </p:val>
                                        </p:tav>
                                      </p:tavLst>
                                    </p:anim>
                                    <p:anim calcmode="lin" valueType="num">
                                      <p:cBhvr additive="base">
                                        <p:cTn id="73"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5" presetClass="emph" presetSubtype="0" repeatCount="indefinite" fill="hold" grpId="1" nodeType="clickEffect">
                                  <p:stCondLst>
                                    <p:cond delay="0"/>
                                  </p:stCondLst>
                                  <p:childTnLst>
                                    <p:anim calcmode="discrete" valueType="str">
                                      <p:cBhvr>
                                        <p:cTn id="77" dur="1000" fill="hold"/>
                                        <p:tgtEl>
                                          <p:spTgt spid="17"/>
                                        </p:tgtEl>
                                        <p:attrNameLst>
                                          <p:attrName>style.visibility</p:attrName>
                                        </p:attrNameLst>
                                      </p:cBhvr>
                                      <p:tavLst>
                                        <p:tav tm="0">
                                          <p:val>
                                            <p:strVal val="hidden"/>
                                          </p:val>
                                        </p:tav>
                                        <p:tav tm="50000">
                                          <p:val>
                                            <p:strVal val="visible"/>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6"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1+#ppt_w/2"/>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6"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1000" fill="hold"/>
                                        <p:tgtEl>
                                          <p:spTgt spid="20"/>
                                        </p:tgtEl>
                                        <p:attrNameLst>
                                          <p:attrName>ppt_x</p:attrName>
                                        </p:attrNameLst>
                                      </p:cBhvr>
                                      <p:tavLst>
                                        <p:tav tm="0">
                                          <p:val>
                                            <p:strVal val="1+#ppt_w/2"/>
                                          </p:val>
                                        </p:tav>
                                        <p:tav tm="100000">
                                          <p:val>
                                            <p:strVal val="#ppt_x"/>
                                          </p:val>
                                        </p:tav>
                                      </p:tavLst>
                                    </p:anim>
                                    <p:anim calcmode="lin" valueType="num">
                                      <p:cBhvr additive="base">
                                        <p:cTn id="92" dur="1000" fill="hold"/>
                                        <p:tgtEl>
                                          <p:spTgt spid="20"/>
                                        </p:tgtEl>
                                        <p:attrNameLst>
                                          <p:attrName>ppt_y</p:attrName>
                                        </p:attrNameLst>
                                      </p:cBhvr>
                                      <p:tavLst>
                                        <p:tav tm="0">
                                          <p:val>
                                            <p:strVal val="1+#ppt_h/2"/>
                                          </p:val>
                                        </p:tav>
                                        <p:tav tm="100000">
                                          <p:val>
                                            <p:strVal val="#ppt_y"/>
                                          </p:val>
                                        </p:tav>
                                      </p:tavLst>
                                    </p:anim>
                                  </p:childTnLst>
                                </p:cTn>
                              </p:par>
                              <p:par>
                                <p:cTn id="93" presetID="2" presetClass="entr" presetSubtype="6"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1000" fill="hold"/>
                                        <p:tgtEl>
                                          <p:spTgt spid="19"/>
                                        </p:tgtEl>
                                        <p:attrNameLst>
                                          <p:attrName>ppt_x</p:attrName>
                                        </p:attrNameLst>
                                      </p:cBhvr>
                                      <p:tavLst>
                                        <p:tav tm="0">
                                          <p:val>
                                            <p:strVal val="1+#ppt_w/2"/>
                                          </p:val>
                                        </p:tav>
                                        <p:tav tm="100000">
                                          <p:val>
                                            <p:strVal val="#ppt_x"/>
                                          </p:val>
                                        </p:tav>
                                      </p:tavLst>
                                    </p:anim>
                                    <p:anim calcmode="lin" valueType="num">
                                      <p:cBhvr additive="base">
                                        <p:cTn id="96"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5" presetClass="emph" presetSubtype="0" repeatCount="indefinite" fill="hold" grpId="1" nodeType="clickEffect">
                                  <p:stCondLst>
                                    <p:cond delay="0"/>
                                  </p:stCondLst>
                                  <p:childTnLst>
                                    <p:anim calcmode="discrete" valueType="str">
                                      <p:cBhvr>
                                        <p:cTn id="100" dur="1000" fill="hold"/>
                                        <p:tgtEl>
                                          <p:spTgt spid="20"/>
                                        </p:tgtEl>
                                        <p:attrNameLst>
                                          <p:attrName>style.visibility</p:attrName>
                                        </p:attrNameLst>
                                      </p:cBhvr>
                                      <p:tavLst>
                                        <p:tav tm="0">
                                          <p:val>
                                            <p:strVal val="hidden"/>
                                          </p:val>
                                        </p:tav>
                                        <p:tav tm="50000">
                                          <p:val>
                                            <p:strVal val="visible"/>
                                          </p:val>
                                        </p:tav>
                                      </p:tavLst>
                                    </p:anim>
                                  </p:childTnLst>
                                </p:cTn>
                              </p:par>
                              <p:par>
                                <p:cTn id="101" presetID="42" presetClass="entr" presetSubtype="0"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1000"/>
                                        <p:tgtEl>
                                          <p:spTgt spid="27"/>
                                        </p:tgtEl>
                                      </p:cBhvr>
                                    </p:animEffect>
                                    <p:anim calcmode="lin" valueType="num">
                                      <p:cBhvr>
                                        <p:cTn id="104" dur="1000" fill="hold"/>
                                        <p:tgtEl>
                                          <p:spTgt spid="27"/>
                                        </p:tgtEl>
                                        <p:attrNameLst>
                                          <p:attrName>ppt_x</p:attrName>
                                        </p:attrNameLst>
                                      </p:cBhvr>
                                      <p:tavLst>
                                        <p:tav tm="0">
                                          <p:val>
                                            <p:strVal val="#ppt_x"/>
                                          </p:val>
                                        </p:tav>
                                        <p:tav tm="100000">
                                          <p:val>
                                            <p:strVal val="#ppt_x"/>
                                          </p:val>
                                        </p:tav>
                                      </p:tavLst>
                                    </p:anim>
                                    <p:anim calcmode="lin" valueType="num">
                                      <p:cBhvr>
                                        <p:cTn id="10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additive="base">
                                        <p:cTn id="110" dur="1000" fill="hold"/>
                                        <p:tgtEl>
                                          <p:spTgt spid="21"/>
                                        </p:tgtEl>
                                        <p:attrNameLst>
                                          <p:attrName>ppt_x</p:attrName>
                                        </p:attrNameLst>
                                      </p:cBhvr>
                                      <p:tavLst>
                                        <p:tav tm="0">
                                          <p:val>
                                            <p:strVal val="1+#ppt_w/2"/>
                                          </p:val>
                                        </p:tav>
                                        <p:tav tm="100000">
                                          <p:val>
                                            <p:strVal val="#ppt_x"/>
                                          </p:val>
                                        </p:tav>
                                      </p:tavLst>
                                    </p:anim>
                                    <p:anim calcmode="lin" valueType="num">
                                      <p:cBhvr additive="base">
                                        <p:cTn id="111" dur="1000" fill="hold"/>
                                        <p:tgtEl>
                                          <p:spTgt spid="21"/>
                                        </p:tgtEl>
                                        <p:attrNameLst>
                                          <p:attrName>ppt_y</p:attrName>
                                        </p:attrNameLst>
                                      </p:cBhvr>
                                      <p:tavLst>
                                        <p:tav tm="0">
                                          <p:val>
                                            <p:strVal val="#ppt_y"/>
                                          </p:val>
                                        </p:tav>
                                        <p:tav tm="100000">
                                          <p:val>
                                            <p:strVal val="#ppt_y"/>
                                          </p:val>
                                        </p:tav>
                                      </p:tavLst>
                                    </p:anim>
                                  </p:childTnLst>
                                </p:cTn>
                              </p:par>
                              <p:par>
                                <p:cTn id="112" presetID="2" presetClass="entr" presetSubtype="2" fill="hold" grpId="0" nodeType="withEffect">
                                  <p:stCondLst>
                                    <p:cond delay="0"/>
                                  </p:stCondLst>
                                  <p:childTnLst>
                                    <p:set>
                                      <p:cBhvr>
                                        <p:cTn id="113" dur="1" fill="hold">
                                          <p:stCondLst>
                                            <p:cond delay="0"/>
                                          </p:stCondLst>
                                        </p:cTn>
                                        <p:tgtEl>
                                          <p:spTgt spid="22"/>
                                        </p:tgtEl>
                                        <p:attrNameLst>
                                          <p:attrName>style.visibility</p:attrName>
                                        </p:attrNameLst>
                                      </p:cBhvr>
                                      <p:to>
                                        <p:strVal val="visible"/>
                                      </p:to>
                                    </p:set>
                                    <p:anim calcmode="lin" valueType="num">
                                      <p:cBhvr additive="base">
                                        <p:cTn id="114" dur="500" fill="hold"/>
                                        <p:tgtEl>
                                          <p:spTgt spid="22"/>
                                        </p:tgtEl>
                                        <p:attrNameLst>
                                          <p:attrName>ppt_x</p:attrName>
                                        </p:attrNameLst>
                                      </p:cBhvr>
                                      <p:tavLst>
                                        <p:tav tm="0">
                                          <p:val>
                                            <p:strVal val="1+#ppt_w/2"/>
                                          </p:val>
                                        </p:tav>
                                        <p:tav tm="100000">
                                          <p:val>
                                            <p:strVal val="#ppt_x"/>
                                          </p:val>
                                        </p:tav>
                                      </p:tavLst>
                                    </p:anim>
                                    <p:anim calcmode="lin" valueType="num">
                                      <p:cBhvr additive="base">
                                        <p:cTn id="115" dur="500" fill="hold"/>
                                        <p:tgtEl>
                                          <p:spTgt spid="22"/>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1000" fill="hold"/>
                                        <p:tgtEl>
                                          <p:spTgt spid="23"/>
                                        </p:tgtEl>
                                        <p:attrNameLst>
                                          <p:attrName>ppt_x</p:attrName>
                                        </p:attrNameLst>
                                      </p:cBhvr>
                                      <p:tavLst>
                                        <p:tav tm="0">
                                          <p:val>
                                            <p:strVal val="1+#ppt_w/2"/>
                                          </p:val>
                                        </p:tav>
                                        <p:tav tm="100000">
                                          <p:val>
                                            <p:strVal val="#ppt_x"/>
                                          </p:val>
                                        </p:tav>
                                      </p:tavLst>
                                    </p:anim>
                                    <p:anim calcmode="lin" valueType="num">
                                      <p:cBhvr additive="base">
                                        <p:cTn id="119"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35" presetClass="emph" presetSubtype="0" repeatCount="indefinite" fill="hold" grpId="1" nodeType="clickEffect">
                                  <p:stCondLst>
                                    <p:cond delay="0"/>
                                  </p:stCondLst>
                                  <p:childTnLst>
                                    <p:anim calcmode="discrete" valueType="str">
                                      <p:cBhvr>
                                        <p:cTn id="123" dur="1000" fill="hold"/>
                                        <p:tgtEl>
                                          <p:spTgt spid="23"/>
                                        </p:tgtEl>
                                        <p:attrNameLst>
                                          <p:attrName>style.visibility</p:attrName>
                                        </p:attrNameLst>
                                      </p:cBhvr>
                                      <p:tavLst>
                                        <p:tav tm="0">
                                          <p:val>
                                            <p:strVal val="hidden"/>
                                          </p:val>
                                        </p:tav>
                                        <p:tav tm="50000">
                                          <p:val>
                                            <p:strVal val="visible"/>
                                          </p:val>
                                        </p:tav>
                                      </p:tavLst>
                                    </p:anim>
                                  </p:childTnLst>
                                </p:cTn>
                              </p:par>
                              <p:par>
                                <p:cTn id="124" presetID="42" presetClass="entr" presetSubtype="0" fill="hold"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1000"/>
                                        <p:tgtEl>
                                          <p:spTgt spid="29"/>
                                        </p:tgtEl>
                                      </p:cBhvr>
                                    </p:animEffect>
                                    <p:anim calcmode="lin" valueType="num">
                                      <p:cBhvr>
                                        <p:cTn id="127" dur="1000" fill="hold"/>
                                        <p:tgtEl>
                                          <p:spTgt spid="29"/>
                                        </p:tgtEl>
                                        <p:attrNameLst>
                                          <p:attrName>ppt_x</p:attrName>
                                        </p:attrNameLst>
                                      </p:cBhvr>
                                      <p:tavLst>
                                        <p:tav tm="0">
                                          <p:val>
                                            <p:strVal val="#ppt_x"/>
                                          </p:val>
                                        </p:tav>
                                        <p:tav tm="100000">
                                          <p:val>
                                            <p:strVal val="#ppt_x"/>
                                          </p:val>
                                        </p:tav>
                                      </p:tavLst>
                                    </p:anim>
                                    <p:anim calcmode="lin" valueType="num">
                                      <p:cBhvr>
                                        <p:cTn id="12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6" grpId="1"/>
      <p:bldP spid="9" grpId="0"/>
      <p:bldP spid="12" grpId="0"/>
      <p:bldP spid="12" grpId="1"/>
      <p:bldP spid="13" grpId="0"/>
      <p:bldP spid="14" grpId="0"/>
      <p:bldP spid="15" grpId="0"/>
      <p:bldP spid="16" grpId="0"/>
      <p:bldP spid="17" grpId="0"/>
      <p:bldP spid="17" grpId="1"/>
      <p:bldP spid="18" grpId="0"/>
      <p:bldP spid="19" grpId="0"/>
      <p:bldP spid="20" grpId="0"/>
      <p:bldP spid="20" grpId="1"/>
      <p:bldP spid="21" grpId="0"/>
      <p:bldP spid="22" grpId="0"/>
      <p:bldP spid="23" grpId="0"/>
      <p:bldP spid="2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838200"/>
          </a:xfrm>
          <a:blipFill>
            <a:blip r:embed="rId2"/>
            <a:tile tx="0" ty="0" sx="100000" sy="100000" flip="none" algn="tl"/>
          </a:blipFill>
        </p:spPr>
        <p:txBody>
          <a:bodyPr/>
          <a:lstStyle/>
          <a:p>
            <a:pPr algn="ctr"/>
            <a:r>
              <a:rPr lang="en-US" b="1" dirty="0" err="1" smtClean="0"/>
              <a:t>ধন্যবাদ</a:t>
            </a:r>
            <a:endParaRPr lang="en-US" b="1" dirty="0"/>
          </a:p>
        </p:txBody>
      </p:sp>
      <p:pic>
        <p:nvPicPr>
          <p:cNvPr id="4" name="Content Placeholder 3" descr="pexels-pixabay-264787.jpg"/>
          <p:cNvPicPr>
            <a:picLocks noGrp="1" noChangeAspect="1"/>
          </p:cNvPicPr>
          <p:nvPr>
            <p:ph idx="1"/>
          </p:nvPr>
        </p:nvPicPr>
        <p:blipFill>
          <a:blip r:embed="rId3" cstate="email"/>
          <a:stretch>
            <a:fillRect/>
          </a:stretch>
        </p:blipFill>
        <p:spPr>
          <a:xfrm>
            <a:off x="1447800" y="1600200"/>
            <a:ext cx="6034617" cy="4525963"/>
          </a:xfrm>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rcRect t="14260" b="16422"/>
          <a:stretch>
            <a:fillRect/>
          </a:stretch>
        </p:blipFill>
        <p:spPr>
          <a:xfrm>
            <a:off x="1371600" y="1828800"/>
            <a:ext cx="5943600" cy="4648200"/>
          </a:xfrm>
          <a:prstGeom prst="rect">
            <a:avLst/>
          </a:prstGeom>
        </p:spPr>
      </p:pic>
      <p:sp>
        <p:nvSpPr>
          <p:cNvPr id="3" name="Rectangle 2"/>
          <p:cNvSpPr/>
          <p:nvPr/>
        </p:nvSpPr>
        <p:spPr>
          <a:xfrm>
            <a:off x="838200" y="609600"/>
            <a:ext cx="75438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NikoshBAN"/>
              </a:rPr>
              <a:t>ছবি</a:t>
            </a:r>
            <a:r>
              <a:rPr lang="en-US" sz="2800" b="1" dirty="0" smtClean="0">
                <a:latin typeface="NikoshBAN"/>
              </a:rPr>
              <a:t> </a:t>
            </a:r>
            <a:r>
              <a:rPr lang="en-US" sz="2800" b="1" dirty="0" err="1" smtClean="0">
                <a:latin typeface="NikoshBAN"/>
              </a:rPr>
              <a:t>দেখে</a:t>
            </a:r>
            <a:r>
              <a:rPr lang="en-US" sz="2800" b="1" dirty="0" smtClean="0">
                <a:latin typeface="NikoshBAN"/>
              </a:rPr>
              <a:t> </a:t>
            </a:r>
            <a:r>
              <a:rPr lang="en-US" sz="2800" b="1" dirty="0" err="1" smtClean="0">
                <a:latin typeface="NikoshBAN"/>
              </a:rPr>
              <a:t>কি</a:t>
            </a:r>
            <a:r>
              <a:rPr lang="en-US" sz="2800" b="1" dirty="0" smtClean="0">
                <a:latin typeface="NikoshBAN"/>
              </a:rPr>
              <a:t>  </a:t>
            </a:r>
            <a:r>
              <a:rPr lang="en-US" sz="2800" b="1" dirty="0" err="1" smtClean="0">
                <a:latin typeface="NikoshBAN"/>
              </a:rPr>
              <a:t>মনে</a:t>
            </a:r>
            <a:r>
              <a:rPr lang="en-US" sz="2800" b="1" dirty="0" smtClean="0">
                <a:latin typeface="NikoshBAN"/>
              </a:rPr>
              <a:t> </a:t>
            </a:r>
            <a:r>
              <a:rPr lang="en-US" sz="2800" b="1" dirty="0" err="1" smtClean="0">
                <a:latin typeface="NikoshBAN"/>
              </a:rPr>
              <a:t>হচ্ছে</a:t>
            </a:r>
            <a:endParaRPr lang="en-US" sz="2800" b="1" dirty="0">
              <a:latin typeface="NikoshBAN"/>
            </a:endParaRPr>
          </a:p>
        </p:txBody>
      </p:sp>
    </p:spTree>
    <p:extLst>
      <p:ext uri="{BB962C8B-B14F-4D97-AF65-F5344CB8AC3E}">
        <p14:creationId xmlns="" xmlns:p14="http://schemas.microsoft.com/office/powerpoint/2010/main" val="1818388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3000" fill="hold" nodeType="withEffect">
                                  <p:stCondLst>
                                    <p:cond delay="0"/>
                                  </p:stCondLst>
                                  <p:childTnLst>
                                    <p:animScale>
                                      <p:cBhvr>
                                        <p:cTn id="6" dur="3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 xmlns:a14="http://schemas.microsoft.com/office/drawing/2010/main" val="0"/>
              </a:ext>
            </a:extLst>
          </a:blip>
          <a:srcRect b="3871"/>
          <a:stretch/>
        </p:blipFill>
        <p:spPr>
          <a:xfrm>
            <a:off x="0" y="0"/>
            <a:ext cx="9144000" cy="6858000"/>
          </a:xfrm>
          <a:prstGeom prst="rect">
            <a:avLst/>
          </a:prstGeom>
        </p:spPr>
      </p:pic>
      <p:sp>
        <p:nvSpPr>
          <p:cNvPr id="3" name="Rectangle 2"/>
          <p:cNvSpPr/>
          <p:nvPr/>
        </p:nvSpPr>
        <p:spPr>
          <a:xfrm>
            <a:off x="685800" y="228600"/>
            <a:ext cx="75438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NikoshBAN"/>
              </a:rPr>
              <a:t>ছবি</a:t>
            </a:r>
            <a:r>
              <a:rPr lang="en-US" sz="2800" b="1" dirty="0" smtClean="0">
                <a:latin typeface="NikoshBAN"/>
              </a:rPr>
              <a:t> </a:t>
            </a:r>
            <a:r>
              <a:rPr lang="en-US" sz="2800" b="1" dirty="0" err="1" smtClean="0">
                <a:latin typeface="NikoshBAN"/>
              </a:rPr>
              <a:t>দেখে</a:t>
            </a:r>
            <a:r>
              <a:rPr lang="en-US" sz="2800" b="1" dirty="0" smtClean="0">
                <a:latin typeface="NikoshBAN"/>
              </a:rPr>
              <a:t> </a:t>
            </a:r>
            <a:r>
              <a:rPr lang="en-US" sz="2800" b="1" dirty="0" err="1" smtClean="0">
                <a:latin typeface="NikoshBAN"/>
              </a:rPr>
              <a:t>কি</a:t>
            </a:r>
            <a:r>
              <a:rPr lang="en-US" sz="2800" b="1" dirty="0" smtClean="0">
                <a:latin typeface="NikoshBAN"/>
              </a:rPr>
              <a:t>  </a:t>
            </a:r>
            <a:r>
              <a:rPr lang="en-US" sz="2800" b="1" dirty="0" err="1" smtClean="0">
                <a:latin typeface="NikoshBAN"/>
              </a:rPr>
              <a:t>মনে</a:t>
            </a:r>
            <a:r>
              <a:rPr lang="en-US" sz="2800" b="1" dirty="0" smtClean="0">
                <a:latin typeface="NikoshBAN"/>
              </a:rPr>
              <a:t> </a:t>
            </a:r>
            <a:r>
              <a:rPr lang="en-US" sz="2800" b="1" dirty="0" err="1" smtClean="0">
                <a:latin typeface="NikoshBAN"/>
              </a:rPr>
              <a:t>হচ্ছে</a:t>
            </a:r>
            <a:endParaRPr lang="en-US" sz="2800" b="1" dirty="0">
              <a:latin typeface="NikoshBAN"/>
            </a:endParaRPr>
          </a:p>
        </p:txBody>
      </p:sp>
    </p:spTree>
    <p:extLst>
      <p:ext uri="{BB962C8B-B14F-4D97-AF65-F5344CB8AC3E}">
        <p14:creationId xmlns="" xmlns:p14="http://schemas.microsoft.com/office/powerpoint/2010/main" val="800109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contrast="30000"/>
          </a:blip>
          <a:srcRect/>
          <a:stretch>
            <a:fillRect/>
          </a:stretch>
        </p:blipFill>
        <p:spPr bwMode="auto">
          <a:xfrm>
            <a:off x="1752600" y="1143000"/>
            <a:ext cx="2590800" cy="225164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800600" y="1066800"/>
            <a:ext cx="2695575" cy="244043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733800" y="3505200"/>
            <a:ext cx="2219325" cy="21621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914400" y="3657600"/>
            <a:ext cx="2441768" cy="22098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lum contrast="20000"/>
          </a:blip>
          <a:srcRect/>
          <a:stretch>
            <a:fillRect/>
          </a:stretch>
        </p:blipFill>
        <p:spPr bwMode="auto">
          <a:xfrm>
            <a:off x="6324600" y="3505200"/>
            <a:ext cx="2466975" cy="2305050"/>
          </a:xfrm>
          <a:prstGeom prst="rect">
            <a:avLst/>
          </a:prstGeom>
          <a:noFill/>
          <a:ln w="9525">
            <a:noFill/>
            <a:miter lim="800000"/>
            <a:headEnd/>
            <a:tailEnd/>
          </a:ln>
          <a:effectLst/>
        </p:spPr>
      </p:pic>
      <p:sp>
        <p:nvSpPr>
          <p:cNvPr id="9" name="Rectangle 8"/>
          <p:cNvSpPr/>
          <p:nvPr/>
        </p:nvSpPr>
        <p:spPr>
          <a:xfrm>
            <a:off x="914400" y="228600"/>
            <a:ext cx="75438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NikoshBAN"/>
              </a:rPr>
              <a:t>তোমরা</a:t>
            </a:r>
            <a:r>
              <a:rPr lang="en-US" sz="2400" b="1" dirty="0" smtClean="0">
                <a:latin typeface="NikoshBAN"/>
              </a:rPr>
              <a:t> </a:t>
            </a:r>
            <a:r>
              <a:rPr lang="en-US" sz="2400" b="1" dirty="0" err="1" smtClean="0">
                <a:latin typeface="NikoshBAN"/>
              </a:rPr>
              <a:t>কি</a:t>
            </a:r>
            <a:r>
              <a:rPr lang="en-US" sz="2400" b="1" dirty="0" smtClean="0">
                <a:latin typeface="NikoshBAN"/>
              </a:rPr>
              <a:t> </a:t>
            </a:r>
            <a:r>
              <a:rPr lang="en-US" sz="2400" b="1" dirty="0" err="1" smtClean="0">
                <a:latin typeface="NikoshBAN"/>
              </a:rPr>
              <a:t>বলতে</a:t>
            </a:r>
            <a:r>
              <a:rPr lang="en-US" sz="2400" b="1" dirty="0" smtClean="0">
                <a:latin typeface="NikoshBAN"/>
              </a:rPr>
              <a:t> </a:t>
            </a:r>
            <a:r>
              <a:rPr lang="en-US" sz="2400" b="1" dirty="0" err="1" smtClean="0">
                <a:latin typeface="NikoshBAN"/>
              </a:rPr>
              <a:t>পারো</a:t>
            </a:r>
            <a:r>
              <a:rPr lang="en-US" sz="2400" b="1" dirty="0" smtClean="0">
                <a:latin typeface="NikoshBAN"/>
              </a:rPr>
              <a:t> </a:t>
            </a:r>
            <a:r>
              <a:rPr lang="en-US" sz="2400" b="1" dirty="0" err="1" smtClean="0">
                <a:latin typeface="NikoshBAN"/>
              </a:rPr>
              <a:t>এই</a:t>
            </a:r>
            <a:r>
              <a:rPr lang="en-US" sz="2400" b="1" dirty="0" smtClean="0">
                <a:latin typeface="NikoshBAN"/>
              </a:rPr>
              <a:t> </a:t>
            </a:r>
            <a:r>
              <a:rPr lang="en-US" sz="2400" b="1" dirty="0" err="1" smtClean="0">
                <a:latin typeface="NikoshBAN"/>
              </a:rPr>
              <a:t>ছবি</a:t>
            </a:r>
            <a:r>
              <a:rPr lang="en-US" sz="2400" b="1" dirty="0" smtClean="0">
                <a:latin typeface="NikoshBAN"/>
              </a:rPr>
              <a:t> </a:t>
            </a:r>
            <a:r>
              <a:rPr lang="en-US" sz="2400" b="1" dirty="0" err="1" smtClean="0">
                <a:latin typeface="NikoshBAN"/>
              </a:rPr>
              <a:t>গুলো</a:t>
            </a:r>
            <a:r>
              <a:rPr lang="en-US" sz="2400" b="1" dirty="0" smtClean="0">
                <a:latin typeface="NikoshBAN"/>
              </a:rPr>
              <a:t> </a:t>
            </a:r>
            <a:r>
              <a:rPr lang="en-US" sz="2400" b="1" dirty="0" err="1" smtClean="0">
                <a:latin typeface="NikoshBAN"/>
              </a:rPr>
              <a:t>কিসের</a:t>
            </a:r>
            <a:endParaRPr lang="en-US" sz="2400" b="1" dirty="0">
              <a:latin typeface="NikoshBAN"/>
            </a:endParaRP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914400"/>
          </a:xfrm>
          <a:solidFill>
            <a:srgbClr val="FF0000"/>
          </a:solidFill>
        </p:spPr>
        <p:style>
          <a:lnRef idx="0">
            <a:schemeClr val="accent5"/>
          </a:lnRef>
          <a:fillRef idx="3">
            <a:schemeClr val="accent5"/>
          </a:fillRef>
          <a:effectRef idx="3">
            <a:schemeClr val="accent5"/>
          </a:effectRef>
          <a:fontRef idx="minor">
            <a:schemeClr val="lt1"/>
          </a:fontRef>
        </p:style>
        <p:txBody>
          <a:bodyPr>
            <a:noAutofit/>
          </a:bodyPr>
          <a:lstStyle/>
          <a:p>
            <a:r>
              <a:rPr lang="as-IN" sz="3200" dirty="0" smtClean="0"/>
              <a:t>কম্পিউটার নেটওয়ার্ক (</a:t>
            </a:r>
            <a:r>
              <a:rPr lang="en-US" sz="3200" dirty="0" smtClean="0"/>
              <a:t>Computer Network)</a:t>
            </a:r>
            <a:endParaRPr lang="en-US" sz="3200" dirty="0">
              <a:latin typeface="SutonnyMJ" pitchFamily="2" charset="0"/>
            </a:endParaRPr>
          </a:p>
        </p:txBody>
      </p:sp>
      <p:pic>
        <p:nvPicPr>
          <p:cNvPr id="4" name="Picture 3" descr="Gemini_Generated_Image_2m7ri52m7ri52m7r.png"/>
          <p:cNvPicPr>
            <a:picLocks noChangeAspect="1"/>
          </p:cNvPicPr>
          <p:nvPr/>
        </p:nvPicPr>
        <p:blipFill>
          <a:blip r:embed="rId2"/>
          <a:stretch>
            <a:fillRect/>
          </a:stretch>
        </p:blipFill>
        <p:spPr>
          <a:xfrm>
            <a:off x="1828800" y="1371600"/>
            <a:ext cx="5416550" cy="5059366"/>
          </a:xfrm>
          <a:prstGeom prst="rect">
            <a:avLst/>
          </a:prstGeom>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4800" b="1" dirty="0" err="1" smtClean="0">
                <a:latin typeface="NikoshBAN"/>
              </a:rPr>
              <a:t>শিখন</a:t>
            </a:r>
            <a:r>
              <a:rPr lang="en-US" sz="4800" b="1" dirty="0" smtClean="0">
                <a:latin typeface="NikoshBAN"/>
              </a:rPr>
              <a:t> </a:t>
            </a:r>
            <a:r>
              <a:rPr lang="en-US" sz="4800" b="1" dirty="0" err="1" smtClean="0">
                <a:latin typeface="NikoshBAN"/>
              </a:rPr>
              <a:t>ফল</a:t>
            </a:r>
            <a:endParaRPr lang="en-US" sz="4800" b="1" dirty="0">
              <a:latin typeface="NikoshBAN"/>
            </a:endParaRPr>
          </a:p>
        </p:txBody>
      </p:sp>
      <p:sp>
        <p:nvSpPr>
          <p:cNvPr id="3" name="Content Placeholder 2"/>
          <p:cNvSpPr>
            <a:spLocks noGrp="1"/>
          </p:cNvSpPr>
          <p:nvPr>
            <p:ph idx="1"/>
          </p:nvPr>
        </p:nvSpPr>
        <p:spPr>
          <a:xfrm>
            <a:off x="457200" y="2514600"/>
            <a:ext cx="8229600" cy="1219200"/>
          </a:xfrm>
        </p:spPr>
        <p:txBody>
          <a:bodyPr>
            <a:normAutofit fontScale="92500"/>
          </a:bodyPr>
          <a:lstStyle/>
          <a:p>
            <a:r>
              <a:rPr lang="en-US" sz="2000" b="1" dirty="0" err="1" smtClean="0">
                <a:latin typeface="NikoshBAN"/>
              </a:rPr>
              <a:t>কম্পিউটার</a:t>
            </a:r>
            <a:r>
              <a:rPr lang="en-US" sz="2000" b="1" dirty="0" smtClean="0">
                <a:latin typeface="NikoshBAN"/>
              </a:rPr>
              <a:t> </a:t>
            </a:r>
            <a:r>
              <a:rPr lang="en-US" sz="2000" b="1" dirty="0" err="1" smtClean="0">
                <a:latin typeface="NikoshBAN"/>
              </a:rPr>
              <a:t>নেটওয়ার্কে</a:t>
            </a:r>
            <a:r>
              <a:rPr lang="en-US" sz="2000" b="1" dirty="0" smtClean="0">
                <a:latin typeface="NikoshBAN"/>
              </a:rPr>
              <a:t> </a:t>
            </a:r>
            <a:r>
              <a:rPr lang="en-US" sz="2000" b="1" dirty="0" err="1" smtClean="0">
                <a:latin typeface="NikoshBAN"/>
              </a:rPr>
              <a:t>ধারনা</a:t>
            </a:r>
            <a:r>
              <a:rPr lang="en-US" sz="2000" b="1" dirty="0" smtClean="0">
                <a:latin typeface="NikoshBAN"/>
              </a:rPr>
              <a:t> </a:t>
            </a:r>
            <a:r>
              <a:rPr lang="en-US" sz="2000" b="1" dirty="0" err="1" smtClean="0">
                <a:latin typeface="NikoshBAN"/>
              </a:rPr>
              <a:t>ব্যাখ্যা</a:t>
            </a:r>
            <a:r>
              <a:rPr lang="en-US" sz="2000" b="1" dirty="0" smtClean="0">
                <a:latin typeface="NikoshBAN"/>
              </a:rPr>
              <a:t>  </a:t>
            </a:r>
            <a:r>
              <a:rPr lang="en-US" sz="2000" b="1" dirty="0" err="1" smtClean="0">
                <a:latin typeface="NikoshBAN"/>
              </a:rPr>
              <a:t>করতে</a:t>
            </a:r>
            <a:r>
              <a:rPr lang="en-US" sz="2000" b="1" dirty="0" smtClean="0">
                <a:latin typeface="NikoshBAN"/>
              </a:rPr>
              <a:t> </a:t>
            </a:r>
            <a:r>
              <a:rPr lang="en-US" sz="2000" b="1" dirty="0" err="1" smtClean="0">
                <a:latin typeface="NikoshBAN"/>
              </a:rPr>
              <a:t>পারবে</a:t>
            </a:r>
            <a:r>
              <a:rPr lang="en-US" sz="2000" b="1" dirty="0" smtClean="0">
                <a:latin typeface="NikoshBAN"/>
              </a:rPr>
              <a:t>।</a:t>
            </a:r>
          </a:p>
          <a:p>
            <a:r>
              <a:rPr lang="en-US" sz="2000" b="1" dirty="0" err="1" smtClean="0">
                <a:latin typeface="NikoshBAN"/>
              </a:rPr>
              <a:t>কম্পিউটার</a:t>
            </a:r>
            <a:r>
              <a:rPr lang="en-US" sz="2000" b="1" dirty="0" smtClean="0">
                <a:latin typeface="NikoshBAN"/>
              </a:rPr>
              <a:t> </a:t>
            </a:r>
            <a:r>
              <a:rPr lang="en-US" sz="2000" b="1" dirty="0" err="1" smtClean="0">
                <a:latin typeface="NikoshBAN"/>
              </a:rPr>
              <a:t>নেটওয়ার্ক-সংশ্লিষ্ট</a:t>
            </a:r>
            <a:r>
              <a:rPr lang="en-US" sz="2000" b="1" dirty="0" smtClean="0">
                <a:latin typeface="NikoshBAN"/>
              </a:rPr>
              <a:t> </a:t>
            </a:r>
            <a:r>
              <a:rPr lang="en-US" sz="2000" b="1" dirty="0" err="1" smtClean="0">
                <a:latin typeface="NikoshBAN"/>
              </a:rPr>
              <a:t>যন্ত্রপাতির</a:t>
            </a:r>
            <a:r>
              <a:rPr lang="en-US" sz="2000" b="1" dirty="0" smtClean="0">
                <a:latin typeface="NikoshBAN"/>
              </a:rPr>
              <a:t> </a:t>
            </a:r>
            <a:r>
              <a:rPr lang="en-US" sz="2000" b="1" dirty="0" err="1" smtClean="0">
                <a:latin typeface="NikoshBAN"/>
              </a:rPr>
              <a:t>কাজ</a:t>
            </a:r>
            <a:r>
              <a:rPr lang="en-US" sz="2000" b="1" dirty="0" smtClean="0">
                <a:latin typeface="NikoshBAN"/>
              </a:rPr>
              <a:t> </a:t>
            </a:r>
            <a:r>
              <a:rPr lang="en-US" sz="2000" b="1" dirty="0" err="1" smtClean="0">
                <a:latin typeface="NikoshBAN"/>
              </a:rPr>
              <a:t>ব্যাখ্যা</a:t>
            </a:r>
            <a:r>
              <a:rPr lang="en-US" sz="2000" b="1" dirty="0" smtClean="0">
                <a:latin typeface="NikoshBAN"/>
              </a:rPr>
              <a:t> </a:t>
            </a:r>
            <a:r>
              <a:rPr lang="en-US" sz="2000" b="1" dirty="0" err="1" smtClean="0">
                <a:latin typeface="NikoshBAN"/>
              </a:rPr>
              <a:t>করতে</a:t>
            </a:r>
            <a:r>
              <a:rPr lang="en-US" sz="2000" b="1" dirty="0" smtClean="0">
                <a:latin typeface="NikoshBAN"/>
              </a:rPr>
              <a:t> </a:t>
            </a:r>
            <a:r>
              <a:rPr lang="en-US" sz="2000" b="1" dirty="0" err="1" smtClean="0">
                <a:latin typeface="NikoshBAN"/>
              </a:rPr>
              <a:t>পারবে</a:t>
            </a:r>
            <a:r>
              <a:rPr lang="en-US" sz="2000" b="1" dirty="0" smtClean="0">
                <a:latin typeface="NikoshBAN"/>
              </a:rPr>
              <a:t>।</a:t>
            </a:r>
          </a:p>
          <a:p>
            <a:r>
              <a:rPr lang="en-US" sz="2000" b="1" dirty="0" err="1" smtClean="0">
                <a:latin typeface="NikoshBAN"/>
              </a:rPr>
              <a:t>নেটওয়ার্ক</a:t>
            </a:r>
            <a:r>
              <a:rPr lang="en-US" sz="2000" b="1" dirty="0" smtClean="0">
                <a:latin typeface="NikoshBAN"/>
              </a:rPr>
              <a:t> </a:t>
            </a:r>
            <a:r>
              <a:rPr lang="en-US" sz="2000" b="1" dirty="0" err="1" smtClean="0">
                <a:latin typeface="NikoshBAN"/>
              </a:rPr>
              <a:t>টপলজি</a:t>
            </a:r>
            <a:r>
              <a:rPr lang="en-US" sz="2000" b="1" dirty="0" smtClean="0">
                <a:latin typeface="NikoshBAN"/>
              </a:rPr>
              <a:t>  </a:t>
            </a:r>
            <a:r>
              <a:rPr lang="en-US" sz="2000" b="1" dirty="0" err="1" smtClean="0">
                <a:latin typeface="NikoshBAN"/>
              </a:rPr>
              <a:t>কত</a:t>
            </a:r>
            <a:r>
              <a:rPr lang="en-US" sz="2000" b="1" dirty="0" smtClean="0">
                <a:latin typeface="NikoshBAN"/>
              </a:rPr>
              <a:t> </a:t>
            </a:r>
            <a:r>
              <a:rPr lang="en-US" sz="2000" b="1" dirty="0" err="1" smtClean="0">
                <a:latin typeface="NikoshBAN"/>
              </a:rPr>
              <a:t>প্রকার</a:t>
            </a:r>
            <a:r>
              <a:rPr lang="en-US" sz="2000" b="1" dirty="0" smtClean="0">
                <a:latin typeface="NikoshBAN"/>
              </a:rPr>
              <a:t>  ও  </a:t>
            </a:r>
            <a:r>
              <a:rPr lang="en-US" sz="2000" b="1" dirty="0" err="1" smtClean="0">
                <a:latin typeface="NikoshBAN"/>
              </a:rPr>
              <a:t>কি</a:t>
            </a:r>
            <a:r>
              <a:rPr lang="en-US" sz="2000" b="1" dirty="0" smtClean="0">
                <a:latin typeface="NikoshBAN"/>
              </a:rPr>
              <a:t> </a:t>
            </a:r>
            <a:r>
              <a:rPr lang="en-US" sz="2000" b="1" dirty="0" err="1" smtClean="0">
                <a:latin typeface="NikoshBAN"/>
              </a:rPr>
              <a:t>কি</a:t>
            </a:r>
            <a:r>
              <a:rPr lang="en-US" sz="2000" b="1" dirty="0" smtClean="0">
                <a:latin typeface="NikoshBAN"/>
              </a:rPr>
              <a:t>?</a:t>
            </a:r>
          </a:p>
          <a:p>
            <a:endParaRPr lang="en-US" sz="2000" b="1" dirty="0">
              <a:latin typeface="NikoshBAN"/>
            </a:endParaRP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81200"/>
            <a:ext cx="3505200" cy="3657600"/>
          </a:xfrm>
        </p:spPr>
        <p:txBody>
          <a:bodyPr>
            <a:noAutofit/>
          </a:bodyPr>
          <a:lstStyle/>
          <a:p>
            <a:pPr algn="l"/>
            <a:r>
              <a:rPr lang="en-US" sz="2400" b="1" dirty="0" err="1" smtClean="0"/>
              <a:t>দু</a:t>
            </a:r>
            <a:r>
              <a:rPr lang="as-IN" sz="2400" b="1" dirty="0" smtClean="0"/>
              <a:t>ই বা ততোধিক কম্পিউটারকে কোনো মাধ্যম দিয়ে একসাথে জুড়ে দেওয়া হয়, যাতে তারা নিজেদের মধ্যে তথ্য </a:t>
            </a:r>
            <a:r>
              <a:rPr lang="en-US" sz="2400" b="1" dirty="0" err="1" smtClean="0"/>
              <a:t>আদান</a:t>
            </a:r>
            <a:r>
              <a:rPr lang="en-US" sz="2400" b="1" dirty="0" smtClean="0"/>
              <a:t> </a:t>
            </a:r>
            <a:r>
              <a:rPr lang="en-US" sz="2400" b="1" dirty="0" err="1" smtClean="0"/>
              <a:t>প্রদান</a:t>
            </a:r>
            <a:r>
              <a:rPr lang="as-IN" sz="2400" b="1" dirty="0" smtClean="0"/>
              <a:t> করতে পারে, তাকেই কম্পিউটার নেটওয়ার্ক বলে।</a:t>
            </a:r>
            <a:endParaRPr lang="en-US" sz="2400" b="1" dirty="0"/>
          </a:p>
        </p:txBody>
      </p:sp>
      <p:sp>
        <p:nvSpPr>
          <p:cNvPr id="7" name="TextBox 6"/>
          <p:cNvSpPr txBox="1"/>
          <p:nvPr/>
        </p:nvSpPr>
        <p:spPr>
          <a:xfrm>
            <a:off x="381000" y="228600"/>
            <a:ext cx="8534400" cy="1077218"/>
          </a:xfrm>
          <a:prstGeom prst="rect">
            <a:avLst/>
          </a:prstGeom>
          <a:solidFill>
            <a:srgbClr val="FF000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as-IN" sz="3200" b="1" dirty="0" smtClean="0"/>
              <a:t>কম্পিউটার নেটওয়ার্ক কী? </a:t>
            </a:r>
            <a:endParaRPr lang="en-US" sz="3200" b="1" dirty="0" smtClean="0"/>
          </a:p>
          <a:p>
            <a:pPr algn="ctr"/>
            <a:r>
              <a:rPr lang="as-IN" sz="3200" b="1" dirty="0" smtClean="0"/>
              <a:t>(</a:t>
            </a:r>
            <a:r>
              <a:rPr lang="en-US" sz="3200" b="1" dirty="0" smtClean="0"/>
              <a:t>What is Computer Network?)</a:t>
            </a:r>
            <a:endParaRPr lang="en-US" sz="3200" b="1" dirty="0"/>
          </a:p>
        </p:txBody>
      </p:sp>
      <p:pic>
        <p:nvPicPr>
          <p:cNvPr id="1028" name="Picture 4" descr="Global network connectivity earth with connected people representing digital communication and social media concepts. Conceptual image of planet Earth surrounded by a network of digitally connected people, symbolizing global communication, social media, interconnectedness, and the digital age"/>
          <p:cNvPicPr>
            <a:picLocks noChangeAspect="1" noChangeArrowheads="1"/>
          </p:cNvPicPr>
          <p:nvPr/>
        </p:nvPicPr>
        <p:blipFill>
          <a:blip r:embed="rId2"/>
          <a:stretch>
            <a:fillRect/>
          </a:stretch>
        </p:blipFill>
        <p:spPr bwMode="auto">
          <a:xfrm>
            <a:off x="3962400" y="2209800"/>
            <a:ext cx="4886528" cy="3047968"/>
          </a:xfrm>
          <a:prstGeom prst="rect">
            <a:avLst/>
          </a:prstGeom>
          <a:noFill/>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style>
          <a:lnRef idx="0">
            <a:schemeClr val="accent2"/>
          </a:lnRef>
          <a:fillRef idx="3">
            <a:schemeClr val="accent2"/>
          </a:fillRef>
          <a:effectRef idx="3">
            <a:schemeClr val="accent2"/>
          </a:effectRef>
          <a:fontRef idx="minor">
            <a:schemeClr val="lt1"/>
          </a:fontRef>
        </p:style>
        <p:txBody>
          <a:bodyPr/>
          <a:lstStyle/>
          <a:p>
            <a:pPr algn="ctr"/>
            <a:r>
              <a:rPr lang="en-US" b="1" dirty="0" err="1" smtClean="0"/>
              <a:t>নেটওয়ার্কের</a:t>
            </a:r>
            <a:r>
              <a:rPr lang="en-US" b="1" dirty="0" smtClean="0"/>
              <a:t> </a:t>
            </a:r>
            <a:r>
              <a:rPr lang="en-US" b="1" dirty="0" err="1" smtClean="0"/>
              <a:t>ধারনা</a:t>
            </a:r>
            <a:endParaRPr lang="en-US" b="1" dirty="0"/>
          </a:p>
        </p:txBody>
      </p:sp>
      <p:pic>
        <p:nvPicPr>
          <p:cNvPr id="8" name="Picture 7" descr="Gemini_Generated_Image_8b9ad88b9ad88b9a.png"/>
          <p:cNvPicPr>
            <a:picLocks noChangeAspect="1"/>
          </p:cNvPicPr>
          <p:nvPr/>
        </p:nvPicPr>
        <p:blipFill>
          <a:blip r:embed="rId2"/>
          <a:stretch>
            <a:fillRect/>
          </a:stretch>
        </p:blipFill>
        <p:spPr>
          <a:xfrm>
            <a:off x="228600" y="1752600"/>
            <a:ext cx="8568980" cy="4419600"/>
          </a:xfrm>
          <a:prstGeom prst="rect">
            <a:avLst/>
          </a:prstGeom>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TotalTime>
  <Words>886</Words>
  <Application>Microsoft Office PowerPoint</Application>
  <PresentationFormat>On-screen Show (4:3)</PresentationFormat>
  <Paragraphs>100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¯^vMZg</vt:lpstr>
      <vt:lpstr>Slide 2</vt:lpstr>
      <vt:lpstr>Slide 3</vt:lpstr>
      <vt:lpstr>Slide 4</vt:lpstr>
      <vt:lpstr>Slide 5</vt:lpstr>
      <vt:lpstr>কম্পিউটার নেটওয়ার্ক (Computer Network)</vt:lpstr>
      <vt:lpstr>শিখন ফল</vt:lpstr>
      <vt:lpstr>দুই বা ততোধিক কম্পিউটারকে কোনো মাধ্যম দিয়ে একসাথে জুড়ে দেওয়া হয়, যাতে তারা নিজেদের মধ্যে তথ্য আদান প্রদান করতে পারে, তাকেই কম্পিউটার নেটওয়ার্ক বলে।</vt:lpstr>
      <vt:lpstr>নেটওয়ার্কের ধারনা</vt:lpstr>
      <vt:lpstr>কম্পিউটার নেটওয়ার্ক-সংশ্লিষ্ট যন্ত্রপাতির</vt:lpstr>
      <vt:lpstr>কম্পিউটার নেটওয়ার্ক-সংশ্লিষ্ট যন্ত্রপাতির</vt:lpstr>
      <vt:lpstr>কম্পিউটার নেটওয়ার্ক-সংশ্লিষ্ট যন্ত্রপাতির</vt:lpstr>
      <vt:lpstr>কম্পিউটার নেটওয়ার্ক-সংশ্লিষ্ট যন্ত্রপাতির</vt:lpstr>
      <vt:lpstr>কম্পিউটার নেটওয়ার্ক-সংশ্লিষ্ট যন্ত্রপাতির</vt:lpstr>
      <vt:lpstr>কম্পিউটার নেটওয়ার্ক-সংশ্লিষ্ট যন্ত্রপাতির</vt:lpstr>
      <vt:lpstr>কম্পিউটার নেটওয়ার্ক-সংশ্লিষ্ট যন্ত্রপাতির</vt:lpstr>
      <vt:lpstr>কম্পিউটার নেটওয়ার্ক-সংশ্লিষ্ট যন্ত্রপাতির</vt:lpstr>
      <vt:lpstr>Slide 18</vt:lpstr>
      <vt:lpstr>Slide 19</vt:lpstr>
      <vt:lpstr>Slide 20</vt:lpstr>
      <vt:lpstr>Slide 21</vt:lpstr>
      <vt:lpstr>Slide 22</vt:lpstr>
      <vt:lpstr>Slide 23</vt:lpstr>
      <vt:lpstr>Slide 24</vt:lpstr>
      <vt:lpstr>Slide 25</vt:lpstr>
      <vt:lpstr>ধন্যবাদ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¯^vMZg</dc:title>
  <dc:creator>FFMCL</dc:creator>
  <cp:lastModifiedBy>FFMCL</cp:lastModifiedBy>
  <cp:revision>43</cp:revision>
  <dcterms:created xsi:type="dcterms:W3CDTF">2026-04-06T04:48:41Z</dcterms:created>
  <dcterms:modified xsi:type="dcterms:W3CDTF">2026-04-13T14:44:03Z</dcterms:modified>
</cp:coreProperties>
</file>