
<file path=[Content_Types].xml><?xml version="1.0" encoding="utf-8"?>
<Types xmlns="http://schemas.openxmlformats.org/package/2006/content-types">
  <Default Extension="png" ContentType="image/png"/>
  <Default Extension="webm" ContentType="video/webm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333" r:id="rId2"/>
    <p:sldId id="321" r:id="rId3"/>
    <p:sldId id="262" r:id="rId4"/>
    <p:sldId id="342" r:id="rId5"/>
    <p:sldId id="341" r:id="rId6"/>
    <p:sldId id="334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36" r:id="rId16"/>
    <p:sldId id="340" r:id="rId17"/>
    <p:sldId id="351" r:id="rId18"/>
    <p:sldId id="335" r:id="rId19"/>
    <p:sldId id="337" r:id="rId20"/>
    <p:sldId id="338" r:id="rId21"/>
    <p:sldId id="32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79" d="100"/>
          <a:sy n="79" d="100"/>
        </p:scale>
        <p:origin x="25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90152" y="0"/>
            <a:ext cx="11990231" cy="672921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D09020-E7E1-4CAB-8D89-B3D27CBD6599}"/>
              </a:ext>
            </a:extLst>
          </p:cNvPr>
          <p:cNvSpPr txBox="1"/>
          <p:nvPr/>
        </p:nvSpPr>
        <p:spPr>
          <a:xfrm>
            <a:off x="923828" y="559206"/>
            <a:ext cx="103412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এখানে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চতুর্থ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শ্রেণির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শিক্ষার্থী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সংখ্যার</a:t>
            </a:r>
            <a:r>
              <a:rPr lang="en-US" sz="3200" dirty="0"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cs typeface="NikoshBAN" panose="02000000000000000000" pitchFamily="2" charset="0"/>
              </a:rPr>
              <a:t>জনের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cs typeface="NikoshBAN" panose="02000000000000000000" pitchFamily="2" charset="0"/>
              </a:rPr>
              <a:t> ২০ </a:t>
            </a:r>
            <a:r>
              <a:rPr lang="en-US" sz="3200" dirty="0" err="1">
                <a:cs typeface="NikoshBAN" panose="02000000000000000000" pitchFamily="2" charset="0"/>
              </a:rPr>
              <a:t>জন</a:t>
            </a:r>
            <a:r>
              <a:rPr lang="en-US" sz="3200" dirty="0"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26CED66-9ECE-4924-8E07-1B9435F60C8A}"/>
                  </a:ext>
                </a:extLst>
              </p:cNvPr>
              <p:cNvSpPr txBox="1"/>
              <p:nvPr/>
            </p:nvSpPr>
            <p:spPr>
              <a:xfrm>
                <a:off x="2727328" y="1453452"/>
                <a:ext cx="5572118" cy="8293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অর্থাৎ </a:t>
                </a:r>
                <a:r>
                  <a:rPr lang="en-US" sz="3200" dirty="0" err="1">
                    <a:cs typeface="NikoshBAN" panose="02000000000000000000" pitchFamily="2" charset="0"/>
                  </a:rPr>
                  <a:t>ছাত্রী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সংখ্যা</a:t>
                </a:r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6CED66-9ECE-4924-8E07-1B9435F60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328" y="1453452"/>
                <a:ext cx="5572118" cy="829394"/>
              </a:xfrm>
              <a:prstGeom prst="rect">
                <a:avLst/>
              </a:prstGeom>
              <a:blipFill rotWithShape="0">
                <a:blip r:embed="rId2"/>
                <a:stretch>
                  <a:fillRect b="-13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12F463C3-6D85-4D4E-A493-20039B674F62}"/>
                  </a:ext>
                </a:extLst>
              </p:cNvPr>
              <p:cNvSpPr/>
              <p:nvPr/>
            </p:nvSpPr>
            <p:spPr>
              <a:xfrm>
                <a:off x="9735368" y="3450082"/>
                <a:ext cx="931036" cy="913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2F463C3-6D85-4D4E-A493-20039B674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368" y="3450082"/>
                <a:ext cx="931036" cy="9137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74FB319-4B7D-4A5E-8D9A-9E5E07B92309}"/>
              </a:ext>
            </a:extLst>
          </p:cNvPr>
          <p:cNvSpPr/>
          <p:nvPr/>
        </p:nvSpPr>
        <p:spPr>
          <a:xfrm>
            <a:off x="2151058" y="2474010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CA67BD5-26B8-4113-98EC-70F3EF2F877C}"/>
              </a:ext>
            </a:extLst>
          </p:cNvPr>
          <p:cNvSpPr/>
          <p:nvPr/>
        </p:nvSpPr>
        <p:spPr>
          <a:xfrm>
            <a:off x="2151058" y="2880410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47D73D-D106-4042-80A8-6044C617CE79}"/>
              </a:ext>
            </a:extLst>
          </p:cNvPr>
          <p:cNvSpPr/>
          <p:nvPr/>
        </p:nvSpPr>
        <p:spPr>
          <a:xfrm>
            <a:off x="2132011" y="3261410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00EE4C0-FA1A-416E-9EC7-46C67129236B}"/>
              </a:ext>
            </a:extLst>
          </p:cNvPr>
          <p:cNvSpPr/>
          <p:nvPr/>
        </p:nvSpPr>
        <p:spPr>
          <a:xfrm>
            <a:off x="2132011" y="3642410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6EBB90D-1B20-461B-8111-7BF1329E6B22}"/>
              </a:ext>
            </a:extLst>
          </p:cNvPr>
          <p:cNvGrpSpPr/>
          <p:nvPr/>
        </p:nvGrpSpPr>
        <p:grpSpPr>
          <a:xfrm>
            <a:off x="2132012" y="2486710"/>
            <a:ext cx="6762754" cy="3862114"/>
            <a:chOff x="2132012" y="2133600"/>
            <a:chExt cx="6762754" cy="386211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7B07A3D9-D5F5-4DA1-BFEB-11A0C99C7F4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1336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7944E32D-1C8E-4F57-8ADA-3105B06B80F6}"/>
                </a:ext>
              </a:extLst>
            </p:cNvPr>
            <p:cNvCxnSpPr/>
            <p:nvPr/>
          </p:nvCxnSpPr>
          <p:spPr>
            <a:xfrm>
              <a:off x="21320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F4065C73-D8B3-48EE-B995-44914532E578}"/>
                </a:ext>
              </a:extLst>
            </p:cNvPr>
            <p:cNvCxnSpPr/>
            <p:nvPr/>
          </p:nvCxnSpPr>
          <p:spPr>
            <a:xfrm>
              <a:off x="75422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07536CBD-7D4F-4D80-AA12-8F7A5AC31683}"/>
                </a:ext>
              </a:extLst>
            </p:cNvPr>
            <p:cNvCxnSpPr/>
            <p:nvPr/>
          </p:nvCxnSpPr>
          <p:spPr>
            <a:xfrm>
              <a:off x="8894766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42167F8D-B591-496D-94B4-31C8970FD77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51981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0319F281-1E36-4776-B612-A0EE233B210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90602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FB81B51A-D154-462E-A5F9-57BB2BAE1E9F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29223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AE2E7577-DB2A-41B3-B53F-E2F71E0D6B22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678446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289D7B3C-CD98-42FA-AE88-1E9620F29E7F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064657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66904CA6-F5AF-4CCE-973F-ED37C5891705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45086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9306C434-729F-46E5-BEA2-3D85FE21382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83708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EA9DCFD-E2D8-4FC2-BA9B-1BFDF44B67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22329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96FFAFF3-D51F-40FF-8F5F-B6E410A3070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60950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A9124544-F19D-4AC9-88CA-F4C21B3D94DB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99571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51D3FCB9-80A8-40CE-A129-22B245C199D2}"/>
                </a:ext>
              </a:extLst>
            </p:cNvPr>
            <p:cNvCxnSpPr/>
            <p:nvPr/>
          </p:nvCxnSpPr>
          <p:spPr>
            <a:xfrm>
              <a:off x="34845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B176AF06-7117-4801-A394-3FFC8659ABC5}"/>
                </a:ext>
              </a:extLst>
            </p:cNvPr>
            <p:cNvCxnSpPr/>
            <p:nvPr/>
          </p:nvCxnSpPr>
          <p:spPr>
            <a:xfrm>
              <a:off x="48371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8E826BA6-5FF9-4BD0-8683-5189D190ABFA}"/>
                </a:ext>
              </a:extLst>
            </p:cNvPr>
            <p:cNvCxnSpPr/>
            <p:nvPr/>
          </p:nvCxnSpPr>
          <p:spPr>
            <a:xfrm>
              <a:off x="61896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0A8BA5BD-E56E-40BC-9883-9EBE17245CDB}"/>
              </a:ext>
            </a:extLst>
          </p:cNvPr>
          <p:cNvGrpSpPr/>
          <p:nvPr/>
        </p:nvGrpSpPr>
        <p:grpSpPr>
          <a:xfrm>
            <a:off x="2808287" y="2499410"/>
            <a:ext cx="5410200" cy="3862114"/>
            <a:chOff x="2808287" y="2133600"/>
            <a:chExt cx="5410200" cy="3862114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AB54CB3C-09EB-4F10-9E01-C6BF984B0E41}"/>
                </a:ext>
              </a:extLst>
            </p:cNvPr>
            <p:cNvCxnSpPr/>
            <p:nvPr/>
          </p:nvCxnSpPr>
          <p:spPr>
            <a:xfrm>
              <a:off x="28082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F5629DFC-10D7-4B01-9EA9-7B2DDF405DC3}"/>
                </a:ext>
              </a:extLst>
            </p:cNvPr>
            <p:cNvCxnSpPr/>
            <p:nvPr/>
          </p:nvCxnSpPr>
          <p:spPr>
            <a:xfrm>
              <a:off x="686593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80A928F8-06D3-4AA5-B513-8581EA138A4E}"/>
                </a:ext>
              </a:extLst>
            </p:cNvPr>
            <p:cNvCxnSpPr/>
            <p:nvPr/>
          </p:nvCxnSpPr>
          <p:spPr>
            <a:xfrm>
              <a:off x="82184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0607643C-4803-4CD8-B424-227F7AD39346}"/>
                </a:ext>
              </a:extLst>
            </p:cNvPr>
            <p:cNvCxnSpPr/>
            <p:nvPr/>
          </p:nvCxnSpPr>
          <p:spPr>
            <a:xfrm>
              <a:off x="416083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EB42B3B1-17DA-4420-8BEA-DC446E1E0C48}"/>
                </a:ext>
              </a:extLst>
            </p:cNvPr>
            <p:cNvCxnSpPr/>
            <p:nvPr/>
          </p:nvCxnSpPr>
          <p:spPr>
            <a:xfrm>
              <a:off x="55133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361F8CF1-B13C-482C-A51C-57FBFA03C823}"/>
                  </a:ext>
                </a:extLst>
              </p:cNvPr>
              <p:cNvSpPr/>
              <p:nvPr/>
            </p:nvSpPr>
            <p:spPr>
              <a:xfrm>
                <a:off x="9658341" y="3356880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61F8CF1-B13C-482C-A51C-57FBFA03C8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341" y="3356880"/>
                <a:ext cx="931036" cy="9248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8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4" grpId="1"/>
      <p:bldP spid="5" grpId="0" animBg="1"/>
      <p:bldP spid="6" grpId="0" animBg="1"/>
      <p:bldP spid="7" grpId="0" animBg="1"/>
      <p:bldP spid="8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60BEAB1-0430-44DC-98FC-4A428BD529A3}"/>
              </a:ext>
            </a:extLst>
          </p:cNvPr>
          <p:cNvSpPr/>
          <p:nvPr/>
        </p:nvSpPr>
        <p:spPr>
          <a:xfrm>
            <a:off x="2132012" y="4120349"/>
            <a:ext cx="2705093" cy="7261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D09020-E7E1-4CAB-8D89-B3D27CBD6599}"/>
              </a:ext>
            </a:extLst>
          </p:cNvPr>
          <p:cNvSpPr txBox="1"/>
          <p:nvPr/>
        </p:nvSpPr>
        <p:spPr>
          <a:xfrm>
            <a:off x="565608" y="592918"/>
            <a:ext cx="1082197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আবার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পঞ্চম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শ্রেণির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শিক্ষার্থী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সংখ্যার</a:t>
            </a:r>
            <a:r>
              <a:rPr lang="en-US" sz="3200" dirty="0">
                <a:cs typeface="NikoshBAN" panose="02000000000000000000" pitchFamily="2" charset="0"/>
              </a:rPr>
              <a:t> ২৫ </a:t>
            </a:r>
            <a:r>
              <a:rPr lang="en-US" sz="3200" dirty="0" err="1">
                <a:cs typeface="NikoshBAN" panose="02000000000000000000" pitchFamily="2" charset="0"/>
              </a:rPr>
              <a:t>জনের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cs typeface="NikoshBAN" panose="02000000000000000000" pitchFamily="2" charset="0"/>
              </a:rPr>
              <a:t> ১২ </a:t>
            </a:r>
            <a:r>
              <a:rPr lang="en-US" sz="3200" dirty="0" err="1">
                <a:cs typeface="NikoshBAN" panose="02000000000000000000" pitchFamily="2" charset="0"/>
              </a:rPr>
              <a:t>জন</a:t>
            </a:r>
            <a:r>
              <a:rPr lang="en-US" sz="3200" dirty="0"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526CED66-9ECE-4924-8E07-1B9435F60C8A}"/>
                  </a:ext>
                </a:extLst>
              </p:cNvPr>
              <p:cNvSpPr txBox="1"/>
              <p:nvPr/>
            </p:nvSpPr>
            <p:spPr>
              <a:xfrm>
                <a:off x="2808289" y="1528102"/>
                <a:ext cx="5410196" cy="86004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অর্থাৎ </a:t>
                </a:r>
                <a:r>
                  <a:rPr lang="en-US" sz="3200" dirty="0" err="1">
                    <a:cs typeface="NikoshBAN" panose="02000000000000000000" pitchFamily="2" charset="0"/>
                  </a:rPr>
                  <a:t>ছাত্রী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সংখ্যা</a:t>
                </a:r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6CED66-9ECE-4924-8E07-1B9435F60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89" y="1528102"/>
                <a:ext cx="5410196" cy="860044"/>
              </a:xfrm>
              <a:prstGeom prst="rect">
                <a:avLst/>
              </a:prstGeom>
              <a:blipFill rotWithShape="0">
                <a:blip r:embed="rId2"/>
                <a:stretch>
                  <a:fillRect b="-9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12F463C3-6D85-4D4E-A493-20039B674F62}"/>
                  </a:ext>
                </a:extLst>
              </p:cNvPr>
              <p:cNvSpPr/>
              <p:nvPr/>
            </p:nvSpPr>
            <p:spPr>
              <a:xfrm>
                <a:off x="9735368" y="3525498"/>
                <a:ext cx="931036" cy="9559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2F463C3-6D85-4D4E-A493-20039B674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368" y="3525498"/>
                <a:ext cx="931036" cy="9559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74FB319-4B7D-4A5E-8D9A-9E5E07B92309}"/>
              </a:ext>
            </a:extLst>
          </p:cNvPr>
          <p:cNvSpPr/>
          <p:nvPr/>
        </p:nvSpPr>
        <p:spPr>
          <a:xfrm>
            <a:off x="2151058" y="254942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67BD5-26B8-4113-98EC-70F3EF2F877C}"/>
              </a:ext>
            </a:extLst>
          </p:cNvPr>
          <p:cNvSpPr/>
          <p:nvPr/>
        </p:nvSpPr>
        <p:spPr>
          <a:xfrm>
            <a:off x="2151058" y="295582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C47D73D-D106-4042-80A8-6044C617CE79}"/>
              </a:ext>
            </a:extLst>
          </p:cNvPr>
          <p:cNvSpPr/>
          <p:nvPr/>
        </p:nvSpPr>
        <p:spPr>
          <a:xfrm>
            <a:off x="2132011" y="333682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00EE4C0-FA1A-416E-9EC7-46C67129236B}"/>
              </a:ext>
            </a:extLst>
          </p:cNvPr>
          <p:cNvSpPr/>
          <p:nvPr/>
        </p:nvSpPr>
        <p:spPr>
          <a:xfrm>
            <a:off x="2132011" y="371782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6EBB90D-1B20-461B-8111-7BF1329E6B22}"/>
              </a:ext>
            </a:extLst>
          </p:cNvPr>
          <p:cNvGrpSpPr/>
          <p:nvPr/>
        </p:nvGrpSpPr>
        <p:grpSpPr>
          <a:xfrm>
            <a:off x="2132010" y="2574826"/>
            <a:ext cx="6762754" cy="3862114"/>
            <a:chOff x="2132012" y="2133600"/>
            <a:chExt cx="6762754" cy="386211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7B07A3D9-D5F5-4DA1-BFEB-11A0C99C7F4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1336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7944E32D-1C8E-4F57-8ADA-3105B06B80F6}"/>
                </a:ext>
              </a:extLst>
            </p:cNvPr>
            <p:cNvCxnSpPr/>
            <p:nvPr/>
          </p:nvCxnSpPr>
          <p:spPr>
            <a:xfrm>
              <a:off x="21320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F4065C73-D8B3-48EE-B995-44914532E578}"/>
                </a:ext>
              </a:extLst>
            </p:cNvPr>
            <p:cNvCxnSpPr/>
            <p:nvPr/>
          </p:nvCxnSpPr>
          <p:spPr>
            <a:xfrm>
              <a:off x="75422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07536CBD-7D4F-4D80-AA12-8F7A5AC31683}"/>
                </a:ext>
              </a:extLst>
            </p:cNvPr>
            <p:cNvCxnSpPr/>
            <p:nvPr/>
          </p:nvCxnSpPr>
          <p:spPr>
            <a:xfrm>
              <a:off x="8894766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0319F281-1E36-4776-B612-A0EE233B210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90602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AE2E7577-DB2A-41B3-B53F-E2F71E0D6B22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678446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66904CA6-F5AF-4CCE-973F-ED37C5891705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45086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FEA9DCFD-E2D8-4FC2-BA9B-1BFDF44B67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22329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A9124544-F19D-4AC9-88CA-F4C21B3D94DB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99571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51D3FCB9-80A8-40CE-A129-22B245C199D2}"/>
                </a:ext>
              </a:extLst>
            </p:cNvPr>
            <p:cNvCxnSpPr/>
            <p:nvPr/>
          </p:nvCxnSpPr>
          <p:spPr>
            <a:xfrm>
              <a:off x="34845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B176AF06-7117-4801-A394-3FFC8659ABC5}"/>
                </a:ext>
              </a:extLst>
            </p:cNvPr>
            <p:cNvCxnSpPr/>
            <p:nvPr/>
          </p:nvCxnSpPr>
          <p:spPr>
            <a:xfrm>
              <a:off x="48371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8E826BA6-5FF9-4BD0-8683-5189D190ABFA}"/>
                </a:ext>
              </a:extLst>
            </p:cNvPr>
            <p:cNvCxnSpPr/>
            <p:nvPr/>
          </p:nvCxnSpPr>
          <p:spPr>
            <a:xfrm>
              <a:off x="61896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361F8CF1-B13C-482C-A51C-57FBFA03C823}"/>
                  </a:ext>
                </a:extLst>
              </p:cNvPr>
              <p:cNvSpPr/>
              <p:nvPr/>
            </p:nvSpPr>
            <p:spPr>
              <a:xfrm>
                <a:off x="9618655" y="3461218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61F8CF1-B13C-482C-A51C-57FBFA03C8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655" y="3461218"/>
                <a:ext cx="931036" cy="9248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FEC0EA61-7338-4154-AA6E-C2C344581552}"/>
              </a:ext>
            </a:extLst>
          </p:cNvPr>
          <p:cNvGrpSpPr/>
          <p:nvPr/>
        </p:nvGrpSpPr>
        <p:grpSpPr>
          <a:xfrm>
            <a:off x="2170101" y="2574827"/>
            <a:ext cx="6762754" cy="3862114"/>
            <a:chOff x="3065458" y="1295400"/>
            <a:chExt cx="6762754" cy="386211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4938A0A0-8EFA-47EE-B68E-D7B166929FA6}"/>
                </a:ext>
              </a:extLst>
            </p:cNvPr>
            <p:cNvGrpSpPr/>
            <p:nvPr/>
          </p:nvGrpSpPr>
          <p:grpSpPr>
            <a:xfrm>
              <a:off x="3713169" y="1295400"/>
              <a:ext cx="5410200" cy="3862114"/>
              <a:chOff x="2941644" y="2133600"/>
              <a:chExt cx="5410200" cy="3862114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6709C288-C543-46AA-B92C-086546EDAD62}"/>
                  </a:ext>
                </a:extLst>
              </p:cNvPr>
              <p:cNvCxnSpPr/>
              <p:nvPr/>
            </p:nvCxnSpPr>
            <p:spPr>
              <a:xfrm>
                <a:off x="29416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BCA67922-1C06-45F0-A44D-8E0A70D39EDA}"/>
                  </a:ext>
                </a:extLst>
              </p:cNvPr>
              <p:cNvCxnSpPr/>
              <p:nvPr/>
            </p:nvCxnSpPr>
            <p:spPr>
              <a:xfrm>
                <a:off x="699929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xmlns="" id="{3BFE9D1A-D1BF-4178-9A8B-90B2A32B92FA}"/>
                  </a:ext>
                </a:extLst>
              </p:cNvPr>
              <p:cNvCxnSpPr/>
              <p:nvPr/>
            </p:nvCxnSpPr>
            <p:spPr>
              <a:xfrm>
                <a:off x="83518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AD766E74-6041-436B-9E11-04AF7C41E66C}"/>
                  </a:ext>
                </a:extLst>
              </p:cNvPr>
              <p:cNvCxnSpPr/>
              <p:nvPr/>
            </p:nvCxnSpPr>
            <p:spPr>
              <a:xfrm>
                <a:off x="429419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C9253425-6D8C-4493-B57F-95F30230D28B}"/>
                  </a:ext>
                </a:extLst>
              </p:cNvPr>
              <p:cNvCxnSpPr/>
              <p:nvPr/>
            </p:nvCxnSpPr>
            <p:spPr>
              <a:xfrm>
                <a:off x="56467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B16A5BD7-755D-4C40-8A27-BFB4ACE0B793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163470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8A8090C6-14BC-4634-A0EB-D7CB9C3F2554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240713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1A0F712B-776B-4174-9BF5-CB1677BC99FD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317955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7C2F7678-6E81-43D8-805C-5D8738B82170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3951977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B8D81509-1A5F-406A-8E25-B64CDD837642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47244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5" grpId="1"/>
      <p:bldP spid="6" grpId="0" animBg="1"/>
      <p:bldP spid="7" grpId="0" animBg="1"/>
      <p:bldP spid="8" grpId="0" animBg="1"/>
      <p:bldP spid="9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E1D2760-EBAE-40B1-9922-00D7DFBD11B6}"/>
              </a:ext>
            </a:extLst>
          </p:cNvPr>
          <p:cNvGrpSpPr/>
          <p:nvPr/>
        </p:nvGrpSpPr>
        <p:grpSpPr>
          <a:xfrm>
            <a:off x="490192" y="1828800"/>
            <a:ext cx="5128900" cy="3454400"/>
            <a:chOff x="7936" y="1879600"/>
            <a:chExt cx="6781799" cy="388751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15D0A546-404B-46D4-9177-654F99A80B62}"/>
                </a:ext>
              </a:extLst>
            </p:cNvPr>
            <p:cNvSpPr/>
            <p:nvPr/>
          </p:nvSpPr>
          <p:spPr>
            <a:xfrm>
              <a:off x="26983" y="18796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E0D28748-2836-4CD3-BCF2-FB3EE9A5515A}"/>
                </a:ext>
              </a:extLst>
            </p:cNvPr>
            <p:cNvSpPr/>
            <p:nvPr/>
          </p:nvSpPr>
          <p:spPr>
            <a:xfrm>
              <a:off x="26983" y="2286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ED21FC7-353E-4D8B-BFFB-28D4C0C80C87}"/>
                </a:ext>
              </a:extLst>
            </p:cNvPr>
            <p:cNvSpPr/>
            <p:nvPr/>
          </p:nvSpPr>
          <p:spPr>
            <a:xfrm>
              <a:off x="7936" y="2667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C796C86-15DD-42AB-B84C-4B003A8893CD}"/>
                </a:ext>
              </a:extLst>
            </p:cNvPr>
            <p:cNvSpPr/>
            <p:nvPr/>
          </p:nvSpPr>
          <p:spPr>
            <a:xfrm>
              <a:off x="7936" y="3048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39BDA0E0-31B5-4F49-B68B-43A27C8C7022}"/>
                </a:ext>
              </a:extLst>
            </p:cNvPr>
            <p:cNvGrpSpPr/>
            <p:nvPr/>
          </p:nvGrpSpPr>
          <p:grpSpPr>
            <a:xfrm>
              <a:off x="7937" y="1892300"/>
              <a:ext cx="6762754" cy="3862114"/>
              <a:chOff x="2132012" y="2133600"/>
              <a:chExt cx="6762754" cy="3862114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9A071666-E35C-4F22-8515-C7D775D142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1336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0043C492-E38A-4D0E-9909-5DA286DFCEF6}"/>
                  </a:ext>
                </a:extLst>
              </p:cNvPr>
              <p:cNvCxnSpPr/>
              <p:nvPr/>
            </p:nvCxnSpPr>
            <p:spPr>
              <a:xfrm>
                <a:off x="21320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363F683E-E160-41D1-92D5-87C9342E9000}"/>
                  </a:ext>
                </a:extLst>
              </p:cNvPr>
              <p:cNvCxnSpPr/>
              <p:nvPr/>
            </p:nvCxnSpPr>
            <p:spPr>
              <a:xfrm>
                <a:off x="75422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1F95AE8C-A06C-434A-98DD-FB8BE46CE3FD}"/>
                  </a:ext>
                </a:extLst>
              </p:cNvPr>
              <p:cNvCxnSpPr/>
              <p:nvPr/>
            </p:nvCxnSpPr>
            <p:spPr>
              <a:xfrm>
                <a:off x="8894766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xmlns="" id="{24E1905B-E607-4E9F-B3AB-1743E26427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51981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xmlns="" id="{4D85DBDB-01B5-41C0-A8FE-9A4D937CBC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90602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xmlns="" id="{50DB7CB7-1522-4D61-BFBF-C38C93AD69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29223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7CF83C83-D3FA-4270-A067-B341F59129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678446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F5D1E719-D0BF-4EBD-9594-8AF38EB8B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064657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944EFF71-7934-4395-AC7C-FE0CAE3918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45086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C106AF8C-F839-4F0E-AD67-5068B62D3E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83708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xmlns="" id="{9FF7A499-3057-4447-852A-2337BB538D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22329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EB3730FF-8370-4A11-98FD-9EAC5819D6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60950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B7684CA9-D917-4F0B-A5C2-80406D3814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99571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D51F068F-64A6-4846-9591-378BFA17AE83}"/>
                  </a:ext>
                </a:extLst>
              </p:cNvPr>
              <p:cNvCxnSpPr/>
              <p:nvPr/>
            </p:nvCxnSpPr>
            <p:spPr>
              <a:xfrm>
                <a:off x="34845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EFC7ED37-330A-4FD0-AC15-596380578E17}"/>
                  </a:ext>
                </a:extLst>
              </p:cNvPr>
              <p:cNvCxnSpPr/>
              <p:nvPr/>
            </p:nvCxnSpPr>
            <p:spPr>
              <a:xfrm>
                <a:off x="48371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E4F03718-C8E3-4ACC-A4B9-5624F9BC1339}"/>
                  </a:ext>
                </a:extLst>
              </p:cNvPr>
              <p:cNvCxnSpPr/>
              <p:nvPr/>
            </p:nvCxnSpPr>
            <p:spPr>
              <a:xfrm>
                <a:off x="61896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B2E03EC9-29CC-4F21-A8B4-B67CC621D6A9}"/>
                </a:ext>
              </a:extLst>
            </p:cNvPr>
            <p:cNvGrpSpPr/>
            <p:nvPr/>
          </p:nvGrpSpPr>
          <p:grpSpPr>
            <a:xfrm>
              <a:off x="684212" y="1905000"/>
              <a:ext cx="5410200" cy="3862114"/>
              <a:chOff x="2808287" y="2133600"/>
              <a:chExt cx="5410200" cy="3862114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27053DC3-61E7-4E36-AE70-67020B05080F}"/>
                  </a:ext>
                </a:extLst>
              </p:cNvPr>
              <p:cNvCxnSpPr/>
              <p:nvPr/>
            </p:nvCxnSpPr>
            <p:spPr>
              <a:xfrm>
                <a:off x="28082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F7F88F08-0B5D-4A10-8A4F-55CCEF2B6D82}"/>
                  </a:ext>
                </a:extLst>
              </p:cNvPr>
              <p:cNvCxnSpPr/>
              <p:nvPr/>
            </p:nvCxnSpPr>
            <p:spPr>
              <a:xfrm>
                <a:off x="686593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914DD298-0D3A-4733-BDFE-B818FCCE21F6}"/>
                  </a:ext>
                </a:extLst>
              </p:cNvPr>
              <p:cNvCxnSpPr/>
              <p:nvPr/>
            </p:nvCxnSpPr>
            <p:spPr>
              <a:xfrm>
                <a:off x="82184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xmlns="" id="{5AA27A93-F510-4792-9DD2-C3385A465C0B}"/>
                  </a:ext>
                </a:extLst>
              </p:cNvPr>
              <p:cNvCxnSpPr/>
              <p:nvPr/>
            </p:nvCxnSpPr>
            <p:spPr>
              <a:xfrm>
                <a:off x="416083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xmlns="" id="{FB1925C7-5F0A-4EE2-A5BC-1461CD4A8B61}"/>
                  </a:ext>
                </a:extLst>
              </p:cNvPr>
              <p:cNvCxnSpPr/>
              <p:nvPr/>
            </p:nvCxnSpPr>
            <p:spPr>
              <a:xfrm>
                <a:off x="55133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80CC4BB-1778-443A-BDD8-F7774A08DCC6}"/>
              </a:ext>
            </a:extLst>
          </p:cNvPr>
          <p:cNvGrpSpPr/>
          <p:nvPr/>
        </p:nvGrpSpPr>
        <p:grpSpPr>
          <a:xfrm>
            <a:off x="6491494" y="1828800"/>
            <a:ext cx="5262141" cy="3431831"/>
            <a:chOff x="2132010" y="2360886"/>
            <a:chExt cx="6800845" cy="38875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0EF5D18D-74D1-41D6-B80D-28EBB966150B}"/>
                </a:ext>
              </a:extLst>
            </p:cNvPr>
            <p:cNvSpPr/>
            <p:nvPr/>
          </p:nvSpPr>
          <p:spPr>
            <a:xfrm>
              <a:off x="2132012" y="3931809"/>
              <a:ext cx="2705093" cy="7261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53AE3E01-2CDB-4531-B762-3FDBE4E465C8}"/>
                </a:ext>
              </a:extLst>
            </p:cNvPr>
            <p:cNvSpPr/>
            <p:nvPr/>
          </p:nvSpPr>
          <p:spPr>
            <a:xfrm>
              <a:off x="2151058" y="23608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1332B401-4817-414B-86AB-5B01EF5CDC00}"/>
                </a:ext>
              </a:extLst>
            </p:cNvPr>
            <p:cNvSpPr/>
            <p:nvPr/>
          </p:nvSpPr>
          <p:spPr>
            <a:xfrm>
              <a:off x="2151058" y="2767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DC012698-484B-49CC-AC02-8AB8BBBA203B}"/>
                </a:ext>
              </a:extLst>
            </p:cNvPr>
            <p:cNvSpPr/>
            <p:nvPr/>
          </p:nvSpPr>
          <p:spPr>
            <a:xfrm>
              <a:off x="2132011" y="3148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C51BCFDB-7DD4-4E8A-B6BF-DC894FB9CE6D}"/>
                </a:ext>
              </a:extLst>
            </p:cNvPr>
            <p:cNvSpPr/>
            <p:nvPr/>
          </p:nvSpPr>
          <p:spPr>
            <a:xfrm>
              <a:off x="2132011" y="3529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5C79F5AC-15CA-4DA2-972D-3C507DF9CC10}"/>
                </a:ext>
              </a:extLst>
            </p:cNvPr>
            <p:cNvGrpSpPr/>
            <p:nvPr/>
          </p:nvGrpSpPr>
          <p:grpSpPr>
            <a:xfrm>
              <a:off x="2132010" y="2386286"/>
              <a:ext cx="6762754" cy="3862114"/>
              <a:chOff x="2132012" y="2133600"/>
              <a:chExt cx="6762754" cy="386211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2FC72A6C-8343-4727-8F1B-A80AD61103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1336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5D5184E1-210E-40B5-A2B5-5977ABBF2D45}"/>
                  </a:ext>
                </a:extLst>
              </p:cNvPr>
              <p:cNvCxnSpPr/>
              <p:nvPr/>
            </p:nvCxnSpPr>
            <p:spPr>
              <a:xfrm>
                <a:off x="21320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724BCD9C-FFDB-430B-A1B0-2B84D30432C9}"/>
                  </a:ext>
                </a:extLst>
              </p:cNvPr>
              <p:cNvCxnSpPr/>
              <p:nvPr/>
            </p:nvCxnSpPr>
            <p:spPr>
              <a:xfrm>
                <a:off x="75422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56D07067-FFBE-4AB1-AC75-7507D22ED821}"/>
                  </a:ext>
                </a:extLst>
              </p:cNvPr>
              <p:cNvCxnSpPr/>
              <p:nvPr/>
            </p:nvCxnSpPr>
            <p:spPr>
              <a:xfrm>
                <a:off x="8894766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A0BD65B4-862C-491E-B78F-16199E4C8B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90602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E0D4BF2B-9807-42D6-95B7-6F282F325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678446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CB495EF5-B950-412F-B0DF-A752DAB90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45086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05E913AF-2090-44AC-BE55-3E44BA3C1E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22329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7917662D-DD25-4990-ADB5-33E86629AE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99571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A263FCC0-2D7D-4578-BC37-DC57D78F8876}"/>
                  </a:ext>
                </a:extLst>
              </p:cNvPr>
              <p:cNvCxnSpPr/>
              <p:nvPr/>
            </p:nvCxnSpPr>
            <p:spPr>
              <a:xfrm>
                <a:off x="34845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xmlns="" id="{0CE5DD24-A89B-4F27-81AA-09D586587B55}"/>
                  </a:ext>
                </a:extLst>
              </p:cNvPr>
              <p:cNvCxnSpPr/>
              <p:nvPr/>
            </p:nvCxnSpPr>
            <p:spPr>
              <a:xfrm>
                <a:off x="48371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xmlns="" id="{D9102BC6-92A9-48C7-BE7A-1170D2B1F6A1}"/>
                  </a:ext>
                </a:extLst>
              </p:cNvPr>
              <p:cNvCxnSpPr/>
              <p:nvPr/>
            </p:nvCxnSpPr>
            <p:spPr>
              <a:xfrm>
                <a:off x="61896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3F20B91A-734D-47B6-BFB5-6C353AA6B314}"/>
                </a:ext>
              </a:extLst>
            </p:cNvPr>
            <p:cNvGrpSpPr/>
            <p:nvPr/>
          </p:nvGrpSpPr>
          <p:grpSpPr>
            <a:xfrm>
              <a:off x="2170101" y="2386287"/>
              <a:ext cx="6762754" cy="3862114"/>
              <a:chOff x="3065458" y="1295400"/>
              <a:chExt cx="6762754" cy="3862114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xmlns="" id="{9BCDB720-F8F1-417E-A772-6781917BF9F5}"/>
                  </a:ext>
                </a:extLst>
              </p:cNvPr>
              <p:cNvGrpSpPr/>
              <p:nvPr/>
            </p:nvGrpSpPr>
            <p:grpSpPr>
              <a:xfrm>
                <a:off x="3713169" y="1295400"/>
                <a:ext cx="5410200" cy="3862114"/>
                <a:chOff x="2941644" y="2133600"/>
                <a:chExt cx="5410200" cy="3862114"/>
              </a:xfrm>
            </p:grpSpPr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xmlns="" id="{AD1F9742-1631-4201-9963-B84E7D773006}"/>
                    </a:ext>
                  </a:extLst>
                </p:cNvPr>
                <p:cNvCxnSpPr/>
                <p:nvPr/>
              </p:nvCxnSpPr>
              <p:spPr>
                <a:xfrm>
                  <a:off x="29416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xmlns="" id="{05FBE09B-073C-4601-AF2B-7D8DB52F5F47}"/>
                    </a:ext>
                  </a:extLst>
                </p:cNvPr>
                <p:cNvCxnSpPr/>
                <p:nvPr/>
              </p:nvCxnSpPr>
              <p:spPr>
                <a:xfrm>
                  <a:off x="699929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xmlns="" id="{5AC80872-F1D8-4AB9-9056-6673BF9D2A9C}"/>
                    </a:ext>
                  </a:extLst>
                </p:cNvPr>
                <p:cNvCxnSpPr/>
                <p:nvPr/>
              </p:nvCxnSpPr>
              <p:spPr>
                <a:xfrm>
                  <a:off x="83518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xmlns="" id="{2B5E7F9D-CC8D-412D-9BC1-B875F8E0B357}"/>
                    </a:ext>
                  </a:extLst>
                </p:cNvPr>
                <p:cNvCxnSpPr/>
                <p:nvPr/>
              </p:nvCxnSpPr>
              <p:spPr>
                <a:xfrm>
                  <a:off x="429419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xmlns="" id="{28EE9E8A-53DC-415A-90BB-58A8753BBD6F}"/>
                    </a:ext>
                  </a:extLst>
                </p:cNvPr>
                <p:cNvCxnSpPr/>
                <p:nvPr/>
              </p:nvCxnSpPr>
              <p:spPr>
                <a:xfrm>
                  <a:off x="56467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xmlns="" id="{E1368108-D012-4EAB-8F7E-DF8235222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163470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xmlns="" id="{FDE73F52-38E4-466E-A23D-7D50974264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240713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xmlns="" id="{45855ED1-6C51-48F5-B9E1-407D40EBFD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317955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xmlns="" id="{8FD35B3B-553C-4022-8126-4C86B8DEB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3951977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xmlns="" id="{CF0C9F52-3AB4-4912-BB43-9327981F4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47244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FD9756B0-2E82-4B9D-BC3A-C219842ABEEC}"/>
              </a:ext>
            </a:extLst>
          </p:cNvPr>
          <p:cNvSpPr txBox="1"/>
          <p:nvPr/>
        </p:nvSpPr>
        <p:spPr>
          <a:xfrm>
            <a:off x="785780" y="629866"/>
            <a:ext cx="1067721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cs typeface="NikoshBAN" panose="02000000000000000000" pitchFamily="2" charset="0"/>
              </a:rPr>
              <a:t>এখন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তুলনা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করে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দেখি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কোন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শ্রেণিতে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তুলনামূলক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বেশি</a:t>
            </a:r>
            <a:r>
              <a:rPr lang="en-US" sz="4000" dirty="0">
                <a:cs typeface="NikoshBAN" panose="02000000000000000000" pitchFamily="2" charset="0"/>
              </a:rPr>
              <a:t> </a:t>
            </a:r>
            <a:r>
              <a:rPr lang="en-US" sz="4000" dirty="0" err="1"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cs typeface="NikoshBAN" panose="02000000000000000000" pitchFamily="2" charset="0"/>
              </a:rPr>
              <a:t>-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9893ECC3-D845-44E5-8EAC-9C9D734ED7D0}"/>
                  </a:ext>
                </a:extLst>
              </p:cNvPr>
              <p:cNvSpPr/>
              <p:nvPr/>
            </p:nvSpPr>
            <p:spPr>
              <a:xfrm>
                <a:off x="4345189" y="5455827"/>
                <a:ext cx="871882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93ECC3-D845-44E5-8EAC-9C9D734ED7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189" y="5455827"/>
                <a:ext cx="871882" cy="92480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E3034C82-BE0E-484F-B194-567D189A17B1}"/>
                  </a:ext>
                </a:extLst>
              </p:cNvPr>
              <p:cNvSpPr/>
              <p:nvPr/>
            </p:nvSpPr>
            <p:spPr>
              <a:xfrm>
                <a:off x="6845649" y="5425501"/>
                <a:ext cx="871882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3034C82-BE0E-484F-B194-567D189A1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649" y="5425501"/>
                <a:ext cx="871882" cy="92480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FA16A228-E6B2-424F-B0AB-295298842EB3}"/>
              </a:ext>
            </a:extLst>
          </p:cNvPr>
          <p:cNvSpPr/>
          <p:nvPr/>
        </p:nvSpPr>
        <p:spPr>
          <a:xfrm>
            <a:off x="5808169" y="5468527"/>
            <a:ext cx="8929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/>
      <p:bldP spid="64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56D09020-E7E1-4CAB-8D89-B3D27CBD6599}"/>
                  </a:ext>
                </a:extLst>
              </p:cNvPr>
              <p:cNvSpPr txBox="1"/>
              <p:nvPr/>
            </p:nvSpPr>
            <p:spPr>
              <a:xfrm>
                <a:off x="684212" y="1143000"/>
                <a:ext cx="10210800" cy="8293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চতুর্থ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শ্রেণির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শিক্ষার্থী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প্রকাশ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পারি</a:t>
                </a:r>
                <a:r>
                  <a:rPr lang="en-US" sz="3200" dirty="0">
                    <a:cs typeface="NikoshBAN" panose="02000000000000000000" pitchFamily="2" charset="0"/>
                  </a:rPr>
                  <a:t> ৪০%।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D09020-E7E1-4CAB-8D89-B3D27CBD6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12" y="1143000"/>
                <a:ext cx="10210800" cy="829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26CED66-9ECE-4924-8E07-1B9435F60C8A}"/>
              </a:ext>
            </a:extLst>
          </p:cNvPr>
          <p:cNvSpPr txBox="1"/>
          <p:nvPr/>
        </p:nvSpPr>
        <p:spPr>
          <a:xfrm>
            <a:off x="3082926" y="3393866"/>
            <a:ext cx="541019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% </a:t>
            </a:r>
            <a:r>
              <a:rPr lang="en-US" sz="3200" dirty="0" err="1">
                <a:cs typeface="NikoshBAN" panose="02000000000000000000" pitchFamily="2" charset="0"/>
              </a:rPr>
              <a:t>প্রতীকটি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হচ্ছে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প্রতীক</a:t>
            </a:r>
            <a:r>
              <a:rPr lang="en-US" sz="3200" dirty="0">
                <a:cs typeface="NikoshBAN" panose="02000000000000000000" pitchFamily="2" charset="0"/>
              </a:rPr>
              <a:t>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2BE34334-B6DB-4638-AC38-E1654D098BB9}"/>
                  </a:ext>
                </a:extLst>
              </p:cNvPr>
              <p:cNvSpPr txBox="1"/>
              <p:nvPr/>
            </p:nvSpPr>
            <p:spPr>
              <a:xfrm>
                <a:off x="682624" y="2314653"/>
                <a:ext cx="10210800" cy="8570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cs typeface="NikoshBAN" panose="02000000000000000000" pitchFamily="2" charset="0"/>
                  </a:rPr>
                  <a:t>এবং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পঞ্চম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শ্রেণির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শিক্ষার্থী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প্রকাশ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পারি</a:t>
                </a:r>
                <a:r>
                  <a:rPr lang="en-US" sz="3200" dirty="0">
                    <a:cs typeface="NikoshBAN" panose="02000000000000000000" pitchFamily="2" charset="0"/>
                  </a:rPr>
                  <a:t> ৪৮%।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4" y="2314653"/>
                <a:ext cx="10210800" cy="857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F69FD4-EF93-491B-8275-C27ECA4FDE91}"/>
              </a:ext>
            </a:extLst>
          </p:cNvPr>
          <p:cNvSpPr txBox="1"/>
          <p:nvPr/>
        </p:nvSpPr>
        <p:spPr>
          <a:xfrm>
            <a:off x="1216024" y="4419600"/>
            <a:ext cx="9677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cs typeface="NikoshBAN" panose="02000000000000000000" pitchFamily="2" charset="0"/>
              </a:rPr>
              <a:t>শতকরা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হলো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এমন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একটি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ভগ্নাংশ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যার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লব</a:t>
            </a:r>
            <a:r>
              <a:rPr lang="en-US" sz="4000" b="1" dirty="0">
                <a:cs typeface="NikoshBAN" panose="02000000000000000000" pitchFamily="2" charset="0"/>
              </a:rPr>
              <a:t> ১ </a:t>
            </a:r>
            <a:r>
              <a:rPr lang="en-US" sz="4000" b="1" dirty="0" err="1"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cs typeface="NikoshBAN" panose="02000000000000000000" pitchFamily="2" charset="0"/>
              </a:rPr>
              <a:t>হর</a:t>
            </a:r>
            <a:r>
              <a:rPr lang="en-US" sz="4000" b="1" dirty="0">
                <a:cs typeface="NikoshBAN" panose="02000000000000000000" pitchFamily="2" charset="0"/>
              </a:rPr>
              <a:t> ১০০।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221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8BA42B4C-AE1A-4FB6-BC2C-BB840F8C8E7C}"/>
                  </a:ext>
                </a:extLst>
              </p:cNvPr>
              <p:cNvSpPr txBox="1"/>
              <p:nvPr/>
            </p:nvSpPr>
            <p:spPr>
              <a:xfrm>
                <a:off x="912812" y="1693759"/>
                <a:ext cx="5943600" cy="110588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তাহলে ১%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০.০১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A42B4C-AE1A-4FB6-BC2C-BB840F8C8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1693759"/>
                <a:ext cx="5943600" cy="1105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CA6007DA-FA36-41D2-98BA-AFBA6ADB2D92}"/>
                  </a:ext>
                </a:extLst>
              </p:cNvPr>
              <p:cNvSpPr txBox="1"/>
              <p:nvPr/>
            </p:nvSpPr>
            <p:spPr>
              <a:xfrm>
                <a:off x="912812" y="3302749"/>
                <a:ext cx="7543800" cy="110588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 ১৭% =১৭×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১৭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০.১৭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A6007DA-FA36-41D2-98BA-AFBA6ADB2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3302749"/>
                <a:ext cx="7543800" cy="11058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04878AB4-8383-48D3-ADED-71FC8CE41376}"/>
                  </a:ext>
                </a:extLst>
              </p:cNvPr>
              <p:cNvSpPr txBox="1"/>
              <p:nvPr/>
            </p:nvSpPr>
            <p:spPr>
              <a:xfrm>
                <a:off x="912812" y="4911740"/>
                <a:ext cx="7086600" cy="110806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 ৭৩% = ৭৩×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৭৩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০.৭৩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878AB4-8383-48D3-ADED-71FC8CE41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4911740"/>
                <a:ext cx="7086600" cy="11080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A266EBB-3E2F-47B2-B8AF-30B8C1F217CA}"/>
              </a:ext>
            </a:extLst>
          </p:cNvPr>
          <p:cNvSpPr txBox="1"/>
          <p:nvPr/>
        </p:nvSpPr>
        <p:spPr>
          <a:xfrm>
            <a:off x="1017292" y="605873"/>
            <a:ext cx="1021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এসো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আমরা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শতকরাকে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এবং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প্রকাশ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করি</a:t>
            </a:r>
            <a:r>
              <a:rPr lang="en-US" sz="3200" dirty="0">
                <a:cs typeface="NikoshBAN" panose="02000000000000000000" pitchFamily="2" charset="0"/>
              </a:rPr>
              <a:t>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837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923025" y="1736094"/>
            <a:ext cx="60245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923025" y="3394661"/>
            <a:ext cx="268239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4174885" y="3361258"/>
            <a:ext cx="33468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15%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144756" y="1697425"/>
            <a:ext cx="3374795" cy="4459551"/>
            <a:chOff x="8257880" y="1725706"/>
            <a:chExt cx="3374795" cy="44595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6151" t="28785" r="36376" b="6676"/>
            <a:stretch/>
          </p:blipFill>
          <p:spPr>
            <a:xfrm>
              <a:off x="8257880" y="1725706"/>
              <a:ext cx="3374795" cy="445955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Rectangle 2"/>
            <p:cNvSpPr/>
            <p:nvPr/>
          </p:nvSpPr>
          <p:spPr>
            <a:xfrm>
              <a:off x="8550111" y="1948790"/>
              <a:ext cx="2931736" cy="1953907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809516" y="4765852"/>
            <a:ext cx="33468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67%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3935290" y="4652731"/>
            <a:ext cx="33468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100%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674000" y="2336916"/>
            <a:ext cx="1120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রূপান্তন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2038636" y="3904878"/>
                <a:ext cx="2682398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48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636" y="3904878"/>
                <a:ext cx="2682398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10227" t="-15441" b="-397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6693800" y="3964889"/>
                <a:ext cx="2682398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800" y="3964889"/>
                <a:ext cx="2682398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227" t="-15328" b="-386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D09020-E7E1-4CAB-8D89-B3D27CBD6599}"/>
              </a:ext>
            </a:extLst>
          </p:cNvPr>
          <p:cNvSpPr txBox="1"/>
          <p:nvPr/>
        </p:nvSpPr>
        <p:spPr>
          <a:xfrm>
            <a:off x="684212" y="1143000"/>
            <a:ext cx="1021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এবার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দেখি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ভগ্নাংশকে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শতকরায়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রূপান্তর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যায়</a:t>
            </a:r>
            <a:r>
              <a:rPr lang="en-US" sz="3200" dirty="0">
                <a:cs typeface="NikoshBAN" panose="02000000000000000000" pitchFamily="2" charset="0"/>
              </a:rPr>
              <a:t>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BE34334-B6DB-4638-AC38-E1654D098BB9}"/>
                  </a:ext>
                </a:extLst>
              </p:cNvPr>
              <p:cNvSpPr txBox="1"/>
              <p:nvPr/>
            </p:nvSpPr>
            <p:spPr>
              <a:xfrm>
                <a:off x="1227136" y="2088552"/>
                <a:ext cx="1743076" cy="995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১২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136" y="2088552"/>
                <a:ext cx="1743076" cy="995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621F143-8002-4C36-9E46-34D3D673E8E1}"/>
                  </a:ext>
                </a:extLst>
              </p:cNvPr>
              <p:cNvSpPr txBox="1"/>
              <p:nvPr/>
            </p:nvSpPr>
            <p:spPr>
              <a:xfrm>
                <a:off x="3579812" y="2162541"/>
                <a:ext cx="1743076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1F143-8002-4C36-9E46-34D3D673E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812" y="2162541"/>
                <a:ext cx="1743076" cy="857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48226184-4A59-4E6A-9740-0E1A65E8B7E7}"/>
                  </a:ext>
                </a:extLst>
              </p:cNvPr>
              <p:cNvSpPr txBox="1"/>
              <p:nvPr/>
            </p:nvSpPr>
            <p:spPr>
              <a:xfrm>
                <a:off x="5359400" y="2184976"/>
                <a:ext cx="2090738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226184-4A59-4E6A-9740-0E1A65E8B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400" y="2184976"/>
                <a:ext cx="2090738" cy="857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EBDC1A7-1FE2-48BE-B949-A3BA146C08BA}"/>
              </a:ext>
            </a:extLst>
          </p:cNvPr>
          <p:cNvSpPr txBox="1"/>
          <p:nvPr/>
        </p:nvSpPr>
        <p:spPr>
          <a:xfrm>
            <a:off x="7237412" y="2210376"/>
            <a:ext cx="209073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= ৪৮%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DB8C2CFE-A5BF-4020-AC91-921596B60D0F}"/>
                  </a:ext>
                </a:extLst>
              </p:cNvPr>
              <p:cNvSpPr txBox="1"/>
              <p:nvPr/>
            </p:nvSpPr>
            <p:spPr>
              <a:xfrm>
                <a:off x="989012" y="3424263"/>
                <a:ext cx="1743076" cy="995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১৩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8C2CFE-A5BF-4020-AC91-921596B60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12" y="3424263"/>
                <a:ext cx="1743076" cy="995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B293E1BC-721D-40FB-8B85-3C64A665A43F}"/>
                  </a:ext>
                </a:extLst>
              </p:cNvPr>
              <p:cNvSpPr txBox="1"/>
              <p:nvPr/>
            </p:nvSpPr>
            <p:spPr>
              <a:xfrm>
                <a:off x="3341688" y="3498252"/>
                <a:ext cx="1743076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93E1BC-721D-40FB-8B85-3C64A665A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688" y="3498252"/>
                <a:ext cx="1743076" cy="8570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6BF3478-2D23-4A02-9C3A-EABD5E2D7519}"/>
                  </a:ext>
                </a:extLst>
              </p:cNvPr>
              <p:cNvSpPr txBox="1"/>
              <p:nvPr/>
            </p:nvSpPr>
            <p:spPr>
              <a:xfrm>
                <a:off x="5121276" y="3520687"/>
                <a:ext cx="2090738" cy="8217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৬৫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BF3478-2D23-4A02-9C3A-EABD5E2D7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276" y="3520687"/>
                <a:ext cx="2090738" cy="8217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A914B3C-6F8F-4E33-AA58-AEA7C0634E89}"/>
              </a:ext>
            </a:extLst>
          </p:cNvPr>
          <p:cNvSpPr txBox="1"/>
          <p:nvPr/>
        </p:nvSpPr>
        <p:spPr>
          <a:xfrm>
            <a:off x="6999288" y="3546087"/>
            <a:ext cx="209073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= ৬৫%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3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0181" y="1811084"/>
            <a:ext cx="78550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নিচের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শতকরাগুলোকে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সাধারণ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ভগ্নাংশে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প্রকাশ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1350454" y="3140365"/>
            <a:ext cx="268239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25%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4405418" y="3140365"/>
            <a:ext cx="33468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35%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7129764" y="3121511"/>
            <a:ext cx="33468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75%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15AECCE-09DE-4613-868E-036DCB7F7F1B}"/>
              </a:ext>
            </a:extLst>
          </p:cNvPr>
          <p:cNvSpPr/>
          <p:nvPr/>
        </p:nvSpPr>
        <p:spPr>
          <a:xfrm>
            <a:off x="755853" y="3008636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&lt;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12DE4B0-4E03-4B31-BDD1-9F5D5FD3E9BB}"/>
              </a:ext>
            </a:extLst>
          </p:cNvPr>
          <p:cNvSpPr/>
          <p:nvPr/>
        </p:nvSpPr>
        <p:spPr>
          <a:xfrm>
            <a:off x="2970212" y="3008635"/>
            <a:ext cx="1563385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5206743" y="3011007"/>
                <a:ext cx="1486306" cy="584775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≤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743" y="3011007"/>
                <a:ext cx="1486306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0204" t="-12371" b="-3299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8B9597-55BE-420C-BE65-827E2D1A664A}"/>
              </a:ext>
            </a:extLst>
          </p:cNvPr>
          <p:cNvSpPr txBox="1"/>
          <p:nvPr/>
        </p:nvSpPr>
        <p:spPr>
          <a:xfrm>
            <a:off x="1548507" y="1629069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7581079" y="2924668"/>
                <a:ext cx="1634186" cy="584775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%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79" y="2924668"/>
                <a:ext cx="1634186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9665" t="-12371" b="-3299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505020" y="2794186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C238C00-3DD3-4C87-8AE3-5CD69471FA82}"/>
              </a:ext>
            </a:extLst>
          </p:cNvPr>
          <p:cNvSpPr txBox="1"/>
          <p:nvPr/>
        </p:nvSpPr>
        <p:spPr>
          <a:xfrm>
            <a:off x="412008" y="2197869"/>
            <a:ext cx="8911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8592" y="360310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505020" y="2871187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5027812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5027812"/>
                <a:ext cx="1600842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136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5013097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5013097"/>
                <a:ext cx="1634316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1111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5027812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5027812"/>
                <a:ext cx="1581255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11538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967433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967433"/>
                <a:ext cx="1859427" cy="646331"/>
              </a:xfrm>
              <a:prstGeom prst="rect">
                <a:avLst/>
              </a:prstGeom>
              <a:blipFill rotWithShape="0">
                <a:blip r:embed="rId8"/>
                <a:stretch>
                  <a:fillRect l="-980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025780" y="4967433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3838869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শতকরা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হলো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এমন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একটি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ভগ্নাংশ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যার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−−</m:t>
                    </m:r>
                  </m:oMath>
                </a14:m>
                <a:r>
                  <a:rPr lang="en-US" sz="4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3838869"/>
                <a:ext cx="11617914" cy="769441"/>
              </a:xfrm>
              <a:prstGeom prst="rect">
                <a:avLst/>
              </a:prstGeom>
              <a:blipFill rotWithShape="0">
                <a:blip r:embed="rId9"/>
                <a:stretch>
                  <a:fillRect l="-2099" t="-16667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485006" y="577749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8972860" y="5013097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 animBg="1"/>
      <p:bldP spid="8" grpId="0" animBg="1"/>
      <p:bldP spid="9" grpId="0"/>
      <p:bldP spid="11" grpId="0" animBg="1"/>
      <p:bldP spid="11" grpId="1" animBg="1"/>
      <p:bldP spid="11" grpId="2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9" grpId="0" animBg="1"/>
      <p:bldP spid="19" grpId="1" animBg="1"/>
      <p:bldP spid="19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6883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০৬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ধারণা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০১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৯১-৯২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91490" y="2050474"/>
                <a:ext cx="10404763" cy="27709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)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শতকরা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বলতে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কী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বোঝ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? 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২)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১৮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৫০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? % 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 )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গ্রামের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১২০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জনের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৯৬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শিক্ষিত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শিক্ষিতের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শতকরা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490" y="2050474"/>
                <a:ext cx="10404763" cy="2770909"/>
              </a:xfrm>
              <a:prstGeom prst="rect">
                <a:avLst/>
              </a:prstGeom>
              <a:blipFill rotWithShape="0">
                <a:blip r:embed="rId2"/>
                <a:stretch>
                  <a:fillRect l="-1757" r="-293" b="-2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2350" y="1613263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353552" y="1699182"/>
            <a:ext cx="1524000" cy="3886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673748" y="3387419"/>
            <a:ext cx="1440464" cy="31796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2447417" y="2650912"/>
            <a:ext cx="8254153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স্যার</a:t>
            </a:r>
            <a:r>
              <a:rPr lang="en-US" sz="4400" dirty="0">
                <a:cs typeface="NikoshBAN" panose="02000000000000000000" pitchFamily="2" charset="0"/>
              </a:rPr>
              <a:t>, ২ </a:t>
            </a:r>
            <a:r>
              <a:rPr lang="en-US" sz="4400" dirty="0" err="1">
                <a:cs typeface="NikoshBAN" panose="02000000000000000000" pitchFamily="2" charset="0"/>
              </a:rPr>
              <a:t>ধরণের</a:t>
            </a:r>
            <a:r>
              <a:rPr lang="en-US" sz="4400" dirty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3504125" y="4977227"/>
            <a:ext cx="6705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সাধারণ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ভগ্নাংশ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দশকিম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ভগ্নাংশ</a:t>
            </a:r>
            <a:r>
              <a:rPr lang="en-US" sz="4400" dirty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583D94-1657-4239-861B-D67222E2413C}"/>
              </a:ext>
            </a:extLst>
          </p:cNvPr>
          <p:cNvSpPr txBox="1"/>
          <p:nvPr/>
        </p:nvSpPr>
        <p:spPr>
          <a:xfrm>
            <a:off x="2937611" y="3844847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6" y="1801785"/>
            <a:ext cx="2150772" cy="23130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3198058" y="519588"/>
            <a:ext cx="5459901" cy="83099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IN" sz="4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 একটি ভিডিও দেখি ! </a:t>
            </a:r>
            <a:endParaRPr lang="en-US" sz="4800" u="sng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5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2582" y="1704619"/>
            <a:ext cx="6054436" cy="3061346"/>
          </a:xfrm>
          <a:prstGeom prst="rect">
            <a:avLst/>
          </a:prstGeom>
        </p:spPr>
      </p:pic>
      <p:sp>
        <p:nvSpPr>
          <p:cNvPr id="5" name="Google Shape;303;p36"/>
          <p:cNvSpPr/>
          <p:nvPr/>
        </p:nvSpPr>
        <p:spPr>
          <a:xfrm>
            <a:off x="2754128" y="1593782"/>
            <a:ext cx="6514828" cy="3907449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231F1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  <a:scene3d>
              <a:camera prst="isometricOffAxis2Righ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loud 5"/>
          <p:cNvSpPr/>
          <p:nvPr/>
        </p:nvSpPr>
        <p:spPr>
          <a:xfrm>
            <a:off x="9628753" y="1704619"/>
            <a:ext cx="2177271" cy="1596980"/>
          </a:xfrm>
          <a:prstGeom prst="cloud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ভিডিও দেখতে টিভিতে ক্লিক করুন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294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334369"/>
            <a:ext cx="55831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endParaRPr lang="en-US" sz="8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3468324"/>
            <a:ext cx="10440000" cy="720000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481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2"/>
              <a:r>
                <a:rPr lang="en-US" dirty="0" err="1" smtClean="0">
                  <a:latin typeface="NikoshBAN" panose="02000000000000000000"/>
                </a:rPr>
                <a:t>শতকরাকে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সাধারণ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ভগ্নাংশে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রূপান্তর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করতে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পারবে</a:t>
              </a:r>
              <a:r>
                <a:rPr lang="en-US" dirty="0" smtClean="0">
                  <a:latin typeface="NikoshBAN" panose="02000000000000000000"/>
                </a:rPr>
                <a:t>।</a:t>
              </a:r>
              <a:endParaRPr lang="en-US" dirty="0">
                <a:latin typeface="NikoshBAN" panose="0200000000000000000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956062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এর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ধারণা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প্রতীকের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সাহায্যে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প্রকাশ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604" y="1711079"/>
            <a:ext cx="1136468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একটি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বিদ্যালয়ে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১০০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জন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শিক্ষার্থীর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মধ্যে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৭৫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জন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উপস্থিত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আছে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এটিকে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আমরা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কীভাবে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প্রকাশ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করতে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পারি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?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964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1217612" y="890833"/>
            <a:ext cx="103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ধরো কোন বিদ্যাল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চতুর্থ শ্রে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ণিতে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জন শিক্ষার্থীর মধ্যে ২০ জন ছাত্রী এবং পঞ্চম শ্রে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ণিতে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২৫ জন শিক্ষার্থীর মধ্যে 12 জন ছাত্রী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তুলনামূলক কোন শ্রেণীতে বেশি ছাত্রী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506545-27E3-49DD-BE34-A521F622B668}"/>
              </a:ext>
            </a:extLst>
          </p:cNvPr>
          <p:cNvSpPr txBox="1"/>
          <p:nvPr/>
        </p:nvSpPr>
        <p:spPr>
          <a:xfrm>
            <a:off x="1331912" y="3329233"/>
            <a:ext cx="9525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কোন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শ্রেণিতে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সংখ্যা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বেশি</a:t>
            </a:r>
            <a:r>
              <a:rPr lang="en-US" sz="4400" dirty="0"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13C83F-6818-4C4B-B7E0-A227292C2A1F}"/>
              </a:ext>
            </a:extLst>
          </p:cNvPr>
          <p:cNvSpPr txBox="1"/>
          <p:nvPr/>
        </p:nvSpPr>
        <p:spPr>
          <a:xfrm>
            <a:off x="1304924" y="4920842"/>
            <a:ext cx="9525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কোন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শ্রেণিতে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তুলনামূলক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সংখ্যা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বেশি</a:t>
            </a:r>
            <a:r>
              <a:rPr lang="en-US" sz="4400" dirty="0"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37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D09020-E7E1-4CAB-8D89-B3D27CBD6599}"/>
              </a:ext>
            </a:extLst>
          </p:cNvPr>
          <p:cNvSpPr txBox="1"/>
          <p:nvPr/>
        </p:nvSpPr>
        <p:spPr>
          <a:xfrm>
            <a:off x="2345500" y="1104043"/>
            <a:ext cx="7238998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নিচের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সারণি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লক্ষ্য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করি</a:t>
            </a:r>
            <a:r>
              <a:rPr lang="en-US" sz="4400" dirty="0">
                <a:cs typeface="NikoshBAN" panose="02000000000000000000" pitchFamily="2" charset="0"/>
              </a:rPr>
              <a:t>-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105780E-815D-423F-8B7B-5E7C0F8AFFA2}"/>
              </a:ext>
            </a:extLst>
          </p:cNvPr>
          <p:cNvGrpSpPr/>
          <p:nvPr/>
        </p:nvGrpSpPr>
        <p:grpSpPr>
          <a:xfrm>
            <a:off x="2170112" y="2780122"/>
            <a:ext cx="7848600" cy="2299832"/>
            <a:chOff x="2466740" y="2003811"/>
            <a:chExt cx="7848600" cy="22998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C27B9639-CF5B-4069-AA91-57ACE1E03734}"/>
                </a:ext>
              </a:extLst>
            </p:cNvPr>
            <p:cNvGrpSpPr/>
            <p:nvPr/>
          </p:nvGrpSpPr>
          <p:grpSpPr>
            <a:xfrm>
              <a:off x="2466740" y="2026885"/>
              <a:ext cx="7848600" cy="2209800"/>
              <a:chOff x="2436812" y="2057400"/>
              <a:chExt cx="7848600" cy="220980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60C88A03-E151-439A-B4E3-CE2BC177B291}"/>
                  </a:ext>
                </a:extLst>
              </p:cNvPr>
              <p:cNvCxnSpPr/>
              <p:nvPr/>
            </p:nvCxnSpPr>
            <p:spPr>
              <a:xfrm>
                <a:off x="2436812" y="20574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F7AAFEFA-D1B6-4A06-9950-83EF32AC09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6812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BD423924-D000-4565-B7C7-3637E8008418}"/>
                  </a:ext>
                </a:extLst>
              </p:cNvPr>
              <p:cNvCxnSpPr/>
              <p:nvPr/>
            </p:nvCxnSpPr>
            <p:spPr>
              <a:xfrm>
                <a:off x="2436812" y="27940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67256D51-953F-4DE9-831C-FEA3348D49B4}"/>
                  </a:ext>
                </a:extLst>
              </p:cNvPr>
              <p:cNvCxnSpPr/>
              <p:nvPr/>
            </p:nvCxnSpPr>
            <p:spPr>
              <a:xfrm>
                <a:off x="2436812" y="35306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xmlns="" id="{08061010-5D37-4E23-8CE6-C1CFC5CF02AC}"/>
                  </a:ext>
                </a:extLst>
              </p:cNvPr>
              <p:cNvCxnSpPr/>
              <p:nvPr/>
            </p:nvCxnSpPr>
            <p:spPr>
              <a:xfrm>
                <a:off x="2436812" y="42672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xmlns="" id="{478EE87F-A8AA-4C90-BA18-5266D50B8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30528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xmlns="" id="{C2AD38B1-683F-4548-94CE-9BD4D825D6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4245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9BC1ED55-20B8-470B-B661-81D9733932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17962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3034A9CF-8035-4BCA-B3E7-A34AA02A9362}"/>
                </a:ext>
              </a:extLst>
            </p:cNvPr>
            <p:cNvSpPr/>
            <p:nvPr/>
          </p:nvSpPr>
          <p:spPr>
            <a:xfrm>
              <a:off x="3124582" y="2100472"/>
              <a:ext cx="1215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3DF419C-7DBB-4EFE-BD90-C9F6061A25DF}"/>
                </a:ext>
              </a:extLst>
            </p:cNvPr>
            <p:cNvSpPr/>
            <p:nvPr/>
          </p:nvSpPr>
          <p:spPr>
            <a:xfrm>
              <a:off x="5102224" y="2003811"/>
              <a:ext cx="2410677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মোট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শিক্ষার্থী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D5CA0F5-5A5B-44E9-90F0-FE643FE019EA}"/>
                </a:ext>
              </a:extLst>
            </p:cNvPr>
            <p:cNvSpPr/>
            <p:nvPr/>
          </p:nvSpPr>
          <p:spPr>
            <a:xfrm>
              <a:off x="8402200" y="2100472"/>
              <a:ext cx="1215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ছাত্রী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990DDEF-9EBC-49E4-9A36-27ABE9E54784}"/>
                </a:ext>
              </a:extLst>
            </p:cNvPr>
            <p:cNvSpPr/>
            <p:nvPr/>
          </p:nvSpPr>
          <p:spPr>
            <a:xfrm>
              <a:off x="2756428" y="2796469"/>
              <a:ext cx="197371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চতুর্থ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447C9AB3-1B44-4BE5-AAAA-D9F50028432A}"/>
                </a:ext>
              </a:extLst>
            </p:cNvPr>
            <p:cNvSpPr/>
            <p:nvPr/>
          </p:nvSpPr>
          <p:spPr>
            <a:xfrm>
              <a:off x="2696098" y="3501886"/>
              <a:ext cx="197371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পঞ্চম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747B1A3-2F1B-40D5-A3CC-68FECA644960}"/>
                </a:ext>
              </a:extLst>
            </p:cNvPr>
            <p:cNvSpPr/>
            <p:nvPr/>
          </p:nvSpPr>
          <p:spPr>
            <a:xfrm>
              <a:off x="6094412" y="2756712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৫০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786938B7-BAE1-4DFC-A7B0-A34993F83093}"/>
                </a:ext>
              </a:extLst>
            </p:cNvPr>
            <p:cNvSpPr/>
            <p:nvPr/>
          </p:nvSpPr>
          <p:spPr>
            <a:xfrm>
              <a:off x="8622932" y="3595757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১২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3CC7721-BEE9-48A0-84D9-846E98088C47}"/>
                </a:ext>
              </a:extLst>
            </p:cNvPr>
            <p:cNvSpPr/>
            <p:nvPr/>
          </p:nvSpPr>
          <p:spPr>
            <a:xfrm>
              <a:off x="6015101" y="3492500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২৫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D452DE61-CAA1-42B9-B3A4-D6B253959B97}"/>
                </a:ext>
              </a:extLst>
            </p:cNvPr>
            <p:cNvSpPr/>
            <p:nvPr/>
          </p:nvSpPr>
          <p:spPr>
            <a:xfrm>
              <a:off x="8633760" y="2822714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২০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111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5398</TotalTime>
  <Words>409</Words>
  <Application>Microsoft Office PowerPoint</Application>
  <PresentationFormat>Widescreen</PresentationFormat>
  <Paragraphs>102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Cambria Math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422</cp:revision>
  <dcterms:created xsi:type="dcterms:W3CDTF">2021-07-26T10:09:43Z</dcterms:created>
  <dcterms:modified xsi:type="dcterms:W3CDTF">2026-08-01T07:05:22Z</dcterms:modified>
</cp:coreProperties>
</file>