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1032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D186-A983-493A-9DAE-BBBACDA3023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6809-0EEC-4C05-91A4-682E4A1FEB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D186-A983-493A-9DAE-BBBACDA3023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6809-0EEC-4C05-91A4-682E4A1FEB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D186-A983-493A-9DAE-BBBACDA3023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6809-0EEC-4C05-91A4-682E4A1FEB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D186-A983-493A-9DAE-BBBACDA3023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6809-0EEC-4C05-91A4-682E4A1FEB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D186-A983-493A-9DAE-BBBACDA3023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6809-0EEC-4C05-91A4-682E4A1FEB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D186-A983-493A-9DAE-BBBACDA3023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6809-0EEC-4C05-91A4-682E4A1FEB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D186-A983-493A-9DAE-BBBACDA3023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6809-0EEC-4C05-91A4-682E4A1FEB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D186-A983-493A-9DAE-BBBACDA3023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6809-0EEC-4C05-91A4-682E4A1FEB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D186-A983-493A-9DAE-BBBACDA3023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6809-0EEC-4C05-91A4-682E4A1FEB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D186-A983-493A-9DAE-BBBACDA3023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6809-0EEC-4C05-91A4-682E4A1FEB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BD186-A983-493A-9DAE-BBBACDA3023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F6809-0EEC-4C05-91A4-682E4A1FEB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BD186-A983-493A-9DAE-BBBACDA3023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F6809-0EEC-4C05-91A4-682E4A1FEB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3965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946404"/>
            <a:ext cx="9144000" cy="4965192"/>
          </a:xfrm>
          <a:prstGeom prst="ellipse">
            <a:avLst/>
          </a:prstGeom>
          <a:ln w="762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-228600"/>
            <a:ext cx="9144000" cy="70866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0" y="-228600"/>
            <a:ext cx="9144000" cy="144655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Write the words in the boxes that describe the qualities of your friend.</a:t>
            </a:r>
            <a:endParaRPr lang="en-US" sz="4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819400" y="3429000"/>
            <a:ext cx="3886200" cy="1600200"/>
          </a:xfrm>
          <a:prstGeom prst="ellipse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 flipH="1" flipV="1">
            <a:off x="4381500" y="3238500"/>
            <a:ext cx="381000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2819400" y="1219200"/>
            <a:ext cx="3124200" cy="1828800"/>
          </a:xfrm>
          <a:prstGeom prst="ellipse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>
            <a:stCxn id="4" idx="7"/>
          </p:cNvCxnSpPr>
          <p:nvPr/>
        </p:nvCxnSpPr>
        <p:spPr>
          <a:xfrm rot="5400000" flipH="1" flipV="1">
            <a:off x="6113368" y="3375911"/>
            <a:ext cx="310544" cy="264323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6019800" y="2057400"/>
            <a:ext cx="3124200" cy="1752600"/>
          </a:xfrm>
          <a:prstGeom prst="ellipse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/>
        </p:nvCxnSpPr>
        <p:spPr>
          <a:xfrm>
            <a:off x="6172200" y="4724400"/>
            <a:ext cx="457200" cy="22860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6172200" y="4343400"/>
            <a:ext cx="2971800" cy="19812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/>
          <p:nvPr/>
        </p:nvCxnSpPr>
        <p:spPr>
          <a:xfrm rot="5400000" flipH="1" flipV="1">
            <a:off x="4476750" y="5276850"/>
            <a:ext cx="685800" cy="3810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16200000" flipV="1">
            <a:off x="2743200" y="3505200"/>
            <a:ext cx="304800" cy="30480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3200400" y="5334000"/>
            <a:ext cx="3124200" cy="1524000"/>
          </a:xfrm>
          <a:prstGeom prst="ellipse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0" y="2057400"/>
            <a:ext cx="2819400" cy="2133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2971800" y="4800600"/>
            <a:ext cx="457200" cy="22860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0" y="4419600"/>
            <a:ext cx="3048000" cy="1981200"/>
          </a:xfrm>
          <a:prstGeom prst="ellipse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3581400" y="1676400"/>
            <a:ext cx="198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Smart</a:t>
            </a:r>
            <a:endParaRPr lang="en-US" sz="48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09600" y="2743200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Kind</a:t>
            </a:r>
            <a:endParaRPr lang="en-US" sz="4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85800" y="4953000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Caring</a:t>
            </a:r>
            <a:endParaRPr lang="en-US" sz="48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733800" y="5791200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Polite</a:t>
            </a:r>
            <a:endParaRPr lang="en-US" sz="480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705600" y="47244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Helpful</a:t>
            </a:r>
            <a:endParaRPr lang="en-US" sz="4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553200" y="2590800"/>
            <a:ext cx="198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Honest</a:t>
            </a:r>
            <a:endParaRPr lang="en-US" sz="48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810000" y="3352800"/>
            <a:ext cx="1981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MY Friend</a:t>
            </a:r>
            <a:endParaRPr lang="en-US" sz="4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800" decel="100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 animBg="1"/>
      <p:bldP spid="23" grpId="0" animBg="1"/>
      <p:bldP spid="26" grpId="0" animBg="1"/>
      <p:bldP spid="33" grpId="0" animBg="1"/>
      <p:bldP spid="36" grpId="0" animBg="1"/>
      <p:bldP spid="41" grpId="0" animBg="1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Cloud Callout 2"/>
          <p:cNvSpPr/>
          <p:nvPr/>
        </p:nvSpPr>
        <p:spPr>
          <a:xfrm>
            <a:off x="609600" y="0"/>
            <a:ext cx="8153400" cy="1219200"/>
          </a:xfrm>
          <a:prstGeom prst="cloudCallout">
            <a:avLst>
              <a:gd name="adj1" fmla="val -13046"/>
              <a:gd name="adj2" fmla="val 88246"/>
            </a:avLst>
          </a:prstGeom>
          <a:solidFill>
            <a:srgbClr val="FFFF00"/>
          </a:solidFill>
          <a:ln w="5715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New words</a:t>
            </a:r>
            <a:endParaRPr lang="en-US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0200" y="1219200"/>
            <a:ext cx="5715000" cy="1107996"/>
          </a:xfrm>
          <a:prstGeom prst="rect">
            <a:avLst/>
          </a:prstGeom>
          <a:solidFill>
            <a:srgbClr val="00B0F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Conversation</a:t>
            </a:r>
            <a:endParaRPr lang="en-US" sz="6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5750004"/>
            <a:ext cx="6553200" cy="1107996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Dialogue</a:t>
            </a:r>
            <a:endParaRPr lang="en-US" sz="6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images (3)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685800" y="2514600"/>
            <a:ext cx="7162800" cy="2962275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905000" y="228600"/>
            <a:ext cx="56388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Playground</a:t>
            </a:r>
            <a:endParaRPr lang="en-US" sz="6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8800" y="5257800"/>
            <a:ext cx="5867400" cy="1107996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Play area</a:t>
            </a:r>
            <a:endParaRPr lang="en-US" sz="6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100004394.jpe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685800" y="1752600"/>
            <a:ext cx="7315200" cy="3200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438400" y="381000"/>
            <a:ext cx="3962400" cy="1107996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Team</a:t>
            </a:r>
            <a:endParaRPr lang="en-US" sz="6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2200" y="5562600"/>
            <a:ext cx="40386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Group</a:t>
            </a:r>
            <a:endParaRPr lang="en-US" sz="6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685800" y="2209800"/>
            <a:ext cx="7620000" cy="2971800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981200" y="381000"/>
            <a:ext cx="43434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Friendly</a:t>
            </a:r>
            <a:endParaRPr lang="en-US" sz="6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7400" y="5562600"/>
            <a:ext cx="4572000" cy="1107996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Amicable</a:t>
            </a:r>
            <a:endParaRPr lang="en-US" sz="6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100004394 (1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828800"/>
            <a:ext cx="6477000" cy="32362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762000" y="0"/>
            <a:ext cx="7696200" cy="923330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Teacher’s Model Reading</a:t>
            </a:r>
            <a:endParaRPr lang="en-US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Gallery_1780925783531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1371600"/>
            <a:ext cx="4419600" cy="50292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1000043936.jpg"/>
          <p:cNvPicPr>
            <a:picLocks noChangeAspect="1"/>
          </p:cNvPicPr>
          <p:nvPr/>
        </p:nvPicPr>
        <p:blipFill>
          <a:blip r:embed="rId4">
            <a:lum bright="-10000"/>
          </a:blip>
          <a:stretch>
            <a:fillRect/>
          </a:stretch>
        </p:blipFill>
        <p:spPr>
          <a:xfrm>
            <a:off x="4572000" y="1295400"/>
            <a:ext cx="4572000" cy="5105400"/>
          </a:xfrm>
          <a:prstGeom prst="rect">
            <a:avLst/>
          </a:prstGeom>
          <a:ln w="76200">
            <a:solidFill>
              <a:srgbClr val="002060"/>
            </a:solidFill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600200" y="0"/>
            <a:ext cx="5867400" cy="1107996"/>
          </a:xfrm>
          <a:prstGeom prst="rect">
            <a:avLst/>
          </a:prstGeom>
          <a:solidFill>
            <a:srgbClr val="00B0F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Choral Reading</a:t>
            </a:r>
            <a:endParaRPr lang="en-US" sz="6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00004072.jpe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457200" y="1905000"/>
            <a:ext cx="8305800" cy="4267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295400" y="304800"/>
            <a:ext cx="6629400" cy="10156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Student’s Reading</a:t>
            </a:r>
            <a:endParaRPr lang="en-US" sz="6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00004076 (2).jpeg"/>
          <p:cNvPicPr>
            <a:picLocks noChangeAspect="1"/>
          </p:cNvPicPr>
          <p:nvPr/>
        </p:nvPicPr>
        <p:blipFill>
          <a:blip r:embed="rId4">
            <a:lum bright="-10000"/>
          </a:blip>
          <a:stretch>
            <a:fillRect/>
          </a:stretch>
        </p:blipFill>
        <p:spPr>
          <a:xfrm>
            <a:off x="838200" y="1676400"/>
            <a:ext cx="7543800" cy="4640580"/>
          </a:xfrm>
          <a:prstGeom prst="round2DiagRect">
            <a:avLst>
              <a:gd name="adj1" fmla="val 16667"/>
              <a:gd name="adj2" fmla="val 0"/>
            </a:avLst>
          </a:prstGeom>
          <a:ln w="762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Oval 2"/>
          <p:cNvSpPr/>
          <p:nvPr/>
        </p:nvSpPr>
        <p:spPr>
          <a:xfrm>
            <a:off x="2209800" y="0"/>
            <a:ext cx="6248400" cy="1066800"/>
          </a:xfrm>
          <a:prstGeom prst="ellipse">
            <a:avLst/>
          </a:prstGeom>
          <a:solidFill>
            <a:srgbClr val="0070C0"/>
          </a:solidFill>
          <a:ln w="76200"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Group Work</a:t>
            </a:r>
            <a:endParaRPr lang="en-US" sz="6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1295400" y="0"/>
            <a:ext cx="1992923" cy="129540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0" y="1295400"/>
            <a:ext cx="9144000" cy="2308324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Read the text in </a:t>
            </a:r>
            <a:r>
              <a:rPr lang="en-US" sz="48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groups and role-play the characters-Rubel,Rajib and Biplob.</a:t>
            </a:r>
            <a:endParaRPr lang="en-US" sz="4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733800"/>
            <a:ext cx="9144000" cy="923330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Answer the following questions.</a:t>
            </a:r>
            <a:endParaRPr lang="en-US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4800600"/>
            <a:ext cx="8686800" cy="923330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* Where are Rubel and Rajib?</a:t>
            </a:r>
            <a:endParaRPr lang="en-US" sz="5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934670"/>
            <a:ext cx="7696200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*What did they want?</a:t>
            </a:r>
            <a:endParaRPr lang="en-US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600200" y="533400"/>
            <a:ext cx="6248400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One day one word</a:t>
            </a:r>
            <a:endParaRPr lang="en-US" sz="6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438400"/>
            <a:ext cx="3657600" cy="1015663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Tomorrow</a:t>
            </a:r>
            <a:endParaRPr lang="en-US" sz="6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38600" y="2667000"/>
            <a:ext cx="1066800" cy="609600"/>
          </a:xfrm>
          <a:prstGeom prst="rightArrow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486400" y="2590800"/>
            <a:ext cx="3276600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আগামীকাল</a:t>
            </a:r>
            <a:endParaRPr lang="en-US" sz="6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4648200"/>
            <a:ext cx="7391400" cy="1015663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See you tomorrow.</a:t>
            </a:r>
            <a:endParaRPr lang="en-US" sz="6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228600"/>
            <a:ext cx="9144000" cy="66294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3963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381000" y="914400"/>
            <a:ext cx="8382000" cy="5257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905000" y="304800"/>
            <a:ext cx="4953000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Assessment</a:t>
            </a:r>
            <a:endParaRPr lang="en-US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download (3)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990600" y="1905000"/>
            <a:ext cx="7543800" cy="1752600"/>
          </a:xfrm>
          <a:prstGeom prst="ellipse">
            <a:avLst/>
          </a:prstGeom>
          <a:ln w="762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33400" y="4038600"/>
            <a:ext cx="7848600" cy="2308324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Read </a:t>
            </a:r>
            <a:r>
              <a:rPr lang="en-US" sz="4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dialogue 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individually from </a:t>
            </a:r>
            <a:r>
              <a:rPr lang="en-US" sz="4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activity 1.3 </a:t>
            </a:r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at textbook </a:t>
            </a:r>
            <a:r>
              <a:rPr lang="en-US" sz="4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page 52.</a:t>
            </a:r>
            <a:endParaRPr lang="en-US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752600" y="0"/>
            <a:ext cx="5562600" cy="1015663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Feedback</a:t>
            </a:r>
            <a:endParaRPr lang="en-US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000042494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457200" y="1295400"/>
            <a:ext cx="7848600" cy="2438400"/>
          </a:xfrm>
          <a:prstGeom prst="ellipse">
            <a:avLst/>
          </a:prstGeom>
          <a:ln w="762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0" y="3810000"/>
            <a:ext cx="9144000" cy="3046988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Support the </a:t>
            </a:r>
            <a:r>
              <a:rPr lang="en-US" sz="48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students throughout the class,especially those </a:t>
            </a:r>
            <a:endParaRPr lang="en-US" sz="48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who cannot </a:t>
            </a:r>
            <a:r>
              <a:rPr lang="en-US" sz="48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read or role-play the dialogue </a:t>
            </a:r>
            <a:r>
              <a:rPr lang="en-US" sz="4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properly.</a:t>
            </a:r>
            <a:endParaRPr lang="en-US" sz="4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838200" y="228600"/>
            <a:ext cx="7543800" cy="1015663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Summary of the sessio</a:t>
            </a:r>
            <a:r>
              <a:rPr lang="en-US" sz="6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en-US" sz="6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905000"/>
            <a:ext cx="9144000" cy="923330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“What have you learnt today?”</a:t>
            </a:r>
            <a:endParaRPr lang="en-US" sz="5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533400" y="2895600"/>
            <a:ext cx="8153400" cy="4343400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  </a:t>
            </a:r>
            <a:r>
              <a:rPr lang="en-US" sz="5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have learnt some words that describe the qualities of a friend. </a:t>
            </a:r>
            <a:endParaRPr lang="en-US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600200" y="0"/>
            <a:ext cx="5791200" cy="1107996"/>
          </a:xfrm>
          <a:prstGeom prst="rect">
            <a:avLst/>
          </a:prstGeom>
          <a:solidFill>
            <a:srgbClr val="00B0F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Home Work</a:t>
            </a:r>
            <a:endParaRPr lang="en-US" sz="6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download (2)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1219200" y="1447800"/>
            <a:ext cx="6705600" cy="28194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0" y="4648200"/>
            <a:ext cx="9144000" cy="2308324"/>
          </a:xfrm>
          <a:prstGeom prst="rect">
            <a:avLst/>
          </a:prstGeom>
          <a:solidFill>
            <a:srgbClr val="002060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Write five qualities of your best friend and make three sentences about him/her.</a:t>
            </a:r>
            <a:endParaRPr lang="en-US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3964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609600" y="990600"/>
            <a:ext cx="7772400" cy="4965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/>
          <p:cNvSpPr/>
          <p:nvPr/>
        </p:nvSpPr>
        <p:spPr>
          <a:xfrm>
            <a:off x="304800" y="304800"/>
            <a:ext cx="8839200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Introduction to the Lesson</a:t>
            </a:r>
            <a:endParaRPr lang="en-US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3105835"/>
            <a:ext cx="3200400" cy="1569660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4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Class-Four</a:t>
            </a:r>
            <a:endParaRPr lang="en-US" sz="4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Sub-English</a:t>
            </a:r>
            <a:endParaRPr lang="en-US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43400" y="2438400"/>
            <a:ext cx="4800600" cy="2800767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4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Unit-12</a:t>
            </a:r>
            <a:endParaRPr lang="en-US" sz="4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Activity-1.1,1.2,1.3</a:t>
            </a:r>
            <a:endParaRPr lang="en-US" sz="4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Lesson Title-Making Friends</a:t>
            </a:r>
            <a:endParaRPr lang="en-US" sz="4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images (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1295400"/>
            <a:ext cx="533400" cy="5105400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Oval 2"/>
          <p:cNvSpPr/>
          <p:nvPr/>
        </p:nvSpPr>
        <p:spPr>
          <a:xfrm>
            <a:off x="304800" y="304800"/>
            <a:ext cx="8382000" cy="1143000"/>
          </a:xfrm>
          <a:prstGeom prst="ellipse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Learning  Outcomes</a:t>
            </a:r>
            <a:endParaRPr lang="en-US" sz="5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1371600" y="1752600"/>
            <a:ext cx="6477000" cy="609600"/>
          </a:xfrm>
          <a:prstGeom prst="wedgeRoundRectCallout">
            <a:avLst>
              <a:gd name="adj1" fmla="val -19758"/>
              <a:gd name="adj2" fmla="val 10727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Students will be able to-</a:t>
            </a:r>
            <a:endParaRPr lang="en-US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0" y="2133600"/>
            <a:ext cx="9144000" cy="5181600"/>
          </a:xfrm>
          <a:prstGeom prst="horizontalScroll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8.1.1 Recognise a range of words in communication.</a:t>
            </a:r>
          </a:p>
          <a:p>
            <a:pPr algn="ctr"/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8.1.2 Use a range of words in communication.</a:t>
            </a:r>
          </a:p>
          <a:p>
            <a:pPr algn="ctr"/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4.2.1 Read aloud short and simple texts with proper stress and intonation.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/>
          <p:cNvSpPr/>
          <p:nvPr/>
        </p:nvSpPr>
        <p:spPr>
          <a:xfrm>
            <a:off x="1371601" y="0"/>
            <a:ext cx="6629400" cy="1015663"/>
          </a:xfrm>
          <a:prstGeom prst="rect">
            <a:avLst/>
          </a:prstGeom>
          <a:solidFill>
            <a:srgbClr val="FFC000"/>
          </a:solidFill>
          <a:ln w="76200">
            <a:solidFill>
              <a:srgbClr val="FF0000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Look at the picture</a:t>
            </a:r>
            <a:endParaRPr lang="en-US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00004393.jpe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685800" y="1295400"/>
            <a:ext cx="8001000" cy="42316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5791200"/>
            <a:ext cx="8915400" cy="830997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a.What</a:t>
            </a:r>
            <a:r>
              <a:rPr lang="en-US" sz="4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do you see in the </a:t>
            </a:r>
            <a:r>
              <a:rPr lang="en-US" sz="48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picture?</a:t>
            </a:r>
            <a:endParaRPr lang="en-US" sz="48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609600" y="304800"/>
            <a:ext cx="8153400" cy="1754326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Can you guess what may be our </a:t>
            </a:r>
            <a:r>
              <a:rPr lang="en-US" sz="5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today’s lesson</a:t>
            </a:r>
            <a:r>
              <a:rPr lang="en-US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00004393.jpe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457200" y="2362200"/>
            <a:ext cx="8001000" cy="4231640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Horizontal Scroll 2"/>
          <p:cNvSpPr/>
          <p:nvPr/>
        </p:nvSpPr>
        <p:spPr>
          <a:xfrm>
            <a:off x="1143000" y="-228600"/>
            <a:ext cx="7010400" cy="2209800"/>
          </a:xfrm>
          <a:prstGeom prst="horizontalScroll">
            <a:avLst/>
          </a:prstGeom>
          <a:solidFill>
            <a:srgbClr val="FFFF00"/>
          </a:solidFill>
          <a:ln w="571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Our Today’s Lesson</a:t>
            </a:r>
            <a:endParaRPr lang="en-US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0" y="3124200"/>
            <a:ext cx="9144000" cy="3733800"/>
          </a:xfrm>
          <a:prstGeom prst="ellipse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loud Callout 4"/>
          <p:cNvSpPr/>
          <p:nvPr/>
        </p:nvSpPr>
        <p:spPr>
          <a:xfrm>
            <a:off x="4038600" y="3657600"/>
            <a:ext cx="4724400" cy="2438400"/>
          </a:xfrm>
          <a:prstGeom prst="cloudCallout">
            <a:avLst>
              <a:gd name="adj1" fmla="val -70942"/>
              <a:gd name="adj2" fmla="val 20833"/>
            </a:avLst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Making</a:t>
            </a:r>
          </a:p>
          <a:p>
            <a:pPr algn="ctr"/>
            <a:r>
              <a:rPr lang="en-US" sz="5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Friends</a:t>
            </a:r>
            <a:endParaRPr lang="en-US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100004393.jpeg"/>
          <p:cNvPicPr>
            <a:picLocks noChangeAspect="1"/>
          </p:cNvPicPr>
          <p:nvPr/>
        </p:nvPicPr>
        <p:blipFill>
          <a:blip r:embed="rId3" cstate="print">
            <a:lum bright="-20000"/>
          </a:blip>
          <a:stretch>
            <a:fillRect/>
          </a:stretch>
        </p:blipFill>
        <p:spPr>
          <a:xfrm>
            <a:off x="0" y="4114800"/>
            <a:ext cx="3124200" cy="198120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393.jpe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609600" y="1524000"/>
            <a:ext cx="8077200" cy="1600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0"/>
            <a:ext cx="9372600" cy="1446550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Ask and answer the following questions in pairs.</a:t>
            </a:r>
            <a:endParaRPr lang="en-US" sz="4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048000"/>
            <a:ext cx="8839200" cy="830997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a)How do you greet your friend?</a:t>
            </a:r>
            <a:endParaRPr lang="en-US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886200"/>
            <a:ext cx="9144000" cy="156966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b) What expressions do y</a:t>
            </a:r>
            <a:r>
              <a:rPr lang="en-US" sz="48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ou use to agree on something?</a:t>
            </a:r>
            <a:endParaRPr lang="en-US" sz="4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10200"/>
            <a:ext cx="9144000" cy="1508105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c)How do you usually end your conversation</a:t>
            </a:r>
            <a:r>
              <a:rPr lang="en-US" sz="48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966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393.jpe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304800" y="0"/>
            <a:ext cx="8077200" cy="1447800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0" y="1066801"/>
            <a:ext cx="9144000" cy="2554545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*When we greet our friends,we</a:t>
            </a:r>
          </a:p>
          <a:p>
            <a:pPr algn="ctr"/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Say “Good morning/Good evening/AS-salamu-alikum or according to their religion.”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581400"/>
            <a:ext cx="9144000" cy="1938992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*When we agree on something with our friends,we say “Sure/It’s OK/That’s fine,etc.”</a:t>
            </a:r>
            <a:endParaRPr lang="en-US" sz="4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486400"/>
            <a:ext cx="9144000" cy="14465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*When we end our conversation,we say</a:t>
            </a:r>
          </a:p>
          <a:p>
            <a:pPr algn="ctr"/>
            <a:r>
              <a:rPr lang="en-US" sz="4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“See you later/Take care/Bye,etc.”</a:t>
            </a:r>
            <a:endParaRPr lang="en-US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309</Words>
  <Application>Microsoft Office PowerPoint</Application>
  <PresentationFormat>On-screen Show (4:3)</PresentationFormat>
  <Paragraphs>65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MAKSUDA</dc:creator>
  <cp:lastModifiedBy>MAKSUDA</cp:lastModifiedBy>
  <cp:revision>139</cp:revision>
  <dcterms:created xsi:type="dcterms:W3CDTF">2026-07-24T15:00:24Z</dcterms:created>
  <dcterms:modified xsi:type="dcterms:W3CDTF">2026-08-01T12:40:36Z</dcterms:modified>
</cp:coreProperties>
</file>