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8" r:id="rId2"/>
    <p:sldId id="269" r:id="rId3"/>
    <p:sldId id="292" r:id="rId4"/>
    <p:sldId id="276" r:id="rId5"/>
    <p:sldId id="290" r:id="rId6"/>
    <p:sldId id="278" r:id="rId7"/>
    <p:sldId id="279" r:id="rId8"/>
    <p:sldId id="280" r:id="rId9"/>
    <p:sldId id="285" r:id="rId10"/>
    <p:sldId id="293" r:id="rId11"/>
    <p:sldId id="282" r:id="rId12"/>
    <p:sldId id="294" r:id="rId13"/>
    <p:sldId id="283" r:id="rId14"/>
    <p:sldId id="296" r:id="rId15"/>
    <p:sldId id="291" r:id="rId16"/>
    <p:sldId id="284" r:id="rId17"/>
    <p:sldId id="295" r:id="rId18"/>
    <p:sldId id="286" r:id="rId19"/>
    <p:sldId id="287" r:id="rId20"/>
    <p:sldId id="288" r:id="rId21"/>
    <p:sldId id="28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82361E"/>
    <a:srgbClr val="FF0066"/>
    <a:srgbClr val="D46644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7C2C66-B62B-4485-801D-2764E65C409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19D0AE-6589-49C4-9A59-5814A3FD3120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পরিসংখ্যানের চলক </a:t>
          </a:r>
          <a:endParaRPr lang="en-US" sz="28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7D0802A5-918A-4C08-9544-1568A46AB3A0}" type="parTrans" cxnId="{F59E52FD-A2CC-4404-87F4-CB7DD0CE7C1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302F0BF9-C686-40FF-BA9C-5D368AA8C498}" type="sibTrans" cxnId="{F59E52FD-A2CC-4404-87F4-CB7DD0CE7C1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1DDE87B2-89BC-4B52-81C0-ACE44C85CCD2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বিচ্ছিন্ন চলক</a:t>
          </a:r>
          <a:endParaRPr lang="en-US" sz="28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9D9C57F3-E0C3-4D3C-A206-0910DE3233AF}" type="parTrans" cxnId="{7B6EBDF5-EBC0-4ADC-A66F-91AFD5C2F0A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5674FCC3-B68B-4C38-912A-7EA70908E022}" type="sibTrans" cxnId="{7B6EBDF5-EBC0-4ADC-A66F-91AFD5C2F0A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39A5A90-4245-4A09-8B5E-83D91801EA81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অবিচ্ছিন্ন চলক </a:t>
          </a:r>
          <a:endParaRPr lang="en-US" sz="28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5BC9DB5B-B0A8-4FA7-83AF-985CABEAE95C}" type="parTrans" cxnId="{FD2C178F-A414-402B-9912-5931C1800F03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6FFC2569-35EC-48F4-AE56-7769FE8F067C}" type="sibTrans" cxnId="{FD2C178F-A414-402B-9912-5931C1800F03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C9B1CE90-71C5-4AA9-9DAB-18203D87FD1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bn-BD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শুধুমাত্র পূর্ণসংখ্যা হয়, তা বিচ্ছিন্ন চলক। যেমনঃ- প্রাপ্ত নম্বর, জনসংখ্যা</a:t>
          </a:r>
          <a:endParaRPr lang="en-US" dirty="0" smtClean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7C7B5956-23AE-4AE6-88FD-8F4DECCDAC73}" type="parTrans" cxnId="{F5C173FB-E239-486C-8CA3-2D539DC6C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F1540F1E-69F8-40D2-A965-04D43153AF7A}" type="sibTrans" cxnId="{F5C173FB-E239-486C-8CA3-2D539DC6C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AE7DD3E-E929-4D09-A105-145DE2654E31}" type="asst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bn-BD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যে কোনো বাস্তব সংখ্যা হয়, তা অবিচ্ছিন্ন চলক। যেমনঃ- তাপমাত্রা, বয়স, উচ্চতা, ওজন</a:t>
          </a:r>
          <a:endParaRPr lang="en-US" dirty="0" smtClean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45C36528-B796-41AE-9CBE-5CCF2F03E1D1}" type="parTrans" cxnId="{4546AD53-EC80-49E5-BA66-7DA90698123C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93FC333B-0BF7-4DBB-963A-4C3F9ADDF5C6}" type="sibTrans" cxnId="{4546AD53-EC80-49E5-BA66-7DA90698123C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BFE9C71-1736-49A5-BBE5-C341FBAD3323}">
      <dgm:prSet/>
      <dgm:spPr>
        <a:blipFill rotWithShape="0">
          <a:blip xmlns:r="http://schemas.openxmlformats.org/officeDocument/2006/relationships" r:embed="rId4"/>
          <a:tile tx="0" ty="0" sx="100000" sy="100000" flip="none" algn="tl"/>
        </a:blipFill>
      </dgm:spPr>
      <dgm:t>
        <a:bodyPr/>
        <a:lstStyle/>
        <a:p>
          <a:r>
            <a:rPr lang="bn-IN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উপাত্তে ব্যবহৃত সংখ্যাসমূহকে চলক বলে </a:t>
          </a:r>
          <a:endParaRPr lang="en-US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F23F7D82-F896-4DFE-A735-782688E9D207}" type="parTrans" cxnId="{9F8A9356-47CF-47A5-A6F3-5BAFB31A7271}">
      <dgm:prSet/>
      <dgm:spPr/>
      <dgm:t>
        <a:bodyPr/>
        <a:lstStyle/>
        <a:p>
          <a:endParaRPr lang="en-US"/>
        </a:p>
      </dgm:t>
    </dgm:pt>
    <dgm:pt modelId="{30F5161E-895C-4548-A102-D7B600F2E01D}" type="sibTrans" cxnId="{9F8A9356-47CF-47A5-A6F3-5BAFB31A7271}">
      <dgm:prSet/>
      <dgm:spPr/>
      <dgm:t>
        <a:bodyPr/>
        <a:lstStyle/>
        <a:p>
          <a:endParaRPr lang="en-US"/>
        </a:p>
      </dgm:t>
    </dgm:pt>
    <dgm:pt modelId="{3F4F2651-18B0-4A97-BECC-FD9C65CAA9F1}" type="pres">
      <dgm:prSet presAssocID="{F87C2C66-B62B-4485-801D-2764E65C409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2B8ACD8-BFFE-4D8A-AEAA-561E66E1EB19}" type="pres">
      <dgm:prSet presAssocID="{3119D0AE-6589-49C4-9A59-5814A3FD3120}" presName="hierRoot1" presStyleCnt="0">
        <dgm:presLayoutVars>
          <dgm:hierBranch val="init"/>
        </dgm:presLayoutVars>
      </dgm:prSet>
      <dgm:spPr/>
    </dgm:pt>
    <dgm:pt modelId="{A17E61FA-D0BE-423E-9460-8652D8C86E8E}" type="pres">
      <dgm:prSet presAssocID="{3119D0AE-6589-49C4-9A59-5814A3FD3120}" presName="rootComposite1" presStyleCnt="0"/>
      <dgm:spPr/>
    </dgm:pt>
    <dgm:pt modelId="{0D509088-7950-45AD-B6DE-A19C10C2EFE1}" type="pres">
      <dgm:prSet presAssocID="{3119D0AE-6589-49C4-9A59-5814A3FD3120}" presName="rootText1" presStyleLbl="node0" presStyleIdx="0" presStyleCnt="2" custLinFactNeighborX="-13222" custLinFactNeighborY="27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0113E5-1409-4DA8-A1F5-C5323110B06B}" type="pres">
      <dgm:prSet presAssocID="{3119D0AE-6589-49C4-9A59-5814A3FD312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C33FE25-5376-4D8B-B340-116C44CD6D2B}" type="pres">
      <dgm:prSet presAssocID="{3119D0AE-6589-49C4-9A59-5814A3FD3120}" presName="hierChild2" presStyleCnt="0"/>
      <dgm:spPr/>
    </dgm:pt>
    <dgm:pt modelId="{CD1715AD-BFF9-4E3F-92B2-B741A949CBF0}" type="pres">
      <dgm:prSet presAssocID="{9D9C57F3-E0C3-4D3C-A206-0910DE3233AF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9916575-9592-4838-AE98-5811938E047D}" type="pres">
      <dgm:prSet presAssocID="{1DDE87B2-89BC-4B52-81C0-ACE44C85CCD2}" presName="hierRoot2" presStyleCnt="0">
        <dgm:presLayoutVars>
          <dgm:hierBranch val="init"/>
        </dgm:presLayoutVars>
      </dgm:prSet>
      <dgm:spPr/>
    </dgm:pt>
    <dgm:pt modelId="{2CD1DED9-C9E6-4433-BD6E-24CA128D0AFC}" type="pres">
      <dgm:prSet presAssocID="{1DDE87B2-89BC-4B52-81C0-ACE44C85CCD2}" presName="rootComposite" presStyleCnt="0"/>
      <dgm:spPr/>
    </dgm:pt>
    <dgm:pt modelId="{A4451EE2-45BA-46C1-AD78-17605CE053DF}" type="pres">
      <dgm:prSet presAssocID="{1DDE87B2-89BC-4B52-81C0-ACE44C85CCD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DB4BFA-6B0D-408B-8D5B-CDD232853BA2}" type="pres">
      <dgm:prSet presAssocID="{1DDE87B2-89BC-4B52-81C0-ACE44C85CCD2}" presName="rootConnector" presStyleLbl="node2" presStyleIdx="0" presStyleCnt="2"/>
      <dgm:spPr/>
      <dgm:t>
        <a:bodyPr/>
        <a:lstStyle/>
        <a:p>
          <a:endParaRPr lang="en-US"/>
        </a:p>
      </dgm:t>
    </dgm:pt>
    <dgm:pt modelId="{59A80B18-4EB2-4DF5-8C21-2FAAD957ACA9}" type="pres">
      <dgm:prSet presAssocID="{1DDE87B2-89BC-4B52-81C0-ACE44C85CCD2}" presName="hierChild4" presStyleCnt="0"/>
      <dgm:spPr/>
    </dgm:pt>
    <dgm:pt modelId="{48CAD2FD-03F3-43E2-AB3E-167358B65556}" type="pres">
      <dgm:prSet presAssocID="{7C7B5956-23AE-4AE6-88FD-8F4DECCDAC73}" presName="Name37" presStyleLbl="parChTrans1D3" presStyleIdx="0" presStyleCnt="2"/>
      <dgm:spPr/>
      <dgm:t>
        <a:bodyPr/>
        <a:lstStyle/>
        <a:p>
          <a:endParaRPr lang="en-US"/>
        </a:p>
      </dgm:t>
    </dgm:pt>
    <dgm:pt modelId="{500C0B48-D528-422B-995C-737BEF9C0F4B}" type="pres">
      <dgm:prSet presAssocID="{C9B1CE90-71C5-4AA9-9DAB-18203D87FD17}" presName="hierRoot2" presStyleCnt="0">
        <dgm:presLayoutVars>
          <dgm:hierBranch val="init"/>
        </dgm:presLayoutVars>
      </dgm:prSet>
      <dgm:spPr/>
    </dgm:pt>
    <dgm:pt modelId="{853A059F-375A-48F5-B171-7301C436BF38}" type="pres">
      <dgm:prSet presAssocID="{C9B1CE90-71C5-4AA9-9DAB-18203D87FD17}" presName="rootComposite" presStyleCnt="0"/>
      <dgm:spPr/>
    </dgm:pt>
    <dgm:pt modelId="{A7CCA8DE-4175-40EC-8B2B-D5DF5257AEA7}" type="pres">
      <dgm:prSet presAssocID="{C9B1CE90-71C5-4AA9-9DAB-18203D87FD17}" presName="rootText" presStyleLbl="node3" presStyleIdx="0" presStyleCnt="1" custLinFactNeighborX="-5601" custLinFactNeighborY="2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B59452-B853-4A5F-8846-E7BD15C16457}" type="pres">
      <dgm:prSet presAssocID="{C9B1CE90-71C5-4AA9-9DAB-18203D87FD17}" presName="rootConnector" presStyleLbl="node3" presStyleIdx="0" presStyleCnt="1"/>
      <dgm:spPr/>
      <dgm:t>
        <a:bodyPr/>
        <a:lstStyle/>
        <a:p>
          <a:endParaRPr lang="en-US"/>
        </a:p>
      </dgm:t>
    </dgm:pt>
    <dgm:pt modelId="{8DCED99D-D639-4757-BB06-42B8EEE3DAB8}" type="pres">
      <dgm:prSet presAssocID="{C9B1CE90-71C5-4AA9-9DAB-18203D87FD17}" presName="hierChild4" presStyleCnt="0"/>
      <dgm:spPr/>
    </dgm:pt>
    <dgm:pt modelId="{2D372EA9-A6BB-4BAE-B73D-1E781391A36E}" type="pres">
      <dgm:prSet presAssocID="{C9B1CE90-71C5-4AA9-9DAB-18203D87FD17}" presName="hierChild5" presStyleCnt="0"/>
      <dgm:spPr/>
    </dgm:pt>
    <dgm:pt modelId="{26EFD7E6-AB3A-484C-9E0F-DF164E32B353}" type="pres">
      <dgm:prSet presAssocID="{1DDE87B2-89BC-4B52-81C0-ACE44C85CCD2}" presName="hierChild5" presStyleCnt="0"/>
      <dgm:spPr/>
    </dgm:pt>
    <dgm:pt modelId="{8149DACC-3602-49F2-A42B-5C599760E72F}" type="pres">
      <dgm:prSet presAssocID="{5BC9DB5B-B0A8-4FA7-83AF-985CABEAE95C}" presName="Name37" presStyleLbl="parChTrans1D2" presStyleIdx="1" presStyleCnt="2"/>
      <dgm:spPr/>
      <dgm:t>
        <a:bodyPr/>
        <a:lstStyle/>
        <a:p>
          <a:endParaRPr lang="en-US"/>
        </a:p>
      </dgm:t>
    </dgm:pt>
    <dgm:pt modelId="{56DF1636-6BAF-4649-A601-1B3E67B71754}" type="pres">
      <dgm:prSet presAssocID="{D39A5A90-4245-4A09-8B5E-83D91801EA81}" presName="hierRoot2" presStyleCnt="0">
        <dgm:presLayoutVars>
          <dgm:hierBranch val="init"/>
        </dgm:presLayoutVars>
      </dgm:prSet>
      <dgm:spPr/>
    </dgm:pt>
    <dgm:pt modelId="{03B15A20-0BF3-4F0C-A919-204494FC6EA5}" type="pres">
      <dgm:prSet presAssocID="{D39A5A90-4245-4A09-8B5E-83D91801EA81}" presName="rootComposite" presStyleCnt="0"/>
      <dgm:spPr/>
    </dgm:pt>
    <dgm:pt modelId="{0236CBA8-09DC-4410-B660-F244274CF40F}" type="pres">
      <dgm:prSet presAssocID="{D39A5A90-4245-4A09-8B5E-83D91801EA81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E9E8D6-BB56-4320-80F7-A639156A59E9}" type="pres">
      <dgm:prSet presAssocID="{D39A5A90-4245-4A09-8B5E-83D91801EA81}" presName="rootConnector" presStyleLbl="node2" presStyleIdx="1" presStyleCnt="2"/>
      <dgm:spPr/>
      <dgm:t>
        <a:bodyPr/>
        <a:lstStyle/>
        <a:p>
          <a:endParaRPr lang="en-US"/>
        </a:p>
      </dgm:t>
    </dgm:pt>
    <dgm:pt modelId="{03E6F650-CD35-472B-82BF-F0849C7995FF}" type="pres">
      <dgm:prSet presAssocID="{D39A5A90-4245-4A09-8B5E-83D91801EA81}" presName="hierChild4" presStyleCnt="0"/>
      <dgm:spPr/>
    </dgm:pt>
    <dgm:pt modelId="{84B1ACE4-00EF-48B5-95A6-D3D195420DE1}" type="pres">
      <dgm:prSet presAssocID="{D39A5A90-4245-4A09-8B5E-83D91801EA81}" presName="hierChild5" presStyleCnt="0"/>
      <dgm:spPr/>
    </dgm:pt>
    <dgm:pt modelId="{E6179D66-55B5-4E35-9ADF-91BA6B051AF6}" type="pres">
      <dgm:prSet presAssocID="{45C36528-B796-41AE-9CBE-5CCF2F03E1D1}" presName="Name111" presStyleLbl="parChTrans1D3" presStyleIdx="1" presStyleCnt="2"/>
      <dgm:spPr/>
      <dgm:t>
        <a:bodyPr/>
        <a:lstStyle/>
        <a:p>
          <a:endParaRPr lang="en-US"/>
        </a:p>
      </dgm:t>
    </dgm:pt>
    <dgm:pt modelId="{BEC4F215-6B13-43C0-AE05-604AF6AC1ACE}" type="pres">
      <dgm:prSet presAssocID="{DAE7DD3E-E929-4D09-A105-145DE2654E31}" presName="hierRoot3" presStyleCnt="0">
        <dgm:presLayoutVars>
          <dgm:hierBranch val="init"/>
        </dgm:presLayoutVars>
      </dgm:prSet>
      <dgm:spPr/>
    </dgm:pt>
    <dgm:pt modelId="{2EA97A00-77D1-4C72-9ADC-AD4831D16834}" type="pres">
      <dgm:prSet presAssocID="{DAE7DD3E-E929-4D09-A105-145DE2654E31}" presName="rootComposite3" presStyleCnt="0"/>
      <dgm:spPr/>
    </dgm:pt>
    <dgm:pt modelId="{149C8BFA-9EAB-4F76-B7D7-E719EA2849DD}" type="pres">
      <dgm:prSet presAssocID="{DAE7DD3E-E929-4D09-A105-145DE2654E31}" presName="rootText3" presStyleLbl="asst2" presStyleIdx="0" presStyleCnt="1" custLinFactNeighborX="67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396D13-63A4-4C85-A2AA-735DF8342B9D}" type="pres">
      <dgm:prSet presAssocID="{DAE7DD3E-E929-4D09-A105-145DE2654E31}" presName="rootConnector3" presStyleLbl="asst2" presStyleIdx="0" presStyleCnt="1"/>
      <dgm:spPr/>
      <dgm:t>
        <a:bodyPr/>
        <a:lstStyle/>
        <a:p>
          <a:endParaRPr lang="en-US"/>
        </a:p>
      </dgm:t>
    </dgm:pt>
    <dgm:pt modelId="{6A846D1B-CF3B-49B0-9A86-F11F123B604B}" type="pres">
      <dgm:prSet presAssocID="{DAE7DD3E-E929-4D09-A105-145DE2654E31}" presName="hierChild6" presStyleCnt="0"/>
      <dgm:spPr/>
    </dgm:pt>
    <dgm:pt modelId="{8F63F920-E28B-4F83-9CE4-A122A673B820}" type="pres">
      <dgm:prSet presAssocID="{DAE7DD3E-E929-4D09-A105-145DE2654E31}" presName="hierChild7" presStyleCnt="0"/>
      <dgm:spPr/>
    </dgm:pt>
    <dgm:pt modelId="{75D3F985-5559-482D-AA08-600A6B2D6BA8}" type="pres">
      <dgm:prSet presAssocID="{3119D0AE-6589-49C4-9A59-5814A3FD3120}" presName="hierChild3" presStyleCnt="0"/>
      <dgm:spPr/>
    </dgm:pt>
    <dgm:pt modelId="{DDB4F284-6A16-431A-BC6F-C4AB6F37285E}" type="pres">
      <dgm:prSet presAssocID="{DBFE9C71-1736-49A5-BBE5-C341FBAD3323}" presName="hierRoot1" presStyleCnt="0">
        <dgm:presLayoutVars>
          <dgm:hierBranch val="init"/>
        </dgm:presLayoutVars>
      </dgm:prSet>
      <dgm:spPr/>
    </dgm:pt>
    <dgm:pt modelId="{E59DC62F-01D4-44F9-B2BC-0792E72F10EF}" type="pres">
      <dgm:prSet presAssocID="{DBFE9C71-1736-49A5-BBE5-C341FBAD3323}" presName="rootComposite1" presStyleCnt="0"/>
      <dgm:spPr/>
    </dgm:pt>
    <dgm:pt modelId="{DD1021BD-395A-44B5-808D-E5C73DFF0078}" type="pres">
      <dgm:prSet presAssocID="{DBFE9C71-1736-49A5-BBE5-C341FBAD3323}" presName="rootText1" presStyleLbl="node0" presStyleIdx="1" presStyleCnt="2" custScaleX="92257" custScaleY="92258" custLinFactNeighborX="-17064" custLinFactNeighborY="27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03EF3E-DEAD-4CBA-B5C5-33B9C3384979}" type="pres">
      <dgm:prSet presAssocID="{DBFE9C71-1736-49A5-BBE5-C341FBAD332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ABF4CF2-5051-4856-A736-1E39B92D0350}" type="pres">
      <dgm:prSet presAssocID="{DBFE9C71-1736-49A5-BBE5-C341FBAD3323}" presName="hierChild2" presStyleCnt="0"/>
      <dgm:spPr/>
    </dgm:pt>
    <dgm:pt modelId="{F0DFEBE8-7818-4490-AF5E-003E5CABDFD0}" type="pres">
      <dgm:prSet presAssocID="{DBFE9C71-1736-49A5-BBE5-C341FBAD3323}" presName="hierChild3" presStyleCnt="0"/>
      <dgm:spPr/>
    </dgm:pt>
  </dgm:ptLst>
  <dgm:cxnLst>
    <dgm:cxn modelId="{F59E52FD-A2CC-4404-87F4-CB7DD0CE7C1B}" srcId="{F87C2C66-B62B-4485-801D-2764E65C4091}" destId="{3119D0AE-6589-49C4-9A59-5814A3FD3120}" srcOrd="0" destOrd="0" parTransId="{7D0802A5-918A-4C08-9544-1568A46AB3A0}" sibTransId="{302F0BF9-C686-40FF-BA9C-5D368AA8C498}"/>
    <dgm:cxn modelId="{7B6EBDF5-EBC0-4ADC-A66F-91AFD5C2F0AA}" srcId="{3119D0AE-6589-49C4-9A59-5814A3FD3120}" destId="{1DDE87B2-89BC-4B52-81C0-ACE44C85CCD2}" srcOrd="0" destOrd="0" parTransId="{9D9C57F3-E0C3-4D3C-A206-0910DE3233AF}" sibTransId="{5674FCC3-B68B-4C38-912A-7EA70908E022}"/>
    <dgm:cxn modelId="{FFCE61EA-4D53-47FD-B67B-BEC7274E3D99}" type="presOf" srcId="{C9B1CE90-71C5-4AA9-9DAB-18203D87FD17}" destId="{A7CCA8DE-4175-40EC-8B2B-D5DF5257AEA7}" srcOrd="0" destOrd="0" presId="urn:microsoft.com/office/officeart/2005/8/layout/orgChart1"/>
    <dgm:cxn modelId="{78D01765-29DC-42C1-9A48-601925D6210B}" type="presOf" srcId="{3119D0AE-6589-49C4-9A59-5814A3FD3120}" destId="{6F0113E5-1409-4DA8-A1F5-C5323110B06B}" srcOrd="1" destOrd="0" presId="urn:microsoft.com/office/officeart/2005/8/layout/orgChart1"/>
    <dgm:cxn modelId="{72830332-FDF7-454F-A19F-F0DE73DD48D1}" type="presOf" srcId="{DAE7DD3E-E929-4D09-A105-145DE2654E31}" destId="{149C8BFA-9EAB-4F76-B7D7-E719EA2849DD}" srcOrd="0" destOrd="0" presId="urn:microsoft.com/office/officeart/2005/8/layout/orgChart1"/>
    <dgm:cxn modelId="{055D7753-7B07-4654-BFF7-FD3FE1CC0A2A}" type="presOf" srcId="{7C7B5956-23AE-4AE6-88FD-8F4DECCDAC73}" destId="{48CAD2FD-03F3-43E2-AB3E-167358B65556}" srcOrd="0" destOrd="0" presId="urn:microsoft.com/office/officeart/2005/8/layout/orgChart1"/>
    <dgm:cxn modelId="{045028F0-12B7-4CC8-AACF-B8B915E4B82D}" type="presOf" srcId="{5BC9DB5B-B0A8-4FA7-83AF-985CABEAE95C}" destId="{8149DACC-3602-49F2-A42B-5C599760E72F}" srcOrd="0" destOrd="0" presId="urn:microsoft.com/office/officeart/2005/8/layout/orgChart1"/>
    <dgm:cxn modelId="{4546AD53-EC80-49E5-BA66-7DA90698123C}" srcId="{D39A5A90-4245-4A09-8B5E-83D91801EA81}" destId="{DAE7DD3E-E929-4D09-A105-145DE2654E31}" srcOrd="0" destOrd="0" parTransId="{45C36528-B796-41AE-9CBE-5CCF2F03E1D1}" sibTransId="{93FC333B-0BF7-4DBB-963A-4C3F9ADDF5C6}"/>
    <dgm:cxn modelId="{7A7A7571-7679-467F-9323-FCDC0A2347CC}" type="presOf" srcId="{D39A5A90-4245-4A09-8B5E-83D91801EA81}" destId="{0236CBA8-09DC-4410-B660-F244274CF40F}" srcOrd="0" destOrd="0" presId="urn:microsoft.com/office/officeart/2005/8/layout/orgChart1"/>
    <dgm:cxn modelId="{41C832B4-1313-4C42-8FC1-D6B83D5A34CD}" type="presOf" srcId="{1DDE87B2-89BC-4B52-81C0-ACE44C85CCD2}" destId="{11DB4BFA-6B0D-408B-8D5B-CDD232853BA2}" srcOrd="1" destOrd="0" presId="urn:microsoft.com/office/officeart/2005/8/layout/orgChart1"/>
    <dgm:cxn modelId="{BB2FB478-DD63-49E7-8AC7-32FCA85EFCC1}" type="presOf" srcId="{F87C2C66-B62B-4485-801D-2764E65C4091}" destId="{3F4F2651-18B0-4A97-BECC-FD9C65CAA9F1}" srcOrd="0" destOrd="0" presId="urn:microsoft.com/office/officeart/2005/8/layout/orgChart1"/>
    <dgm:cxn modelId="{B790F4DC-CA02-4280-AB38-37A06F63DEF9}" type="presOf" srcId="{45C36528-B796-41AE-9CBE-5CCF2F03E1D1}" destId="{E6179D66-55B5-4E35-9ADF-91BA6B051AF6}" srcOrd="0" destOrd="0" presId="urn:microsoft.com/office/officeart/2005/8/layout/orgChart1"/>
    <dgm:cxn modelId="{FD2C178F-A414-402B-9912-5931C1800F03}" srcId="{3119D0AE-6589-49C4-9A59-5814A3FD3120}" destId="{D39A5A90-4245-4A09-8B5E-83D91801EA81}" srcOrd="1" destOrd="0" parTransId="{5BC9DB5B-B0A8-4FA7-83AF-985CABEAE95C}" sibTransId="{6FFC2569-35EC-48F4-AE56-7769FE8F067C}"/>
    <dgm:cxn modelId="{F5C173FB-E239-486C-8CA3-2D539DC6C930}" srcId="{1DDE87B2-89BC-4B52-81C0-ACE44C85CCD2}" destId="{C9B1CE90-71C5-4AA9-9DAB-18203D87FD17}" srcOrd="0" destOrd="0" parTransId="{7C7B5956-23AE-4AE6-88FD-8F4DECCDAC73}" sibTransId="{F1540F1E-69F8-40D2-A965-04D43153AF7A}"/>
    <dgm:cxn modelId="{6B88725F-122A-43DB-BC00-BFA9B56BC0AB}" type="presOf" srcId="{C9B1CE90-71C5-4AA9-9DAB-18203D87FD17}" destId="{AAB59452-B853-4A5F-8846-E7BD15C16457}" srcOrd="1" destOrd="0" presId="urn:microsoft.com/office/officeart/2005/8/layout/orgChart1"/>
    <dgm:cxn modelId="{E8B595DE-C177-4592-8428-13318424C4B4}" type="presOf" srcId="{3119D0AE-6589-49C4-9A59-5814A3FD3120}" destId="{0D509088-7950-45AD-B6DE-A19C10C2EFE1}" srcOrd="0" destOrd="0" presId="urn:microsoft.com/office/officeart/2005/8/layout/orgChart1"/>
    <dgm:cxn modelId="{790B720E-8117-4EA9-B1EA-B3059895F543}" type="presOf" srcId="{1DDE87B2-89BC-4B52-81C0-ACE44C85CCD2}" destId="{A4451EE2-45BA-46C1-AD78-17605CE053DF}" srcOrd="0" destOrd="0" presId="urn:microsoft.com/office/officeart/2005/8/layout/orgChart1"/>
    <dgm:cxn modelId="{F53F68CC-34D9-4155-8334-FD7F1C8BC894}" type="presOf" srcId="{DBFE9C71-1736-49A5-BBE5-C341FBAD3323}" destId="{9703EF3E-DEAD-4CBA-B5C5-33B9C3384979}" srcOrd="1" destOrd="0" presId="urn:microsoft.com/office/officeart/2005/8/layout/orgChart1"/>
    <dgm:cxn modelId="{EEE44303-9634-451B-A8C1-28EEE34F68D7}" type="presOf" srcId="{DAE7DD3E-E929-4D09-A105-145DE2654E31}" destId="{B9396D13-63A4-4C85-A2AA-735DF8342B9D}" srcOrd="1" destOrd="0" presId="urn:microsoft.com/office/officeart/2005/8/layout/orgChart1"/>
    <dgm:cxn modelId="{0A76686F-663C-46A9-899B-F82FE49D9074}" type="presOf" srcId="{DBFE9C71-1736-49A5-BBE5-C341FBAD3323}" destId="{DD1021BD-395A-44B5-808D-E5C73DFF0078}" srcOrd="0" destOrd="0" presId="urn:microsoft.com/office/officeart/2005/8/layout/orgChart1"/>
    <dgm:cxn modelId="{55E59ED5-C009-4046-8931-743DC103B675}" type="presOf" srcId="{D39A5A90-4245-4A09-8B5E-83D91801EA81}" destId="{34E9E8D6-BB56-4320-80F7-A639156A59E9}" srcOrd="1" destOrd="0" presId="urn:microsoft.com/office/officeart/2005/8/layout/orgChart1"/>
    <dgm:cxn modelId="{AA6DF809-94C1-477A-B9B3-23A5527A721C}" type="presOf" srcId="{9D9C57F3-E0C3-4D3C-A206-0910DE3233AF}" destId="{CD1715AD-BFF9-4E3F-92B2-B741A949CBF0}" srcOrd="0" destOrd="0" presId="urn:microsoft.com/office/officeart/2005/8/layout/orgChart1"/>
    <dgm:cxn modelId="{9F8A9356-47CF-47A5-A6F3-5BAFB31A7271}" srcId="{F87C2C66-B62B-4485-801D-2764E65C4091}" destId="{DBFE9C71-1736-49A5-BBE5-C341FBAD3323}" srcOrd="1" destOrd="0" parTransId="{F23F7D82-F896-4DFE-A735-782688E9D207}" sibTransId="{30F5161E-895C-4548-A102-D7B600F2E01D}"/>
    <dgm:cxn modelId="{AAC4C3E6-084A-4213-9205-98387F059B10}" type="presParOf" srcId="{3F4F2651-18B0-4A97-BECC-FD9C65CAA9F1}" destId="{52B8ACD8-BFFE-4D8A-AEAA-561E66E1EB19}" srcOrd="0" destOrd="0" presId="urn:microsoft.com/office/officeart/2005/8/layout/orgChart1"/>
    <dgm:cxn modelId="{A2CF7351-6CD3-455C-8F34-9C7E02904A4C}" type="presParOf" srcId="{52B8ACD8-BFFE-4D8A-AEAA-561E66E1EB19}" destId="{A17E61FA-D0BE-423E-9460-8652D8C86E8E}" srcOrd="0" destOrd="0" presId="urn:microsoft.com/office/officeart/2005/8/layout/orgChart1"/>
    <dgm:cxn modelId="{FC66AC15-41DE-4404-9779-CFD765A16ACA}" type="presParOf" srcId="{A17E61FA-D0BE-423E-9460-8652D8C86E8E}" destId="{0D509088-7950-45AD-B6DE-A19C10C2EFE1}" srcOrd="0" destOrd="0" presId="urn:microsoft.com/office/officeart/2005/8/layout/orgChart1"/>
    <dgm:cxn modelId="{BCE17D71-2C8F-43B6-A38C-3B9608CA5FAA}" type="presParOf" srcId="{A17E61FA-D0BE-423E-9460-8652D8C86E8E}" destId="{6F0113E5-1409-4DA8-A1F5-C5323110B06B}" srcOrd="1" destOrd="0" presId="urn:microsoft.com/office/officeart/2005/8/layout/orgChart1"/>
    <dgm:cxn modelId="{B52A6EBC-9672-4BEA-B386-AC39AA2F4918}" type="presParOf" srcId="{52B8ACD8-BFFE-4D8A-AEAA-561E66E1EB19}" destId="{0C33FE25-5376-4D8B-B340-116C44CD6D2B}" srcOrd="1" destOrd="0" presId="urn:microsoft.com/office/officeart/2005/8/layout/orgChart1"/>
    <dgm:cxn modelId="{4056CFCB-EB1F-4F7C-ABB5-0E3F7CC0257F}" type="presParOf" srcId="{0C33FE25-5376-4D8B-B340-116C44CD6D2B}" destId="{CD1715AD-BFF9-4E3F-92B2-B741A949CBF0}" srcOrd="0" destOrd="0" presId="urn:microsoft.com/office/officeart/2005/8/layout/orgChart1"/>
    <dgm:cxn modelId="{A37546D3-1DAB-4487-B76F-3EF062AF967F}" type="presParOf" srcId="{0C33FE25-5376-4D8B-B340-116C44CD6D2B}" destId="{B9916575-9592-4838-AE98-5811938E047D}" srcOrd="1" destOrd="0" presId="urn:microsoft.com/office/officeart/2005/8/layout/orgChart1"/>
    <dgm:cxn modelId="{DEAA4BEC-4910-42D3-BC75-E7F2571BE1C3}" type="presParOf" srcId="{B9916575-9592-4838-AE98-5811938E047D}" destId="{2CD1DED9-C9E6-4433-BD6E-24CA128D0AFC}" srcOrd="0" destOrd="0" presId="urn:microsoft.com/office/officeart/2005/8/layout/orgChart1"/>
    <dgm:cxn modelId="{2A5F3F12-4775-4E76-B61A-56E0EEDA6957}" type="presParOf" srcId="{2CD1DED9-C9E6-4433-BD6E-24CA128D0AFC}" destId="{A4451EE2-45BA-46C1-AD78-17605CE053DF}" srcOrd="0" destOrd="0" presId="urn:microsoft.com/office/officeart/2005/8/layout/orgChart1"/>
    <dgm:cxn modelId="{5F41FCB5-ED79-43B5-A045-DBBC86FD6F44}" type="presParOf" srcId="{2CD1DED9-C9E6-4433-BD6E-24CA128D0AFC}" destId="{11DB4BFA-6B0D-408B-8D5B-CDD232853BA2}" srcOrd="1" destOrd="0" presId="urn:microsoft.com/office/officeart/2005/8/layout/orgChart1"/>
    <dgm:cxn modelId="{BDF2AD43-5F5A-473D-8261-C960EC309AB7}" type="presParOf" srcId="{B9916575-9592-4838-AE98-5811938E047D}" destId="{59A80B18-4EB2-4DF5-8C21-2FAAD957ACA9}" srcOrd="1" destOrd="0" presId="urn:microsoft.com/office/officeart/2005/8/layout/orgChart1"/>
    <dgm:cxn modelId="{2049E25F-9AE0-43B0-9A1F-B68124866C5A}" type="presParOf" srcId="{59A80B18-4EB2-4DF5-8C21-2FAAD957ACA9}" destId="{48CAD2FD-03F3-43E2-AB3E-167358B65556}" srcOrd="0" destOrd="0" presId="urn:microsoft.com/office/officeart/2005/8/layout/orgChart1"/>
    <dgm:cxn modelId="{FAFCDA76-D67D-49BA-81E9-CA5F6923C4C0}" type="presParOf" srcId="{59A80B18-4EB2-4DF5-8C21-2FAAD957ACA9}" destId="{500C0B48-D528-422B-995C-737BEF9C0F4B}" srcOrd="1" destOrd="0" presId="urn:microsoft.com/office/officeart/2005/8/layout/orgChart1"/>
    <dgm:cxn modelId="{7768D58E-D4DC-4050-BBDF-5B6656BCE0A6}" type="presParOf" srcId="{500C0B48-D528-422B-995C-737BEF9C0F4B}" destId="{853A059F-375A-48F5-B171-7301C436BF38}" srcOrd="0" destOrd="0" presId="urn:microsoft.com/office/officeart/2005/8/layout/orgChart1"/>
    <dgm:cxn modelId="{2B2391F8-2A09-444E-97E9-85BBA878B49F}" type="presParOf" srcId="{853A059F-375A-48F5-B171-7301C436BF38}" destId="{A7CCA8DE-4175-40EC-8B2B-D5DF5257AEA7}" srcOrd="0" destOrd="0" presId="urn:microsoft.com/office/officeart/2005/8/layout/orgChart1"/>
    <dgm:cxn modelId="{E485036C-72B5-4991-BB67-EFCF060DCB5C}" type="presParOf" srcId="{853A059F-375A-48F5-B171-7301C436BF38}" destId="{AAB59452-B853-4A5F-8846-E7BD15C16457}" srcOrd="1" destOrd="0" presId="urn:microsoft.com/office/officeart/2005/8/layout/orgChart1"/>
    <dgm:cxn modelId="{1A603BDF-B28F-4E1F-9F25-C099E20D810B}" type="presParOf" srcId="{500C0B48-D528-422B-995C-737BEF9C0F4B}" destId="{8DCED99D-D639-4757-BB06-42B8EEE3DAB8}" srcOrd="1" destOrd="0" presId="urn:microsoft.com/office/officeart/2005/8/layout/orgChart1"/>
    <dgm:cxn modelId="{5EB2578F-1100-4B89-B398-18ABC3443E26}" type="presParOf" srcId="{500C0B48-D528-422B-995C-737BEF9C0F4B}" destId="{2D372EA9-A6BB-4BAE-B73D-1E781391A36E}" srcOrd="2" destOrd="0" presId="urn:microsoft.com/office/officeart/2005/8/layout/orgChart1"/>
    <dgm:cxn modelId="{4EFBABD0-B789-4E61-84B9-7C480299AC1A}" type="presParOf" srcId="{B9916575-9592-4838-AE98-5811938E047D}" destId="{26EFD7E6-AB3A-484C-9E0F-DF164E32B353}" srcOrd="2" destOrd="0" presId="urn:microsoft.com/office/officeart/2005/8/layout/orgChart1"/>
    <dgm:cxn modelId="{6F25C77C-D603-4FF4-8F1D-B7DACE18648B}" type="presParOf" srcId="{0C33FE25-5376-4D8B-B340-116C44CD6D2B}" destId="{8149DACC-3602-49F2-A42B-5C599760E72F}" srcOrd="2" destOrd="0" presId="urn:microsoft.com/office/officeart/2005/8/layout/orgChart1"/>
    <dgm:cxn modelId="{C9D11149-07AE-4C8C-AF90-540B3164E52B}" type="presParOf" srcId="{0C33FE25-5376-4D8B-B340-116C44CD6D2B}" destId="{56DF1636-6BAF-4649-A601-1B3E67B71754}" srcOrd="3" destOrd="0" presId="urn:microsoft.com/office/officeart/2005/8/layout/orgChart1"/>
    <dgm:cxn modelId="{23C5815A-E6ED-4C16-B8BF-E1F670778479}" type="presParOf" srcId="{56DF1636-6BAF-4649-A601-1B3E67B71754}" destId="{03B15A20-0BF3-4F0C-A919-204494FC6EA5}" srcOrd="0" destOrd="0" presId="urn:microsoft.com/office/officeart/2005/8/layout/orgChart1"/>
    <dgm:cxn modelId="{858476F3-E2EA-4D3D-82BC-D3F8812B81F9}" type="presParOf" srcId="{03B15A20-0BF3-4F0C-A919-204494FC6EA5}" destId="{0236CBA8-09DC-4410-B660-F244274CF40F}" srcOrd="0" destOrd="0" presId="urn:microsoft.com/office/officeart/2005/8/layout/orgChart1"/>
    <dgm:cxn modelId="{85559CFD-AB9D-4D23-8F5B-3F0E6DDDA662}" type="presParOf" srcId="{03B15A20-0BF3-4F0C-A919-204494FC6EA5}" destId="{34E9E8D6-BB56-4320-80F7-A639156A59E9}" srcOrd="1" destOrd="0" presId="urn:microsoft.com/office/officeart/2005/8/layout/orgChart1"/>
    <dgm:cxn modelId="{BBE1EFE7-A909-4859-AC4A-DF3458BFE08C}" type="presParOf" srcId="{56DF1636-6BAF-4649-A601-1B3E67B71754}" destId="{03E6F650-CD35-472B-82BF-F0849C7995FF}" srcOrd="1" destOrd="0" presId="urn:microsoft.com/office/officeart/2005/8/layout/orgChart1"/>
    <dgm:cxn modelId="{FBA80F93-101C-411E-8243-6431474E5C4D}" type="presParOf" srcId="{56DF1636-6BAF-4649-A601-1B3E67B71754}" destId="{84B1ACE4-00EF-48B5-95A6-D3D195420DE1}" srcOrd="2" destOrd="0" presId="urn:microsoft.com/office/officeart/2005/8/layout/orgChart1"/>
    <dgm:cxn modelId="{C3A63CA7-E8DD-4BFB-B4D8-79DB7548F584}" type="presParOf" srcId="{84B1ACE4-00EF-48B5-95A6-D3D195420DE1}" destId="{E6179D66-55B5-4E35-9ADF-91BA6B051AF6}" srcOrd="0" destOrd="0" presId="urn:microsoft.com/office/officeart/2005/8/layout/orgChart1"/>
    <dgm:cxn modelId="{5A33EBF0-DD43-4A3C-99F1-6239EDF306A0}" type="presParOf" srcId="{84B1ACE4-00EF-48B5-95A6-D3D195420DE1}" destId="{BEC4F215-6B13-43C0-AE05-604AF6AC1ACE}" srcOrd="1" destOrd="0" presId="urn:microsoft.com/office/officeart/2005/8/layout/orgChart1"/>
    <dgm:cxn modelId="{6E3DE8B6-E271-4694-9C2C-45C3836ABDDB}" type="presParOf" srcId="{BEC4F215-6B13-43C0-AE05-604AF6AC1ACE}" destId="{2EA97A00-77D1-4C72-9ADC-AD4831D16834}" srcOrd="0" destOrd="0" presId="urn:microsoft.com/office/officeart/2005/8/layout/orgChart1"/>
    <dgm:cxn modelId="{78A7300D-8586-43B5-9046-059430DC0E61}" type="presParOf" srcId="{2EA97A00-77D1-4C72-9ADC-AD4831D16834}" destId="{149C8BFA-9EAB-4F76-B7D7-E719EA2849DD}" srcOrd="0" destOrd="0" presId="urn:microsoft.com/office/officeart/2005/8/layout/orgChart1"/>
    <dgm:cxn modelId="{5204BE50-8599-41CF-A030-78B3737ABEF4}" type="presParOf" srcId="{2EA97A00-77D1-4C72-9ADC-AD4831D16834}" destId="{B9396D13-63A4-4C85-A2AA-735DF8342B9D}" srcOrd="1" destOrd="0" presId="urn:microsoft.com/office/officeart/2005/8/layout/orgChart1"/>
    <dgm:cxn modelId="{5200E0A0-CA86-49CD-8BB5-79CBFC503F29}" type="presParOf" srcId="{BEC4F215-6B13-43C0-AE05-604AF6AC1ACE}" destId="{6A846D1B-CF3B-49B0-9A86-F11F123B604B}" srcOrd="1" destOrd="0" presId="urn:microsoft.com/office/officeart/2005/8/layout/orgChart1"/>
    <dgm:cxn modelId="{578789C9-69AD-4DC2-A049-A442C29B5CCB}" type="presParOf" srcId="{BEC4F215-6B13-43C0-AE05-604AF6AC1ACE}" destId="{8F63F920-E28B-4F83-9CE4-A122A673B820}" srcOrd="2" destOrd="0" presId="urn:microsoft.com/office/officeart/2005/8/layout/orgChart1"/>
    <dgm:cxn modelId="{475119E7-B0E8-4ED7-89CA-081F2F3B55EA}" type="presParOf" srcId="{52B8ACD8-BFFE-4D8A-AEAA-561E66E1EB19}" destId="{75D3F985-5559-482D-AA08-600A6B2D6BA8}" srcOrd="2" destOrd="0" presId="urn:microsoft.com/office/officeart/2005/8/layout/orgChart1"/>
    <dgm:cxn modelId="{137E3DA7-46F7-4C4A-A90E-66D54A089F84}" type="presParOf" srcId="{3F4F2651-18B0-4A97-BECC-FD9C65CAA9F1}" destId="{DDB4F284-6A16-431A-BC6F-C4AB6F37285E}" srcOrd="1" destOrd="0" presId="urn:microsoft.com/office/officeart/2005/8/layout/orgChart1"/>
    <dgm:cxn modelId="{273158A1-3FF0-4ECC-8479-77350A9828F8}" type="presParOf" srcId="{DDB4F284-6A16-431A-BC6F-C4AB6F37285E}" destId="{E59DC62F-01D4-44F9-B2BC-0792E72F10EF}" srcOrd="0" destOrd="0" presId="urn:microsoft.com/office/officeart/2005/8/layout/orgChart1"/>
    <dgm:cxn modelId="{29011498-B8FE-4BC7-9BC5-614C6696B373}" type="presParOf" srcId="{E59DC62F-01D4-44F9-B2BC-0792E72F10EF}" destId="{DD1021BD-395A-44B5-808D-E5C73DFF0078}" srcOrd="0" destOrd="0" presId="urn:microsoft.com/office/officeart/2005/8/layout/orgChart1"/>
    <dgm:cxn modelId="{0CE2A5A2-96C2-4AF3-8F3A-A407A9980E0F}" type="presParOf" srcId="{E59DC62F-01D4-44F9-B2BC-0792E72F10EF}" destId="{9703EF3E-DEAD-4CBA-B5C5-33B9C3384979}" srcOrd="1" destOrd="0" presId="urn:microsoft.com/office/officeart/2005/8/layout/orgChart1"/>
    <dgm:cxn modelId="{1EE6D822-7AB5-4E51-A7C1-411D8437B20B}" type="presParOf" srcId="{DDB4F284-6A16-431A-BC6F-C4AB6F37285E}" destId="{AABF4CF2-5051-4856-A736-1E39B92D0350}" srcOrd="1" destOrd="0" presId="urn:microsoft.com/office/officeart/2005/8/layout/orgChart1"/>
    <dgm:cxn modelId="{775891A2-B5C6-46CA-B450-6B55CFC4FD8E}" type="presParOf" srcId="{DDB4F284-6A16-431A-BC6F-C4AB6F37285E}" destId="{F0DFEBE8-7818-4490-AF5E-003E5CABDF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79D66-55B5-4E35-9ADF-91BA6B051AF6}">
      <dsp:nvSpPr>
        <dsp:cNvPr id="0" name=""/>
        <dsp:cNvSpPr/>
      </dsp:nvSpPr>
      <dsp:spPr>
        <a:xfrm>
          <a:off x="6567785" y="3811516"/>
          <a:ext cx="98343" cy="1194557"/>
        </a:xfrm>
        <a:custGeom>
          <a:avLst/>
          <a:gdLst/>
          <a:ahLst/>
          <a:cxnLst/>
          <a:rect l="0" t="0" r="0" b="0"/>
          <a:pathLst>
            <a:path>
              <a:moveTo>
                <a:pt x="98343" y="0"/>
              </a:moveTo>
              <a:lnTo>
                <a:pt x="98343" y="1194557"/>
              </a:lnTo>
              <a:lnTo>
                <a:pt x="0" y="119455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49DACC-3602-49F2-A42B-5C599760E72F}">
      <dsp:nvSpPr>
        <dsp:cNvPr id="0" name=""/>
        <dsp:cNvSpPr/>
      </dsp:nvSpPr>
      <dsp:spPr>
        <a:xfrm>
          <a:off x="3641508" y="2003397"/>
          <a:ext cx="3024620" cy="509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15"/>
              </a:lnTo>
              <a:lnTo>
                <a:pt x="3024620" y="237015"/>
              </a:lnTo>
              <a:lnTo>
                <a:pt x="3024620" y="50968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AD2FD-03F3-43E2-AB3E-167358B65556}">
      <dsp:nvSpPr>
        <dsp:cNvPr id="0" name=""/>
        <dsp:cNvSpPr/>
      </dsp:nvSpPr>
      <dsp:spPr>
        <a:xfrm>
          <a:off x="264857" y="3811516"/>
          <a:ext cx="244079" cy="1197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7284"/>
              </a:lnTo>
              <a:lnTo>
                <a:pt x="244079" y="119728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715AD-BFF9-4E3F-92B2-B741A949CBF0}">
      <dsp:nvSpPr>
        <dsp:cNvPr id="0" name=""/>
        <dsp:cNvSpPr/>
      </dsp:nvSpPr>
      <dsp:spPr>
        <a:xfrm>
          <a:off x="1303603" y="2003397"/>
          <a:ext cx="2337905" cy="509686"/>
        </a:xfrm>
        <a:custGeom>
          <a:avLst/>
          <a:gdLst/>
          <a:ahLst/>
          <a:cxnLst/>
          <a:rect l="0" t="0" r="0" b="0"/>
          <a:pathLst>
            <a:path>
              <a:moveTo>
                <a:pt x="2337905" y="0"/>
              </a:moveTo>
              <a:lnTo>
                <a:pt x="2337905" y="237015"/>
              </a:lnTo>
              <a:lnTo>
                <a:pt x="0" y="237015"/>
              </a:lnTo>
              <a:lnTo>
                <a:pt x="0" y="50968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509088-7950-45AD-B6DE-A19C10C2EFE1}">
      <dsp:nvSpPr>
        <dsp:cNvPr id="0" name=""/>
        <dsp:cNvSpPr/>
      </dsp:nvSpPr>
      <dsp:spPr>
        <a:xfrm>
          <a:off x="2343076" y="704964"/>
          <a:ext cx="2596864" cy="129843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পরিসংখ্যানের চলক </a:t>
          </a:r>
          <a:endParaRPr lang="en-US" sz="28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2343076" y="704964"/>
        <a:ext cx="2596864" cy="1298432"/>
      </dsp:txXfrm>
    </dsp:sp>
    <dsp:sp modelId="{A4451EE2-45BA-46C1-AD78-17605CE053DF}">
      <dsp:nvSpPr>
        <dsp:cNvPr id="0" name=""/>
        <dsp:cNvSpPr/>
      </dsp:nvSpPr>
      <dsp:spPr>
        <a:xfrm>
          <a:off x="5170" y="2513083"/>
          <a:ext cx="2596864" cy="1298432"/>
        </a:xfrm>
        <a:prstGeom prst="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বিচ্ছিন্ন চলক</a:t>
          </a:r>
          <a:endParaRPr lang="en-US" sz="28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170" y="2513083"/>
        <a:ext cx="2596864" cy="1298432"/>
      </dsp:txXfrm>
    </dsp:sp>
    <dsp:sp modelId="{A7CCA8DE-4175-40EC-8B2B-D5DF5257AEA7}">
      <dsp:nvSpPr>
        <dsp:cNvPr id="0" name=""/>
        <dsp:cNvSpPr/>
      </dsp:nvSpPr>
      <dsp:spPr>
        <a:xfrm>
          <a:off x="508936" y="4359584"/>
          <a:ext cx="2596864" cy="129843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60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শুধুমাত্র পূর্ণসংখ্যা হয়, তা বিচ্ছিন্ন চলক। যেমনঃ- প্রাপ্ত নম্বর, জনসংখ্যা</a:t>
          </a:r>
          <a:endParaRPr lang="en-US" sz="1600" kern="1200" dirty="0" smtClean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08936" y="4359584"/>
        <a:ext cx="2596864" cy="1298432"/>
      </dsp:txXfrm>
    </dsp:sp>
    <dsp:sp modelId="{0236CBA8-09DC-4410-B660-F244274CF40F}">
      <dsp:nvSpPr>
        <dsp:cNvPr id="0" name=""/>
        <dsp:cNvSpPr/>
      </dsp:nvSpPr>
      <dsp:spPr>
        <a:xfrm>
          <a:off x="5367696" y="2513083"/>
          <a:ext cx="2596864" cy="1298432"/>
        </a:xfrm>
        <a:prstGeom prst="rect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অবিচ্ছিন্ন চলক </a:t>
          </a:r>
          <a:endParaRPr lang="en-US" sz="28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367696" y="2513083"/>
        <a:ext cx="2596864" cy="1298432"/>
      </dsp:txXfrm>
    </dsp:sp>
    <dsp:sp modelId="{149C8BFA-9EAB-4F76-B7D7-E719EA2849DD}">
      <dsp:nvSpPr>
        <dsp:cNvPr id="0" name=""/>
        <dsp:cNvSpPr/>
      </dsp:nvSpPr>
      <dsp:spPr>
        <a:xfrm>
          <a:off x="3970920" y="4356857"/>
          <a:ext cx="2596864" cy="129843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60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যে কোনো বাস্তব সংখ্যা হয়, তা অবিচ্ছিন্ন চলক। যেমনঃ- তাপমাত্রা, বয়স, উচ্চতা, ওজন</a:t>
          </a:r>
          <a:endParaRPr lang="en-US" sz="1600" kern="1200" dirty="0" smtClean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3970920" y="4356857"/>
        <a:ext cx="2596864" cy="1298432"/>
      </dsp:txXfrm>
    </dsp:sp>
    <dsp:sp modelId="{DD1021BD-395A-44B5-808D-E5C73DFF0078}">
      <dsp:nvSpPr>
        <dsp:cNvPr id="0" name=""/>
        <dsp:cNvSpPr/>
      </dsp:nvSpPr>
      <dsp:spPr>
        <a:xfrm>
          <a:off x="5385510" y="704964"/>
          <a:ext cx="2395789" cy="1197907"/>
        </a:xfrm>
        <a:prstGeom prst="rect">
          <a:avLst/>
        </a:prstGeom>
        <a:blipFill rotWithShape="0">
          <a:blip xmlns:r="http://schemas.openxmlformats.org/officeDocument/2006/relationships" r:embed="rId4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60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উপাত্তে ব্যবহৃত সংখ্যাসমূহকে চলক বলে </a:t>
          </a:r>
          <a:endParaRPr lang="en-US" sz="16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385510" y="704964"/>
        <a:ext cx="2395789" cy="1197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75A8-9CA4-414D-B413-72822F9C06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DEBE9-FBC8-4CC4-9FF2-B129C55814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6643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9FD6B-FC9D-4CA4-BEC8-BE7763506F4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375D7-C1BF-4A47-B840-4F626895C3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2810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773C6-EA00-47DE-B7D3-95ABB1EC918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88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375D7-C1BF-4A47-B840-4F626895C3B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48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0024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61166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4715015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43819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7645485"/>
      </p:ext>
    </p:extLst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39774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1071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781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1444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9944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2662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891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539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3633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2622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348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hamidurrahman57@gmail.com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6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wheel spokes="8"/>
  </p:transition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52219"/>
            <a:ext cx="6705600" cy="5257800"/>
          </a:xfrm>
        </p:spPr>
      </p:pic>
      <p:sp>
        <p:nvSpPr>
          <p:cNvPr id="3" name="TextBox 2"/>
          <p:cNvSpPr txBox="1"/>
          <p:nvPr/>
        </p:nvSpPr>
        <p:spPr>
          <a:xfrm>
            <a:off x="1981200" y="2819400"/>
            <a:ext cx="5368777" cy="1323439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en-US" sz="8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54428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447800"/>
            <a:ext cx="8001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ছক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কাগজের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প্রতিঘরকে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এক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একক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ধরে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X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অক্ষ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বরাবর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শ্রেণিসীমা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এবং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Y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অক্ষ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বরাবর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গনসংখ্যা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নিয়ে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উপরে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আয়তলেখ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আঁকা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হয়েছে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। X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অক্ষ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বরাবর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শ্রেণিসীমা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29.5 থেকে </a:t>
            </a:r>
            <a:b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শুরু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হয়েছে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।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মুলবিন্দু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থেকে 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29.5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পর্যন্ত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পুর্ববর্তী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ঘরগুলো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আছে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তা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বুঝাতে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ꟿ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ভাঙা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চিহ্ন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ব্যাবহার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করা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হয়েছে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।</a:t>
            </a:r>
            <a:endParaRPr lang="en-US"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73016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262655" y="106660"/>
            <a:ext cx="5854746" cy="7313260"/>
          </a:xfrm>
          <a:prstGeom prst="rect">
            <a:avLst/>
          </a:prstGeom>
        </p:spPr>
      </p:pic>
      <p:cxnSp>
        <p:nvCxnSpPr>
          <p:cNvPr id="79" name="Straight Arrow Connector 78"/>
          <p:cNvCxnSpPr/>
          <p:nvPr/>
        </p:nvCxnSpPr>
        <p:spPr>
          <a:xfrm>
            <a:off x="184666" y="5840368"/>
            <a:ext cx="77724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533398" y="457200"/>
            <a:ext cx="2" cy="608334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52"/>
          <p:cNvSpPr/>
          <p:nvPr/>
        </p:nvSpPr>
        <p:spPr>
          <a:xfrm>
            <a:off x="685800" y="5562600"/>
            <a:ext cx="438424" cy="200988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91400" y="59436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X</a:t>
            </a:r>
            <a:endParaRPr lang="en-US" sz="2800" dirty="0">
              <a:latin typeface="NikoshBAN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685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Y</a:t>
            </a:r>
            <a:endParaRPr lang="en-US" sz="2800" dirty="0">
              <a:latin typeface="NikoshBAN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59436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O</a:t>
            </a:r>
            <a:endParaRPr lang="en-US" sz="2800" dirty="0">
              <a:latin typeface="NikoshBAN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90600" y="0"/>
            <a:ext cx="5574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/>
                <a:cs typeface="NikoshBAN" pitchFamily="2" charset="0"/>
              </a:rPr>
              <a:t>আয়তলেখ ব্যবহার করে গনসংখ্যা </a:t>
            </a:r>
            <a:r>
              <a:rPr lang="bn-BD" sz="2000" dirty="0">
                <a:latin typeface="NikoshBAN"/>
                <a:cs typeface="NikoshBAN" pitchFamily="2" charset="0"/>
              </a:rPr>
              <a:t>বহুভুজ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yam Rupali" pitchFamily="2" charset="0"/>
              <a:cs typeface="Siyam Rupali" pitchFamily="2" charset="0"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1295400" y="1600199"/>
            <a:ext cx="5105400" cy="4267201"/>
            <a:chOff x="1295400" y="1524000"/>
            <a:chExt cx="5105400" cy="4267201"/>
          </a:xfrm>
        </p:grpSpPr>
        <p:sp>
          <p:nvSpPr>
            <p:cNvPr id="6" name="Rectangle 5"/>
            <p:cNvSpPr/>
            <p:nvPr/>
          </p:nvSpPr>
          <p:spPr>
            <a:xfrm>
              <a:off x="1295400" y="4419600"/>
              <a:ext cx="666392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981200" y="3505200"/>
              <a:ext cx="762000" cy="2286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43200" y="2362200"/>
              <a:ext cx="685800" cy="34177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429000" y="1524000"/>
              <a:ext cx="762000" cy="426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191000" y="2971801"/>
              <a:ext cx="762000" cy="2819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953000" y="3810000"/>
              <a:ext cx="685800" cy="1981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638800" y="4953000"/>
              <a:ext cx="762000" cy="838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5" name="Straight Connector 114"/>
          <p:cNvCxnSpPr>
            <a:endCxn id="170" idx="5"/>
          </p:cNvCxnSpPr>
          <p:nvPr/>
        </p:nvCxnSpPr>
        <p:spPr>
          <a:xfrm flipH="1" flipV="1">
            <a:off x="4638218" y="3080710"/>
            <a:ext cx="685802" cy="76200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16200000" flipH="1">
            <a:off x="5032906" y="4034894"/>
            <a:ext cx="1179393" cy="72960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rot="5400000" flipH="1" flipV="1">
            <a:off x="3063616" y="1662841"/>
            <a:ext cx="799563" cy="67989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1322641" y="4399696"/>
            <a:ext cx="418668" cy="143741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68" idx="3"/>
          </p:cNvCxnSpPr>
          <p:nvPr/>
        </p:nvCxnSpPr>
        <p:spPr>
          <a:xfrm flipH="1">
            <a:off x="2384613" y="2471110"/>
            <a:ext cx="706390" cy="111080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endCxn id="173" idx="4"/>
          </p:cNvCxnSpPr>
          <p:nvPr/>
        </p:nvCxnSpPr>
        <p:spPr>
          <a:xfrm>
            <a:off x="6052577" y="5042619"/>
            <a:ext cx="437493" cy="87792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69" idx="5"/>
          </p:cNvCxnSpPr>
          <p:nvPr/>
        </p:nvCxnSpPr>
        <p:spPr>
          <a:xfrm>
            <a:off x="3876218" y="1632910"/>
            <a:ext cx="694980" cy="138245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Group 155"/>
          <p:cNvGrpSpPr/>
          <p:nvPr/>
        </p:nvGrpSpPr>
        <p:grpSpPr>
          <a:xfrm>
            <a:off x="1066800" y="5486400"/>
            <a:ext cx="5491581" cy="1081070"/>
            <a:chOff x="702733" y="4631938"/>
            <a:chExt cx="5491581" cy="1081070"/>
          </a:xfrm>
        </p:grpSpPr>
        <p:sp>
          <p:nvSpPr>
            <p:cNvPr id="157" name="TextBox 156"/>
            <p:cNvSpPr txBox="1"/>
            <p:nvPr/>
          </p:nvSpPr>
          <p:spPr>
            <a:xfrm rot="16200000">
              <a:off x="1176287" y="5122025"/>
              <a:ext cx="795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34.5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 rot="16200000">
              <a:off x="5576240" y="5086183"/>
              <a:ext cx="866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64.5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 rot="16200000">
              <a:off x="2681260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44.5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 rot="16200000">
              <a:off x="4222762" y="514762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54.5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 rot="16200000">
              <a:off x="353999" y="4980672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29.5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 rot="16200000">
              <a:off x="1995460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39.5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 rot="16200000">
              <a:off x="4891060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59.5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 rot="16200000">
              <a:off x="3357078" y="5188603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49.5</a:t>
              </a:r>
              <a:endParaRPr lang="en-US" dirty="0">
                <a:cs typeface="NikoshBAN" pitchFamily="2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41750" y="1513821"/>
            <a:ext cx="5338325" cy="4406722"/>
            <a:chOff x="1219337" y="1536879"/>
            <a:chExt cx="5338325" cy="4406722"/>
          </a:xfrm>
        </p:grpSpPr>
        <p:sp>
          <p:nvSpPr>
            <p:cNvPr id="2" name="Oval 1"/>
            <p:cNvSpPr/>
            <p:nvPr/>
          </p:nvSpPr>
          <p:spPr>
            <a:xfrm>
              <a:off x="1600200" y="4402208"/>
              <a:ext cx="152400" cy="169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1219337" y="5769734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2286000" y="3518079"/>
              <a:ext cx="152400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3048000" y="23750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>
              <a:off x="3733800" y="15368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4495800" y="29846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5257800" y="38228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5943600" y="49658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6377652" y="5798917"/>
              <a:ext cx="180010" cy="14468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8" name="Straight Connector 67"/>
          <p:cNvCxnSpPr>
            <a:stCxn id="167" idx="3"/>
          </p:cNvCxnSpPr>
          <p:nvPr/>
        </p:nvCxnSpPr>
        <p:spPr>
          <a:xfrm flipH="1">
            <a:off x="1698813" y="3614110"/>
            <a:ext cx="631918" cy="88220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Date Placeholder 77"/>
          <p:cNvSpPr>
            <a:spLocks noGrp="1"/>
          </p:cNvSpPr>
          <p:nvPr>
            <p:ph type="dt" sz="half" idx="10"/>
          </p:nvPr>
        </p:nvSpPr>
        <p:spPr>
          <a:xfrm>
            <a:off x="586976" y="6526489"/>
            <a:ext cx="2133600" cy="365125"/>
          </a:xfrm>
        </p:spPr>
        <p:txBody>
          <a:bodyPr/>
          <a:lstStyle/>
          <a:p>
            <a:r>
              <a:rPr lang="en-US" dirty="0" smtClean="0"/>
              <a:t>30/072026</a:t>
            </a:r>
            <a:endParaRPr lang="en-US" dirty="0"/>
          </a:p>
        </p:txBody>
      </p:sp>
      <p:sp>
        <p:nvSpPr>
          <p:cNvPr id="80" name="Slide Number Placeholder 7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980601"/>
              </p:ext>
            </p:extLst>
          </p:nvPr>
        </p:nvGraphicFramePr>
        <p:xfrm>
          <a:off x="5966013" y="228599"/>
          <a:ext cx="3068727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527"/>
                <a:gridCol w="609600"/>
                <a:gridCol w="1143000"/>
                <a:gridCol w="609600"/>
              </a:tblGrid>
              <a:tr h="1043939"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শ্রেণিব্যাপ্তি</a:t>
                      </a:r>
                      <a:r>
                        <a:rPr lang="bn-BD" sz="16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6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শ্রেণির </a:t>
                      </a:r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মধ্যমান</a:t>
                      </a:r>
                      <a:endParaRPr lang="en-US" sz="16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60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অবিচ্ছিন্ন</a:t>
                      </a:r>
                      <a:r>
                        <a:rPr lang="bn-BD" sz="1600" b="0" baseline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শ্রেণি ব্যাপ্তি</a:t>
                      </a:r>
                      <a:endParaRPr lang="en-US" sz="160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600" b="0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</a:t>
                      </a:r>
                      <a:r>
                        <a:rPr kumimoji="0" lang="bn-BD" sz="1600" b="1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 </a:t>
                      </a:r>
                      <a:endParaRPr lang="en-US" sz="16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NikoshBAN" pitchFamily="2" charset="0"/>
                        </a:rPr>
                        <a:t>30</a:t>
                      </a:r>
                      <a:r>
                        <a:rPr kumimoji="0" lang="bn-BD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NikoshBAN" pitchFamily="2" charset="0"/>
                        </a:rPr>
                        <a:t>-</a:t>
                      </a:r>
                      <a:r>
                        <a:rPr kumimoji="0" lang="en-US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NikoshBAN" pitchFamily="2" charset="0"/>
                        </a:rPr>
                        <a:t>34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29.5-34.5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10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35-39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37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16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40-44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39.5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-44.5</a:t>
                      </a:r>
                      <a:endParaRPr lang="bn-BD" sz="1600" b="0" dirty="0" smtClean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24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45-49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47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50-54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20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55-59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57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14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54164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60-64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62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64.5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69382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" grpId="0"/>
      <p:bldP spid="55" grpId="0"/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1524000"/>
            <a:ext cx="8077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000" dirty="0"/>
              <a:t>ছক কাগজের প্রতিঘরকে এক একক ধরে </a:t>
            </a:r>
            <a:r>
              <a:rPr lang="en-US" sz="2000" dirty="0"/>
              <a:t>X </a:t>
            </a:r>
            <a:r>
              <a:rPr lang="as-IN" sz="2000" dirty="0"/>
              <a:t>অক্ষ বরাবর শ্রেণিসীমা এবং </a:t>
            </a:r>
            <a:r>
              <a:rPr lang="en-US" sz="2000" dirty="0"/>
              <a:t>Y </a:t>
            </a:r>
            <a:r>
              <a:rPr lang="as-IN" sz="2000" dirty="0"/>
              <a:t>অক্ষ বরাবর </a:t>
            </a:r>
            <a:br>
              <a:rPr lang="as-IN" sz="2000" dirty="0"/>
            </a:br>
            <a:r>
              <a:rPr lang="as-IN" sz="2000" dirty="0"/>
              <a:t>গনসংখ্যা নিয়ে উপরে আয়তলেখ আঁকা হয়েছে। </a:t>
            </a:r>
            <a:r>
              <a:rPr lang="en-US" sz="2000" dirty="0"/>
              <a:t>X </a:t>
            </a:r>
            <a:r>
              <a:rPr lang="as-IN" sz="2000" dirty="0"/>
              <a:t>অক্ষ বরাবর শ্রেণিসীমা 29.5 থেকে </a:t>
            </a:r>
            <a:br>
              <a:rPr lang="as-IN" sz="2000" dirty="0"/>
            </a:br>
            <a:r>
              <a:rPr lang="as-IN" sz="2000" dirty="0"/>
              <a:t>শুরু হয়েছে । মুলবিন্দু থেকে 29.5 পর্যন্ত পুর্ববর্তী ঘরগুলো আছে তা বুঝাতে ꟿ ভাঙা</a:t>
            </a:r>
            <a:br>
              <a:rPr lang="as-IN" sz="2000" dirty="0"/>
            </a:br>
            <a:r>
              <a:rPr lang="as-IN" sz="2000" dirty="0"/>
              <a:t>চিহ্ন ব্যাবহার করা হয়েছে</a:t>
            </a:r>
            <a:r>
              <a:rPr lang="as-IN" sz="2000" dirty="0" smtClean="0"/>
              <a:t>।</a:t>
            </a:r>
            <a:r>
              <a:rPr lang="en-US" sz="2000" dirty="0" err="1" smtClean="0"/>
              <a:t>আয়তলেখের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আয়ত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সমুহের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ভুমির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বিপরীত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বাহুর</a:t>
            </a:r>
            <a:r>
              <a:rPr lang="en-US" sz="2000" dirty="0" smtClean="0"/>
              <a:t> </a:t>
            </a:r>
            <a:r>
              <a:rPr lang="en-US" sz="2000" dirty="0" err="1" smtClean="0"/>
              <a:t>মধ্যবিন্দু</a:t>
            </a:r>
            <a:r>
              <a:rPr lang="en-US" sz="2000" dirty="0" smtClean="0"/>
              <a:t> </a:t>
            </a:r>
            <a:r>
              <a:rPr lang="en-US" sz="2000" dirty="0" err="1" smtClean="0"/>
              <a:t>যা</a:t>
            </a:r>
            <a:r>
              <a:rPr lang="en-US" sz="2000" dirty="0" smtClean="0"/>
              <a:t> শ্রেণির </a:t>
            </a:r>
            <a:r>
              <a:rPr lang="en-US" sz="2000" dirty="0" err="1" smtClean="0"/>
              <a:t>মধ্যবিন্দু</a:t>
            </a:r>
            <a:r>
              <a:rPr lang="en-US" sz="2000" dirty="0" smtClean="0"/>
              <a:t> চিহ্নিত </a:t>
            </a:r>
            <a:r>
              <a:rPr lang="en-US" sz="2000" dirty="0" err="1" smtClean="0"/>
              <a:t>করি</a:t>
            </a:r>
            <a:r>
              <a:rPr lang="en-US" sz="2000" dirty="0" smtClean="0"/>
              <a:t>।</a:t>
            </a:r>
            <a:r>
              <a:rPr lang="as-IN" sz="2000" dirty="0" smtClean="0"/>
              <a:t>চিহ্নিত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বিন্দুগুলো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err="1" smtClean="0"/>
              <a:t>যোগ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করি।প্রথম</a:t>
            </a:r>
            <a:r>
              <a:rPr lang="en-US" sz="2000" dirty="0" smtClean="0"/>
              <a:t> শ্রেনির </a:t>
            </a:r>
            <a:r>
              <a:rPr lang="en-US" sz="2000" dirty="0" err="1" smtClean="0"/>
              <a:t>প্রান্তবিন্দু</a:t>
            </a:r>
            <a:r>
              <a:rPr lang="en-US" sz="2000" dirty="0" smtClean="0"/>
              <a:t> ও শেষ </a:t>
            </a:r>
            <a:r>
              <a:rPr lang="as-IN" sz="2000" dirty="0"/>
              <a:t>শ্রেনির </a:t>
            </a:r>
            <a:r>
              <a:rPr lang="as-IN" sz="2000" dirty="0" smtClean="0"/>
              <a:t>প্রান্তবিন্দু</a:t>
            </a:r>
            <a:r>
              <a:rPr lang="en-US" sz="2000" dirty="0" err="1" smtClean="0"/>
              <a:t>কে</a:t>
            </a:r>
            <a:r>
              <a:rPr lang="en-US" sz="2000" dirty="0" smtClean="0"/>
              <a:t> X </a:t>
            </a:r>
            <a:r>
              <a:rPr lang="en-US" sz="2000" dirty="0" err="1" smtClean="0"/>
              <a:t>অক্ষের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সাথে</a:t>
            </a:r>
            <a:r>
              <a:rPr lang="en-US" sz="2000" dirty="0" smtClean="0"/>
              <a:t> </a:t>
            </a:r>
            <a:r>
              <a:rPr lang="en-US" sz="2000" dirty="0" err="1" smtClean="0"/>
              <a:t>যুক্ত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গনসংখ্যা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বহুভুজ</a:t>
            </a:r>
            <a:r>
              <a:rPr lang="en-US" sz="2000" dirty="0" smtClean="0"/>
              <a:t> </a:t>
            </a:r>
            <a:r>
              <a:rPr lang="en-US" sz="2000" dirty="0" err="1" smtClean="0"/>
              <a:t>আঁকা</a:t>
            </a:r>
            <a:r>
              <a:rPr lang="en-US" sz="2000" dirty="0" smtClean="0"/>
              <a:t> </a:t>
            </a:r>
            <a:r>
              <a:rPr lang="en-US" sz="2000" dirty="0" err="1" smtClean="0"/>
              <a:t>হয়েছে</a:t>
            </a:r>
            <a:r>
              <a:rPr lang="en-US" sz="2000" dirty="0" smtClean="0"/>
              <a:t>।</a:t>
            </a:r>
            <a:endParaRPr lang="as-IN" sz="2000" dirty="0"/>
          </a:p>
        </p:txBody>
      </p:sp>
    </p:spTree>
    <p:extLst>
      <p:ext uri="{BB962C8B-B14F-4D97-AF65-F5344CB8AC3E}">
        <p14:creationId xmlns:p14="http://schemas.microsoft.com/office/powerpoint/2010/main" val="18083989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329430" y="104523"/>
            <a:ext cx="5854746" cy="7313260"/>
          </a:xfrm>
          <a:prstGeom prst="rect">
            <a:avLst/>
          </a:prstGeom>
        </p:spPr>
      </p:pic>
      <p:cxnSp>
        <p:nvCxnSpPr>
          <p:cNvPr id="79" name="Straight Arrow Connector 78"/>
          <p:cNvCxnSpPr/>
          <p:nvPr/>
        </p:nvCxnSpPr>
        <p:spPr>
          <a:xfrm>
            <a:off x="0" y="5943600"/>
            <a:ext cx="80010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609600" y="609600"/>
            <a:ext cx="0" cy="585474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52"/>
          <p:cNvSpPr/>
          <p:nvPr/>
        </p:nvSpPr>
        <p:spPr>
          <a:xfrm>
            <a:off x="762000" y="5715000"/>
            <a:ext cx="438424" cy="200988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672986"/>
              </p:ext>
            </p:extLst>
          </p:nvPr>
        </p:nvGraphicFramePr>
        <p:xfrm>
          <a:off x="6477000" y="76200"/>
          <a:ext cx="2590800" cy="4324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953443"/>
                <a:gridCol w="799157"/>
              </a:tblGrid>
              <a:tr h="402445"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শ্রেণিব্যাপ্তি</a:t>
                      </a:r>
                      <a:endParaRPr lang="en-US" sz="1600" b="0" dirty="0" smtClean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BD" sz="1600" b="0" baseline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60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শ্রেণির</a:t>
                      </a:r>
                      <a:r>
                        <a:rPr lang="bn-BD" sz="1600" b="0" baseline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মধ্যব্দন্দু</a:t>
                      </a:r>
                      <a:endParaRPr lang="en-US" sz="160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</a:t>
                      </a:r>
                      <a:r>
                        <a:rPr kumimoji="0" lang="bn-BD" sz="1600" b="1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 </a:t>
                      </a:r>
                      <a:endParaRPr lang="en-US" sz="16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NikoshBAN" pitchFamily="2" charset="0"/>
                        </a:rPr>
                        <a:t>30-34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32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10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35-39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37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16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40-44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42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24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45-49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47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30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50-54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52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20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55-59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57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14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60-64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  <a:latin typeface="+mn-lt"/>
                          <a:cs typeface="NikoshBAN" pitchFamily="2" charset="0"/>
                        </a:rPr>
                        <a:t>62</a:t>
                      </a:r>
                      <a:endParaRPr lang="en-US" dirty="0">
                        <a:solidFill>
                          <a:srgbClr val="002060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NikoshBAN" pitchFamily="2" charset="0"/>
                        </a:rPr>
                        <a:t>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n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96200" y="59436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X</a:t>
            </a:r>
            <a:endParaRPr lang="en-US" sz="2800" dirty="0">
              <a:latin typeface="NikoshBAN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-50185" y="751461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Y</a:t>
            </a:r>
            <a:endParaRPr lang="en-US" sz="2800" dirty="0">
              <a:latin typeface="NikoshBAN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6019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O</a:t>
            </a:r>
            <a:endParaRPr lang="en-US" sz="2800" dirty="0">
              <a:latin typeface="NikoshBAN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32530" y="86380"/>
            <a:ext cx="5997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/>
                <a:cs typeface="NikoshBAN" pitchFamily="2" charset="0"/>
              </a:rPr>
              <a:t>আয়তলেখ ব্যবহার না করে গনসংখ্যা </a:t>
            </a:r>
            <a:r>
              <a:rPr lang="bn-BD" sz="2400" dirty="0">
                <a:latin typeface="NikoshBAN"/>
                <a:cs typeface="NikoshBAN" pitchFamily="2" charset="0"/>
              </a:rPr>
              <a:t>বহুভুজ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yam Rupali" pitchFamily="2" charset="0"/>
              <a:cs typeface="Siyam Rupali" pitchFamily="2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1295400" y="1447800"/>
            <a:ext cx="5962722" cy="4540470"/>
            <a:chOff x="1295400" y="1447800"/>
            <a:chExt cx="5962722" cy="4540470"/>
          </a:xfrm>
        </p:grpSpPr>
        <p:sp>
          <p:nvSpPr>
            <p:cNvPr id="52" name="Oval 51"/>
            <p:cNvSpPr/>
            <p:nvPr/>
          </p:nvSpPr>
          <p:spPr>
            <a:xfrm>
              <a:off x="1295400" y="58674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7162800" y="58674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2057400" y="44196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6400800" y="49530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4267200" y="14478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4953000" y="28956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715000" y="38100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2743200" y="35052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3505200" y="23622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142999" y="5799330"/>
            <a:ext cx="6160532" cy="727283"/>
            <a:chOff x="1142999" y="4884929"/>
            <a:chExt cx="6160532" cy="727283"/>
          </a:xfrm>
        </p:grpSpPr>
        <p:sp>
          <p:nvSpPr>
            <p:cNvPr id="84" name="TextBox 83"/>
            <p:cNvSpPr txBox="1"/>
            <p:nvPr/>
          </p:nvSpPr>
          <p:spPr>
            <a:xfrm rot="16200000">
              <a:off x="1880314" y="51725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32</a:t>
              </a:r>
              <a:endParaRPr lang="en-US" dirty="0"/>
            </a:p>
          </p:txBody>
        </p:sp>
        <p:sp>
          <p:nvSpPr>
            <p:cNvPr id="85" name="TextBox 84"/>
            <p:cNvSpPr txBox="1"/>
            <p:nvPr/>
          </p:nvSpPr>
          <p:spPr>
            <a:xfrm rot="16200000">
              <a:off x="2642314" y="515006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37</a:t>
              </a:r>
              <a:endParaRPr lang="en-US" dirty="0"/>
            </a:p>
          </p:txBody>
        </p:sp>
        <p:sp>
          <p:nvSpPr>
            <p:cNvPr id="87" name="TextBox 86"/>
            <p:cNvSpPr txBox="1"/>
            <p:nvPr/>
          </p:nvSpPr>
          <p:spPr>
            <a:xfrm rot="16200000">
              <a:off x="3251914" y="515647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42</a:t>
              </a:r>
              <a:endParaRPr lang="en-US" dirty="0"/>
            </a:p>
          </p:txBody>
        </p:sp>
        <p:sp>
          <p:nvSpPr>
            <p:cNvPr id="121" name="TextBox 120"/>
            <p:cNvSpPr txBox="1"/>
            <p:nvPr/>
          </p:nvSpPr>
          <p:spPr>
            <a:xfrm rot="16200000">
              <a:off x="3927226" y="5029841"/>
              <a:ext cx="659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47</a:t>
              </a:r>
              <a:endParaRPr lang="en-US" dirty="0"/>
            </a:p>
          </p:txBody>
        </p:sp>
        <p:sp>
          <p:nvSpPr>
            <p:cNvPr id="122" name="TextBox 121"/>
            <p:cNvSpPr txBox="1"/>
            <p:nvPr/>
          </p:nvSpPr>
          <p:spPr>
            <a:xfrm rot="16200000">
              <a:off x="4775913" y="514766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52</a:t>
              </a:r>
              <a:endParaRPr lang="en-US" dirty="0"/>
            </a:p>
          </p:txBody>
        </p:sp>
        <p:sp>
          <p:nvSpPr>
            <p:cNvPr id="123" name="TextBox 122"/>
            <p:cNvSpPr txBox="1"/>
            <p:nvPr/>
          </p:nvSpPr>
          <p:spPr>
            <a:xfrm rot="16200000">
              <a:off x="5537914" y="518052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57</a:t>
              </a:r>
              <a:endParaRPr lang="en-US" dirty="0"/>
            </a:p>
          </p:txBody>
        </p:sp>
        <p:sp>
          <p:nvSpPr>
            <p:cNvPr id="124" name="TextBox 123"/>
            <p:cNvSpPr txBox="1"/>
            <p:nvPr/>
          </p:nvSpPr>
          <p:spPr>
            <a:xfrm rot="16200000">
              <a:off x="6223714" y="516369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62</a:t>
              </a:r>
              <a:endParaRPr lang="en-US" dirty="0"/>
            </a:p>
          </p:txBody>
        </p:sp>
        <p:sp>
          <p:nvSpPr>
            <p:cNvPr id="125" name="TextBox 124"/>
            <p:cNvSpPr txBox="1"/>
            <p:nvPr/>
          </p:nvSpPr>
          <p:spPr>
            <a:xfrm rot="16200000">
              <a:off x="6909513" y="521819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67</a:t>
              </a:r>
              <a:endParaRPr lang="en-US" dirty="0"/>
            </a:p>
          </p:txBody>
        </p:sp>
        <p:sp>
          <p:nvSpPr>
            <p:cNvPr id="126" name="TextBox 125"/>
            <p:cNvSpPr txBox="1"/>
            <p:nvPr/>
          </p:nvSpPr>
          <p:spPr>
            <a:xfrm rot="16200000">
              <a:off x="1118313" y="516689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27</a:t>
              </a:r>
              <a:endParaRPr lang="en-US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52400" y="1371600"/>
            <a:ext cx="685800" cy="4407932"/>
            <a:chOff x="0" y="1219200"/>
            <a:chExt cx="685800" cy="4407932"/>
          </a:xfrm>
        </p:grpSpPr>
        <p:grpSp>
          <p:nvGrpSpPr>
            <p:cNvPr id="130" name="Group 97"/>
            <p:cNvGrpSpPr/>
            <p:nvPr/>
          </p:nvGrpSpPr>
          <p:grpSpPr>
            <a:xfrm>
              <a:off x="0" y="2133600"/>
              <a:ext cx="685800" cy="3493532"/>
              <a:chOff x="0" y="2133600"/>
              <a:chExt cx="685800" cy="3493532"/>
            </a:xfrm>
          </p:grpSpPr>
          <p:grpSp>
            <p:nvGrpSpPr>
              <p:cNvPr id="136" name="Group 68"/>
              <p:cNvGrpSpPr/>
              <p:nvPr/>
            </p:nvGrpSpPr>
            <p:grpSpPr>
              <a:xfrm>
                <a:off x="0" y="2743200"/>
                <a:ext cx="685800" cy="2883932"/>
                <a:chOff x="59960" y="1981200"/>
                <a:chExt cx="685800" cy="2883932"/>
              </a:xfrm>
            </p:grpSpPr>
            <p:sp>
              <p:nvSpPr>
                <p:cNvPr id="138" name="TextBox 137"/>
                <p:cNvSpPr txBox="1"/>
                <p:nvPr/>
              </p:nvSpPr>
              <p:spPr>
                <a:xfrm>
                  <a:off x="59960" y="1981200"/>
                  <a:ext cx="685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122420" y="254458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2" name="TextBox 141"/>
                <p:cNvSpPr txBox="1"/>
                <p:nvPr/>
              </p:nvSpPr>
              <p:spPr>
                <a:xfrm>
                  <a:off x="106180" y="31242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3" name="TextBox 142"/>
                <p:cNvSpPr txBox="1"/>
                <p:nvPr/>
              </p:nvSpPr>
              <p:spPr>
                <a:xfrm>
                  <a:off x="138660" y="34290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123670" y="40386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136160" y="4495800"/>
                  <a:ext cx="28731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137" name="TextBox 136"/>
              <p:cNvSpPr txBox="1"/>
              <p:nvPr/>
            </p:nvSpPr>
            <p:spPr>
              <a:xfrm>
                <a:off x="0" y="2133600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31" name="Group 98"/>
            <p:cNvGrpSpPr/>
            <p:nvPr/>
          </p:nvGrpSpPr>
          <p:grpSpPr>
            <a:xfrm>
              <a:off x="0" y="1219200"/>
              <a:ext cx="184731" cy="1588532"/>
              <a:chOff x="0" y="1219200"/>
              <a:chExt cx="184731" cy="1588532"/>
            </a:xfrm>
          </p:grpSpPr>
          <p:sp>
            <p:nvSpPr>
              <p:cNvPr id="132" name="TextBox 131"/>
              <p:cNvSpPr txBox="1"/>
              <p:nvPr/>
            </p:nvSpPr>
            <p:spPr>
              <a:xfrm>
                <a:off x="0" y="2438400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0" y="1219200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</p:grpSp>
      </p:grpSp>
      <p:cxnSp>
        <p:nvCxnSpPr>
          <p:cNvPr id="51" name="Straight Connector 50"/>
          <p:cNvCxnSpPr>
            <a:stCxn id="126" idx="3"/>
            <a:endCxn id="76" idx="3"/>
          </p:cNvCxnSpPr>
          <p:nvPr/>
        </p:nvCxnSpPr>
        <p:spPr>
          <a:xfrm flipV="1">
            <a:off x="1327665" y="4522769"/>
            <a:ext cx="743695" cy="1533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76" idx="2"/>
            <a:endCxn id="91" idx="3"/>
          </p:cNvCxnSpPr>
          <p:nvPr/>
        </p:nvCxnSpPr>
        <p:spPr>
          <a:xfrm flipV="1">
            <a:off x="2057400" y="3608369"/>
            <a:ext cx="699760" cy="871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91" idx="6"/>
            <a:endCxn id="93" idx="6"/>
          </p:cNvCxnSpPr>
          <p:nvPr/>
        </p:nvCxnSpPr>
        <p:spPr>
          <a:xfrm flipV="1">
            <a:off x="2838522" y="2422635"/>
            <a:ext cx="762000" cy="1143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93" idx="6"/>
            <a:endCxn id="88" idx="3"/>
          </p:cNvCxnSpPr>
          <p:nvPr/>
        </p:nvCxnSpPr>
        <p:spPr>
          <a:xfrm flipV="1">
            <a:off x="3600522" y="1550969"/>
            <a:ext cx="680638" cy="871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88" idx="3"/>
            <a:endCxn id="89" idx="4"/>
          </p:cNvCxnSpPr>
          <p:nvPr/>
        </p:nvCxnSpPr>
        <p:spPr>
          <a:xfrm>
            <a:off x="4281160" y="1550969"/>
            <a:ext cx="719501" cy="1465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89" idx="5"/>
            <a:endCxn id="90" idx="3"/>
          </p:cNvCxnSpPr>
          <p:nvPr/>
        </p:nvCxnSpPr>
        <p:spPr>
          <a:xfrm>
            <a:off x="5034362" y="2998769"/>
            <a:ext cx="694598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90" idx="2"/>
            <a:endCxn id="77" idx="5"/>
          </p:cNvCxnSpPr>
          <p:nvPr/>
        </p:nvCxnSpPr>
        <p:spPr>
          <a:xfrm>
            <a:off x="5715000" y="3870435"/>
            <a:ext cx="767162" cy="11857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77" idx="2"/>
          </p:cNvCxnSpPr>
          <p:nvPr/>
        </p:nvCxnSpPr>
        <p:spPr>
          <a:xfrm>
            <a:off x="6400800" y="5013435"/>
            <a:ext cx="838200" cy="9301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Date Placeholder 5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3768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1524000"/>
            <a:ext cx="8077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প্রথম</a:t>
            </a:r>
            <a:r>
              <a:rPr lang="en-US" sz="2400" dirty="0" smtClean="0"/>
              <a:t> শ্রেণির </a:t>
            </a:r>
            <a:r>
              <a:rPr lang="en-US" sz="2400" dirty="0" err="1" smtClean="0"/>
              <a:t>পুর্বের</a:t>
            </a:r>
            <a:r>
              <a:rPr lang="en-US" sz="2400" dirty="0" smtClean="0"/>
              <a:t> শ্রেণির </a:t>
            </a:r>
            <a:r>
              <a:rPr lang="en-US" sz="2400" dirty="0" err="1" smtClean="0"/>
              <a:t>মধ্যমান</a:t>
            </a:r>
            <a:r>
              <a:rPr lang="en-US" sz="2400" dirty="0" smtClean="0"/>
              <a:t> 27 </a:t>
            </a:r>
            <a:r>
              <a:rPr lang="en-US" sz="2400" dirty="0" err="1" smtClean="0"/>
              <a:t>এবং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শেষ</a:t>
            </a:r>
            <a:r>
              <a:rPr lang="en-US" sz="2400" dirty="0" smtClean="0"/>
              <a:t> শ্রেণির </a:t>
            </a:r>
            <a:r>
              <a:rPr lang="en-US" sz="2400" dirty="0" err="1" smtClean="0"/>
              <a:t>পরের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মধ্যমান</a:t>
            </a:r>
            <a:r>
              <a:rPr lang="en-US" sz="2400" dirty="0" smtClean="0"/>
              <a:t> 67 ।</a:t>
            </a:r>
            <a:r>
              <a:rPr lang="as-IN" sz="2400" dirty="0" smtClean="0"/>
              <a:t>ছক </a:t>
            </a:r>
            <a:r>
              <a:rPr lang="as-IN" sz="2400" dirty="0"/>
              <a:t>কাগজের প্রতিঘরকে এক একক ধরে </a:t>
            </a:r>
            <a:r>
              <a:rPr lang="en-US" sz="2400" dirty="0"/>
              <a:t>X </a:t>
            </a:r>
            <a:r>
              <a:rPr lang="as-IN" sz="2400" dirty="0"/>
              <a:t>অক্ষ বরাবর শ্রেণির মধ্যমান  এবং </a:t>
            </a:r>
            <a:r>
              <a:rPr lang="en-US" sz="2400" dirty="0"/>
              <a:t>Y </a:t>
            </a:r>
            <a:r>
              <a:rPr lang="as-IN" sz="2400" dirty="0"/>
              <a:t>অক্ষ বরাবর </a:t>
            </a:r>
            <a:br>
              <a:rPr lang="as-IN" sz="2400" dirty="0"/>
            </a:br>
            <a:r>
              <a:rPr lang="as-IN" sz="2400" dirty="0"/>
              <a:t>গনসংখ্যা নিয়ে উপরে </a:t>
            </a:r>
            <a:r>
              <a:rPr lang="en-US" sz="2400" dirty="0" err="1" smtClean="0"/>
              <a:t>বহুভুজ</a:t>
            </a:r>
            <a:r>
              <a:rPr lang="as-IN" sz="2400" dirty="0" smtClean="0"/>
              <a:t> </a:t>
            </a:r>
            <a:r>
              <a:rPr lang="as-IN" sz="2400" dirty="0"/>
              <a:t>আঁকা হয়েছে। </a:t>
            </a:r>
            <a:r>
              <a:rPr lang="en-US" sz="2400" dirty="0"/>
              <a:t>X </a:t>
            </a:r>
            <a:r>
              <a:rPr lang="as-IN" sz="2400" dirty="0"/>
              <a:t>অক্ষ বরাবর শ্রেণির মধ্যমান  </a:t>
            </a:r>
            <a:r>
              <a:rPr lang="en-US" sz="2400" dirty="0" smtClean="0"/>
              <a:t>27</a:t>
            </a:r>
            <a:r>
              <a:rPr lang="as-IN" sz="2400" dirty="0" smtClean="0"/>
              <a:t> </a:t>
            </a:r>
            <a:r>
              <a:rPr lang="as-IN" sz="2400" dirty="0"/>
              <a:t>থেকে </a:t>
            </a:r>
            <a:br>
              <a:rPr lang="as-IN" sz="2400" dirty="0"/>
            </a:br>
            <a:r>
              <a:rPr lang="as-IN" sz="2400" dirty="0"/>
              <a:t>শুরু হয়েছে । মুলবিন্দু থেকে </a:t>
            </a:r>
            <a:r>
              <a:rPr lang="en-US" sz="2400" smtClean="0"/>
              <a:t>27</a:t>
            </a:r>
            <a:r>
              <a:rPr lang="as-IN" sz="2400" smtClean="0"/>
              <a:t> </a:t>
            </a:r>
            <a:r>
              <a:rPr lang="as-IN" sz="2400" dirty="0"/>
              <a:t>পর্যন্ত পুর্ববর্তী ঘরগুলো আছে তা বুঝাতে ꟿ ভাঙা</a:t>
            </a:r>
            <a:br>
              <a:rPr lang="as-IN" sz="2400" dirty="0"/>
            </a:br>
            <a:r>
              <a:rPr lang="as-IN" sz="2400" dirty="0"/>
              <a:t>চিহ্ন ব্যাবহার করা হয়েছে।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839479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39" y="152400"/>
            <a:ext cx="8321761" cy="999831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95970"/>
              </p:ext>
            </p:extLst>
          </p:nvPr>
        </p:nvGraphicFramePr>
        <p:xfrm>
          <a:off x="-28937" y="1447800"/>
          <a:ext cx="89916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950"/>
                <a:gridCol w="1123950"/>
                <a:gridCol w="1123950"/>
                <a:gridCol w="1123950"/>
                <a:gridCol w="1123950"/>
                <a:gridCol w="1123950"/>
                <a:gridCol w="1123950"/>
                <a:gridCol w="1123950"/>
              </a:tblGrid>
              <a:tr h="90678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শ্রেনি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ব্যাপ্তি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30-34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35-39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40-44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45-49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50-54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55-59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60-64</a:t>
                      </a:r>
                      <a:endParaRPr lang="en-US" sz="2800" dirty="0"/>
                    </a:p>
                  </a:txBody>
                  <a:tcPr/>
                </a:tc>
              </a:tr>
              <a:tr h="90678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গন</a:t>
                      </a:r>
                      <a:r>
                        <a:rPr lang="en-US" sz="2800" dirty="0" smtClean="0"/>
                        <a:t/>
                      </a:r>
                      <a:br>
                        <a:rPr lang="en-US" sz="2800" dirty="0" smtClean="0"/>
                      </a:br>
                      <a:r>
                        <a:rPr lang="en-US" sz="2800" dirty="0" err="1" smtClean="0"/>
                        <a:t>সংখ্যা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046817" y="4495800"/>
            <a:ext cx="6579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dirty="0"/>
              <a:t>৩.অজিভ রেখা লেখ অংকন কর।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253445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326249" y="197758"/>
            <a:ext cx="5425290" cy="6776820"/>
          </a:xfrm>
          <a:prstGeom prst="rect">
            <a:avLst/>
          </a:prstGeom>
        </p:spPr>
      </p:pic>
      <p:grpSp>
        <p:nvGrpSpPr>
          <p:cNvPr id="156" name="Group 155"/>
          <p:cNvGrpSpPr/>
          <p:nvPr/>
        </p:nvGrpSpPr>
        <p:grpSpPr>
          <a:xfrm>
            <a:off x="375537" y="871122"/>
            <a:ext cx="7162800" cy="5518409"/>
            <a:chOff x="304800" y="443352"/>
            <a:chExt cx="7932994" cy="6019800"/>
          </a:xfrm>
        </p:grpSpPr>
        <p:cxnSp>
          <p:nvCxnSpPr>
            <p:cNvPr id="79" name="Straight Arrow Connector 78"/>
            <p:cNvCxnSpPr/>
            <p:nvPr/>
          </p:nvCxnSpPr>
          <p:spPr>
            <a:xfrm flipV="1">
              <a:off x="304800" y="5597023"/>
              <a:ext cx="7932994" cy="3485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Arrow Connector 2"/>
            <p:cNvCxnSpPr/>
            <p:nvPr/>
          </p:nvCxnSpPr>
          <p:spPr>
            <a:xfrm>
              <a:off x="726768" y="443352"/>
              <a:ext cx="0" cy="60198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reeform 52"/>
          <p:cNvSpPr/>
          <p:nvPr/>
        </p:nvSpPr>
        <p:spPr>
          <a:xfrm>
            <a:off x="838200" y="5486400"/>
            <a:ext cx="395858" cy="184247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7"/>
          <p:cNvGrpSpPr/>
          <p:nvPr/>
        </p:nvGrpSpPr>
        <p:grpSpPr>
          <a:xfrm>
            <a:off x="228600" y="914399"/>
            <a:ext cx="7086600" cy="5299495"/>
            <a:chOff x="-50185" y="533400"/>
            <a:chExt cx="7848600" cy="5781020"/>
          </a:xfrm>
        </p:grpSpPr>
        <p:sp>
          <p:nvSpPr>
            <p:cNvPr id="7" name="TextBox 6"/>
            <p:cNvSpPr txBox="1"/>
            <p:nvPr/>
          </p:nvSpPr>
          <p:spPr>
            <a:xfrm>
              <a:off x="7265015" y="571500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/>
                </a:rPr>
                <a:t>X</a:t>
              </a:r>
              <a:endParaRPr lang="en-US" sz="2800" dirty="0">
                <a:latin typeface="NikoshBAN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50185" y="53340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/>
                </a:rPr>
                <a:t>Y</a:t>
              </a:r>
              <a:endParaRPr lang="en-US" sz="2800" dirty="0">
                <a:latin typeface="NikoshBAN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50185" y="579120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/>
                </a:rPr>
                <a:t>O</a:t>
              </a:r>
              <a:endParaRPr lang="en-US" sz="2800" dirty="0">
                <a:latin typeface="NikoshBAN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1" y="23834"/>
            <a:ext cx="91440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C00000"/>
                </a:solidFill>
                <a:latin typeface="NikoshBAN"/>
                <a:cs typeface="NikoshBAN" pitchFamily="2" charset="0"/>
              </a:rPr>
              <a:t>অজিভ রেখা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yam Rupali" pitchFamily="2" charset="0"/>
              <a:cs typeface="Siyam Rupali" pitchFamily="2" charset="0"/>
            </a:endParaRPr>
          </a:p>
        </p:txBody>
      </p:sp>
      <p:grpSp>
        <p:nvGrpSpPr>
          <p:cNvPr id="6" name="Group 95"/>
          <p:cNvGrpSpPr/>
          <p:nvPr/>
        </p:nvGrpSpPr>
        <p:grpSpPr>
          <a:xfrm>
            <a:off x="2133600" y="6320135"/>
            <a:ext cx="3048000" cy="461665"/>
            <a:chOff x="2438400" y="6031468"/>
            <a:chExt cx="3048000" cy="461665"/>
          </a:xfrm>
        </p:grpSpPr>
        <p:sp>
          <p:nvSpPr>
            <p:cNvPr id="94" name="TextBox 93"/>
            <p:cNvSpPr txBox="1"/>
            <p:nvPr/>
          </p:nvSpPr>
          <p:spPr>
            <a:xfrm>
              <a:off x="2438400" y="6031468"/>
              <a:ext cx="2514600" cy="46166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bn-BD" sz="24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শ্রেণিব্যাপ্তির উচ্চসীমা </a:t>
              </a:r>
              <a:endParaRPr lang="en-US" sz="2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5" name="Right Arrow 94"/>
            <p:cNvSpPr/>
            <p:nvPr/>
          </p:nvSpPr>
          <p:spPr>
            <a:xfrm>
              <a:off x="4953000" y="6188333"/>
              <a:ext cx="5334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97"/>
          <p:cNvGrpSpPr/>
          <p:nvPr/>
        </p:nvGrpSpPr>
        <p:grpSpPr>
          <a:xfrm>
            <a:off x="0" y="1975807"/>
            <a:ext cx="500212" cy="2724267"/>
            <a:chOff x="29980" y="1752600"/>
            <a:chExt cx="553998" cy="2468380"/>
          </a:xfrm>
        </p:grpSpPr>
        <p:sp>
          <p:nvSpPr>
            <p:cNvPr id="93" name="TextBox 92"/>
            <p:cNvSpPr txBox="1"/>
            <p:nvPr/>
          </p:nvSpPr>
          <p:spPr>
            <a:xfrm>
              <a:off x="29980" y="2087380"/>
              <a:ext cx="553998" cy="21336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bn-BD" sz="24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ক্রমযোজিত গণসংখ্যা</a:t>
              </a:r>
              <a:endParaRPr lang="en-US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7" name="Up Arrow 96"/>
            <p:cNvSpPr/>
            <p:nvPr/>
          </p:nvSpPr>
          <p:spPr>
            <a:xfrm>
              <a:off x="182380" y="1752600"/>
              <a:ext cx="152400" cy="533400"/>
            </a:xfrm>
            <a:prstGeom prst="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295400" y="1600200"/>
            <a:ext cx="4810467" cy="4149402"/>
            <a:chOff x="1295400" y="1600200"/>
            <a:chExt cx="4810467" cy="4149402"/>
          </a:xfrm>
        </p:grpSpPr>
        <p:sp>
          <p:nvSpPr>
            <p:cNvPr id="104" name="Oval 103"/>
            <p:cNvSpPr/>
            <p:nvPr/>
          </p:nvSpPr>
          <p:spPr>
            <a:xfrm>
              <a:off x="4714533" y="22098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295400" y="56388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983419" y="52578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6019800" y="16002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5400333" y="17526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2657133" y="47244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3342933" y="38862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4028733" y="28956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1125071" y="5692811"/>
            <a:ext cx="4979061" cy="648937"/>
            <a:chOff x="1275543" y="5683873"/>
            <a:chExt cx="5514444" cy="707901"/>
          </a:xfrm>
        </p:grpSpPr>
        <p:sp>
          <p:nvSpPr>
            <p:cNvPr id="84" name="TextBox 83"/>
            <p:cNvSpPr txBox="1"/>
            <p:nvPr/>
          </p:nvSpPr>
          <p:spPr>
            <a:xfrm rot="16200000">
              <a:off x="1156390" y="5808854"/>
              <a:ext cx="647352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</a:rPr>
                <a:t>29.5</a:t>
              </a:r>
              <a:endParaRPr lang="en-US" dirty="0">
                <a:solidFill>
                  <a:srgbClr val="FF0066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 rot="16200000">
              <a:off x="1918390" y="5833703"/>
              <a:ext cx="647352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</a:rPr>
                <a:t>34.5</a:t>
              </a:r>
              <a:endParaRPr lang="en-US" dirty="0">
                <a:solidFill>
                  <a:srgbClr val="FF0066"/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 rot="16200000">
              <a:off x="2680390" y="5811260"/>
              <a:ext cx="647352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</a:rPr>
                <a:t>39.5</a:t>
              </a:r>
              <a:endParaRPr lang="en-US" dirty="0">
                <a:solidFill>
                  <a:srgbClr val="FF0066"/>
                </a:solidFill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 rot="16200000">
              <a:off x="3366190" y="5817672"/>
              <a:ext cx="647352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</a:rPr>
                <a:t>44.5</a:t>
              </a:r>
              <a:endParaRPr lang="en-US" dirty="0">
                <a:solidFill>
                  <a:srgbClr val="FF0066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 rot="16200000">
              <a:off x="4128191" y="5835305"/>
              <a:ext cx="647353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</a:rPr>
                <a:t>49.5</a:t>
              </a:r>
              <a:endParaRPr lang="en-US" dirty="0">
                <a:solidFill>
                  <a:srgbClr val="FF0066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 rot="16200000">
              <a:off x="4813989" y="5808854"/>
              <a:ext cx="647353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</a:rPr>
                <a:t>54.5</a:t>
              </a:r>
              <a:endParaRPr lang="en-US" dirty="0">
                <a:solidFill>
                  <a:srgbClr val="FF0066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 rot="16200000">
              <a:off x="5554132" y="5841717"/>
              <a:ext cx="691069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  <a:latin typeface="NikoshBAN" pitchFamily="2" charset="0"/>
                  <a:cs typeface="NikoshBAN" pitchFamily="2" charset="0"/>
                </a:rPr>
                <a:t>59.5</a:t>
              </a:r>
              <a:endParaRPr lang="en-US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6239930" y="5824885"/>
              <a:ext cx="691069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66"/>
                  </a:solidFill>
                  <a:latin typeface="NikoshBAN" pitchFamily="2" charset="0"/>
                  <a:cs typeface="NikoshBAN" pitchFamily="2" charset="0"/>
                </a:rPr>
                <a:t>64.5</a:t>
              </a:r>
              <a:endParaRPr lang="en-US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133" name="Straight Connector 132"/>
          <p:cNvCxnSpPr/>
          <p:nvPr/>
        </p:nvCxnSpPr>
        <p:spPr>
          <a:xfrm flipV="1">
            <a:off x="1411277" y="5206083"/>
            <a:ext cx="761482" cy="424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1981200" y="4804080"/>
            <a:ext cx="705285" cy="5299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V="1">
            <a:off x="2761538" y="3903740"/>
            <a:ext cx="688537" cy="8159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3429000" y="2971800"/>
            <a:ext cx="609894" cy="9405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endCxn id="104" idx="0"/>
          </p:cNvCxnSpPr>
          <p:nvPr/>
        </p:nvCxnSpPr>
        <p:spPr>
          <a:xfrm rot="5400000" flipH="1" flipV="1">
            <a:off x="4086538" y="2240800"/>
            <a:ext cx="702028" cy="6400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>
            <a:endCxn id="110" idx="1"/>
          </p:cNvCxnSpPr>
          <p:nvPr/>
        </p:nvCxnSpPr>
        <p:spPr>
          <a:xfrm flipV="1">
            <a:off x="4800600" y="1768827"/>
            <a:ext cx="612337" cy="433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>
            <a:endCxn id="109" idx="7"/>
          </p:cNvCxnSpPr>
          <p:nvPr/>
        </p:nvCxnSpPr>
        <p:spPr>
          <a:xfrm flipV="1">
            <a:off x="5486400" y="1616427"/>
            <a:ext cx="606863" cy="136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Date Placeholder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945917"/>
              </p:ext>
            </p:extLst>
          </p:nvPr>
        </p:nvGraphicFramePr>
        <p:xfrm>
          <a:off x="6455870" y="-36855"/>
          <a:ext cx="2819400" cy="4427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143000"/>
                <a:gridCol w="419100"/>
                <a:gridCol w="419100"/>
              </a:tblGrid>
              <a:tr h="998220">
                <a:tc>
                  <a:txBody>
                    <a:bodyPr/>
                    <a:lstStyle/>
                    <a:p>
                      <a:pPr algn="ctr"/>
                      <a:r>
                        <a:rPr lang="bn-BD" sz="105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শ্রেণিব্যাপ্তি</a:t>
                      </a:r>
                      <a:r>
                        <a:rPr lang="bn-BD" sz="105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05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05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অবিচ্ছিন্ন</a:t>
                      </a:r>
                      <a:r>
                        <a:rPr lang="bn-BD" sz="1050" b="0" baseline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শ্রেণি ব্যাপ্তি</a:t>
                      </a:r>
                      <a:endParaRPr lang="en-US" sz="105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050" b="0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</a:t>
                      </a:r>
                      <a:r>
                        <a:rPr kumimoji="0" lang="bn-BD" sz="1050" b="1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 </a:t>
                      </a:r>
                      <a:endParaRPr lang="en-US" sz="105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05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ক্রমযোজি</a:t>
                      </a:r>
                      <a:r>
                        <a:rPr lang="en-US" sz="105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ত</a:t>
                      </a:r>
                      <a:endParaRPr lang="en-US" sz="105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30</a:t>
                      </a:r>
                      <a:r>
                        <a:rPr kumimoji="0" lang="bn-BD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-</a:t>
                      </a:r>
                      <a:r>
                        <a:rPr kumimoji="0" lang="en-US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34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29.5-34.5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35-39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34.5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39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40-44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39.5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-44.5</a:t>
                      </a:r>
                      <a:endParaRPr lang="bn-BD" sz="1600" b="0" dirty="0" smtClean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12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45-49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8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50-54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55-59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3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23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454164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60-64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917686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3/12/2015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1371600"/>
            <a:ext cx="73151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dirty="0"/>
              <a:t>ছক কাগজের প্রতিঘরকে এক একক ধরে </a:t>
            </a:r>
            <a:r>
              <a:rPr lang="en-US" sz="2400" dirty="0"/>
              <a:t>X </a:t>
            </a:r>
            <a:r>
              <a:rPr lang="as-IN" sz="2400" dirty="0"/>
              <a:t>অক্ষ বরাবর শ্রেণিসীমা এবং </a:t>
            </a:r>
            <a:r>
              <a:rPr lang="en-US" sz="2400" dirty="0"/>
              <a:t>Y </a:t>
            </a:r>
            <a:r>
              <a:rPr lang="as-IN" sz="2400" dirty="0"/>
              <a:t>অক্ষ বরাবর </a:t>
            </a:r>
            <a:br>
              <a:rPr lang="as-IN" sz="2400" dirty="0"/>
            </a:br>
            <a:r>
              <a:rPr lang="en-US" sz="2400" dirty="0" err="1" smtClean="0"/>
              <a:t>ক্রমোযোজিত</a:t>
            </a:r>
            <a:r>
              <a:rPr lang="en-US" sz="2400" dirty="0" smtClean="0"/>
              <a:t> </a:t>
            </a:r>
            <a:r>
              <a:rPr lang="as-IN" sz="2400" dirty="0" smtClean="0"/>
              <a:t>গনসংখ্যা </a:t>
            </a:r>
            <a:r>
              <a:rPr lang="as-IN" sz="2400" dirty="0"/>
              <a:t>নিয়ে উপরে </a:t>
            </a:r>
            <a:r>
              <a:rPr lang="en-US" sz="2400" dirty="0" err="1" smtClean="0"/>
              <a:t>অজিভ</a:t>
            </a:r>
            <a:r>
              <a:rPr lang="as-IN" sz="2400" dirty="0" smtClean="0"/>
              <a:t> </a:t>
            </a:r>
            <a:r>
              <a:rPr lang="as-IN" sz="2400" dirty="0"/>
              <a:t>আঁকা হয়েছে। </a:t>
            </a:r>
            <a:r>
              <a:rPr lang="en-US" sz="2400" dirty="0"/>
              <a:t>X </a:t>
            </a:r>
            <a:r>
              <a:rPr lang="as-IN" sz="2400" dirty="0"/>
              <a:t>অক্ষ বরাবর শ্রেণিসীমা 29.5 থেকে </a:t>
            </a:r>
            <a:br>
              <a:rPr lang="as-IN" sz="2400" dirty="0"/>
            </a:br>
            <a:r>
              <a:rPr lang="as-IN" sz="2400" dirty="0"/>
              <a:t>শুরু হয়েছে । মুলবিন্দু থেকে 29.5 পর্যন্ত পুর্ববর্তী ঘরগুলো আছে তা বুঝাতে ꟿ ভাঙা</a:t>
            </a:r>
            <a:br>
              <a:rPr lang="as-IN" sz="2400" dirty="0"/>
            </a:br>
            <a:r>
              <a:rPr lang="as-IN" sz="2400" dirty="0"/>
              <a:t>চিহ্ন ব্যাবহার করা হয়েছে।</a:t>
            </a:r>
          </a:p>
        </p:txBody>
      </p:sp>
    </p:spTree>
    <p:extLst>
      <p:ext uri="{BB962C8B-B14F-4D97-AF65-F5344CB8AC3E}">
        <p14:creationId xmlns:p14="http://schemas.microsoft.com/office/powerpoint/2010/main" val="20465511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71600"/>
            <a:ext cx="9144000" cy="126188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2800" dirty="0" smtClean="0">
                <a:solidFill>
                  <a:srgbClr val="82361E"/>
                </a:solidFill>
                <a:latin typeface="NikoshBAN" pitchFamily="2" charset="0"/>
                <a:cs typeface="NikoshBAN" pitchFamily="2" charset="0"/>
              </a:rPr>
              <a:t>কোন </a:t>
            </a:r>
            <a:r>
              <a:rPr lang="bn-IN" sz="2800" dirty="0">
                <a:solidFill>
                  <a:srgbClr val="82361E"/>
                </a:solidFill>
                <a:latin typeface="NikoshBAN" pitchFamily="2" charset="0"/>
                <a:cs typeface="NikoshBAN" pitchFamily="2" charset="0"/>
              </a:rPr>
              <a:t>স্কুলের ১০ম শ্রেণির ৬০ জন শিক্ষার্থীর ওজনের (কিলোগ্রাম) গণসংখ্যা নিবেশণ হুলো </a:t>
            </a:r>
            <a:r>
              <a:rPr lang="bn-IN" sz="2800" dirty="0" smtClean="0">
                <a:solidFill>
                  <a:srgbClr val="82361E"/>
                </a:solidFill>
                <a:latin typeface="NikoshBAN" pitchFamily="2" charset="0"/>
                <a:cs typeface="NikoshBAN" pitchFamily="2" charset="0"/>
              </a:rPr>
              <a:t>নিম্নরুপঃ</a:t>
            </a:r>
            <a:endParaRPr lang="bn-BD" sz="2800" dirty="0" smtClean="0">
              <a:solidFill>
                <a:srgbClr val="82361E"/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2000" dirty="0" smtClean="0">
              <a:solidFill>
                <a:srgbClr val="82361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4648200"/>
            <a:ext cx="9144000" cy="138499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১) </a:t>
            </a:r>
            <a:r>
              <a:rPr lang="bn-IN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গণসংখ্যা নিবেশ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ণের </a:t>
            </a:r>
            <a:r>
              <a:rPr lang="bn-IN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আয়তলেখ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আকঁ। </a:t>
            </a:r>
          </a:p>
          <a:p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২)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আয়তলে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খের </a:t>
            </a:r>
            <a:r>
              <a:rPr lang="bn-IN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গণসংখ্যা 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বহুভুজ</a:t>
            </a:r>
            <a:r>
              <a:rPr lang="bn-BD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আকঁ। </a:t>
            </a:r>
            <a:endPara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AutoNum type="arabicParenR"/>
            </a:pPr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330429"/>
              </p:ext>
            </p:extLst>
          </p:nvPr>
        </p:nvGraphicFramePr>
        <p:xfrm>
          <a:off x="990600" y="2743200"/>
          <a:ext cx="60960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38316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শ্রেনি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ব্যাপ্তি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46-50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51-55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56-60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61-65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66-70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গনসংখ্যা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82246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4495800"/>
            <a:ext cx="9144000" cy="46166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৩। অজিভ রেখা আঁকার জন্য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X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অক্ষ বরাবর নিচের কোনটি হবে ?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970490"/>
            <a:ext cx="9144000" cy="46166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শ্রেণির নিম্নসীমা  খ) শ্রেণির উচ্চসীমা গ) শ্রেণিসীমা ঘ)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শ্রেণিসীমা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905000"/>
            <a:ext cx="91440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bn-IN" sz="2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বিচ্ছিন্ন </a:t>
            </a:r>
            <a:r>
              <a:rPr lang="bn-BD" sz="2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শ্রেণিসীমা   খ) </a:t>
            </a:r>
            <a:r>
              <a:rPr lang="bn-IN" sz="2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sz="2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শ্রেণিসীমা </a:t>
            </a:r>
            <a:endParaRPr lang="en-US" sz="2400" dirty="0">
              <a:solidFill>
                <a:srgbClr val="A5002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447800"/>
            <a:ext cx="914400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আয়তলেখ অংকনের জন্য শ্রেণি কিরুপ হওয়া প্রয়োজন ? </a:t>
            </a:r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891135"/>
            <a:ext cx="91440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 আয়তলেখ ব্যবহার না করে গনসংখ্যা বহুভুজ আঁকার জন্য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X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অক্ষ বরাবর নিচের কোনটি হবে? 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348335"/>
            <a:ext cx="9144000" cy="46166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শ্রেণির মধ্যবিন্দু খ) শ্রেণির উচ্চসীমা গ) শ্রেণিসীমা ঘ)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শ্রেণিসীমা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check-mark-h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27409" y="1905000"/>
            <a:ext cx="320591" cy="297615"/>
          </a:xfrm>
          <a:prstGeom prst="rect">
            <a:avLst/>
          </a:prstGeom>
        </p:spPr>
      </p:pic>
      <p:pic>
        <p:nvPicPr>
          <p:cNvPr id="11" name="Picture 10" descr="check-mark-h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0" y="3429000"/>
            <a:ext cx="320591" cy="297615"/>
          </a:xfrm>
          <a:prstGeom prst="rect">
            <a:avLst/>
          </a:prstGeom>
        </p:spPr>
      </p:pic>
      <p:pic>
        <p:nvPicPr>
          <p:cNvPr id="12" name="Picture 11" descr="check-mark-h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4600" y="5036385"/>
            <a:ext cx="320591" cy="29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4668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00400" y="304800"/>
            <a:ext cx="2743200" cy="762000"/>
          </a:xfrm>
          <a:noFill/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পরিচতি</a:t>
            </a:r>
            <a:endParaRPr lang="en-US" sz="5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800600" cy="3962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bn-BD" sz="2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শিক্ষকের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মোঃআফজাল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হোসেন</a:t>
            </a:r>
            <a:endParaRPr lang="en-US" sz="2400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 algn="ctr"/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শিক্ষক (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562600" y="2133601"/>
            <a:ext cx="3200400" cy="1371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নবম</a:t>
            </a:r>
            <a:endParaRPr lang="en-US" sz="3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গণিত</a:t>
            </a:r>
            <a:endParaRPr lang="en-US" sz="3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সপ্তদশ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 animBg="1"/>
      <p:bldP spid="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9856"/>
            <a:ext cx="9144000" cy="1296144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l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১০ম শ্রেণির ৫০ জন শিক্ষার্থীর গণিত বিষয়ের প্রাপ্ত নম্বরের গ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ণসংখ্যা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নিবেশণ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সারণি দেওয়া হলো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3933057"/>
            <a:ext cx="9144000" cy="1705744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ক) প্রদত্ত উপাত্তের ক্রমযোজিত গণসংখ্যা রেখা অংকন কর। </a:t>
            </a:r>
            <a:endParaRPr lang="en-US" sz="28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খ) আয়তলেখ ব্যবহার না করে গনসংখ্যা বহুভুজ আঁক ।</a:t>
            </a:r>
            <a:endParaRPr lang="bn-BD" sz="28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গ) আয়তলেখ ব্যবহার করে গনসংখ্যা বহুভুজ</a:t>
            </a:r>
            <a:r>
              <a:rPr lang="bn-BD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আঁক ।</a:t>
            </a:r>
            <a:endParaRPr lang="en-US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4523"/>
              </p:ext>
            </p:extLst>
          </p:nvPr>
        </p:nvGraphicFramePr>
        <p:xfrm>
          <a:off x="685800" y="2362200"/>
          <a:ext cx="6852095" cy="105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3"/>
                <a:gridCol w="788294"/>
                <a:gridCol w="727656"/>
                <a:gridCol w="788294"/>
                <a:gridCol w="848932"/>
                <a:gridCol w="848932"/>
                <a:gridCol w="848932"/>
                <a:gridCol w="848932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শ্রেনি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ব্যাপ্তি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31-40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41-50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51-60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61-70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71-80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81-90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91--100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</a:rPr>
                        <a:t>গনসংখ্যা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6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8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12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7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NikoshBAN" pitchFamily="2" charset="0"/>
                        </a:rPr>
                        <a:t>2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04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2" name="Picture 11" descr="Shap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590602"/>
            <a:ext cx="6057105" cy="44387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81200" y="3810000"/>
            <a:ext cx="5328703" cy="1323439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57867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79041"/>
            <a:ext cx="6553200" cy="4998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5472271"/>
            <a:ext cx="365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ছবি</a:t>
            </a:r>
            <a:r>
              <a:rPr lang="en-US" dirty="0" smtClean="0"/>
              <a:t> </a:t>
            </a:r>
            <a:r>
              <a:rPr lang="en-US" dirty="0" err="1" smtClean="0"/>
              <a:t>গুলো</a:t>
            </a:r>
            <a:r>
              <a:rPr lang="en-US" dirty="0" smtClean="0"/>
              <a:t> </a:t>
            </a:r>
            <a:r>
              <a:rPr lang="en-US" dirty="0" err="1" smtClean="0"/>
              <a:t>কিসের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23868" y="5480047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dirty="0"/>
              <a:t>কী প্রয়োজন?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21625" y="5449465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তোমাদের</a:t>
            </a:r>
            <a:r>
              <a:rPr lang="en-US" dirty="0" smtClean="0"/>
              <a:t> </a:t>
            </a:r>
            <a:r>
              <a:rPr lang="en-US" dirty="0" err="1" smtClean="0"/>
              <a:t>উত্তর</a:t>
            </a:r>
            <a:r>
              <a:rPr lang="en-US" dirty="0" smtClean="0"/>
              <a:t> </a:t>
            </a:r>
            <a:r>
              <a:rPr lang="en-US" dirty="0" err="1" smtClean="0"/>
              <a:t>সঠিক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12288" y="6077167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আজ</a:t>
            </a:r>
            <a:r>
              <a:rPr lang="en-US" dirty="0" smtClean="0"/>
              <a:t> </a:t>
            </a:r>
            <a:r>
              <a:rPr lang="en-US" dirty="0" err="1" smtClean="0"/>
              <a:t>আমরা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9656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667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আয়তলেখ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গনসংখ্যা </a:t>
            </a:r>
            <a:r>
              <a:rPr lang="bn-BD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বহুভুজ </a:t>
            </a: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bn-BD" sz="36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অজিভ রেখা</a:t>
            </a:r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90800" y="4876800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নিয়ে</a:t>
            </a:r>
            <a:r>
              <a:rPr lang="en-US" dirty="0" smtClean="0"/>
              <a:t> </a:t>
            </a:r>
            <a:r>
              <a:rPr lang="en-US" dirty="0" err="1" smtClean="0"/>
              <a:t>আলোচনা</a:t>
            </a:r>
            <a:r>
              <a:rPr lang="en-US" dirty="0" smtClean="0"/>
              <a:t> </a:t>
            </a:r>
            <a:r>
              <a:rPr lang="en-US" dirty="0" err="1" smtClean="0"/>
              <a:t>করবো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6426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04800" y="1828800"/>
            <a:ext cx="8458200" cy="449580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এ </a:t>
            </a:r>
            <a:r>
              <a:rPr kumimoji="0" lang="en-US" sz="2400" b="0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পাঠ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 </a:t>
            </a:r>
            <a:r>
              <a:rPr kumimoji="0" lang="en-US" sz="2400" b="0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শেষে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 </a:t>
            </a:r>
            <a:r>
              <a:rPr kumimoji="0" lang="en-US" sz="2400" b="0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শিক্ষা</a:t>
            </a:r>
            <a:r>
              <a:rPr kumimoji="0" lang="bn-BD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র্থীরা –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১।</a:t>
            </a:r>
            <a:r>
              <a:rPr kumimoji="0" lang="bn-I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চলক,</a:t>
            </a: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 </a:t>
            </a:r>
            <a:r>
              <a:rPr kumimoji="0" lang="bn-I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বিচ্ছিন্ন ও অবিচ্ছিন্ন </a:t>
            </a: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চলক</a:t>
            </a:r>
            <a:r>
              <a:rPr kumimoji="0" lang="bn-I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কী তা</a:t>
            </a: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বলতে</a:t>
            </a:r>
            <a:r>
              <a:rPr kumimoji="0" lang="bn-I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পারবে</a:t>
            </a: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bn-BD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NikoshBAN"/>
              <a:ea typeface="+mn-ea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২। আয়তলেখ, গনসংখ্যা বহুভুজ ও অজিভ রেখা ব্যাখ্যা করতে পারবে ।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NikoshBAN"/>
                <a:ea typeface="+mn-ea"/>
                <a:cs typeface="NikoshBAN" pitchFamily="2" charset="0"/>
              </a:rPr>
              <a:t>৩। আয়তলেখ, গনসংখ্যা বহুভুজ ও অজিভ রেখার সাহায্যে উপাত্ত ব্যাখ্যা করতে পারবে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bn-BD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/>
              <a:ea typeface="+mn-ea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u="sng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 ফল  </a:t>
            </a:r>
            <a:endParaRPr lang="en-US" sz="4800" u="sng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42900344"/>
              </p:ext>
            </p:extLst>
          </p:nvPr>
        </p:nvGraphicFramePr>
        <p:xfrm>
          <a:off x="457200" y="2286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533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6178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509088-7950-45AD-B6DE-A19C10C2E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1021BD-395A-44B5-808D-E5C73DFF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1715AD-BFF9-4E3F-92B2-B741A949CB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451EE2-45BA-46C1-AD78-17605CE05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49DACC-3602-49F2-A42B-5C599760E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36CBA8-09DC-4410-B660-F244274CF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CAD2FD-03F3-43E2-AB3E-167358B6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CCA8DE-4175-40EC-8B2B-D5DF5257A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179D66-55B5-4E35-9ADF-91BA6B051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9C8BFA-9EAB-4F76-B7D7-E719EA284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04800" y="1524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+mj-lt"/>
                <a:cs typeface="NikoshBAN" pitchFamily="2" charset="0"/>
              </a:rPr>
              <a:t>60</a:t>
            </a:r>
            <a:r>
              <a:rPr lang="bn-BD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জন শিক্ষার্থীর বার্ষিক পরীক্ষায় ইংরেজিতে প্রাপ্ত নম্বরের গনসংখ্যা</a:t>
            </a:r>
            <a:r>
              <a:rPr lang="bn-BD" sz="2400" dirty="0" smtClean="0">
                <a:ln w="1905"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নিবেশন সারণি</a:t>
            </a:r>
            <a:r>
              <a:rPr lang="en-US" sz="2400" dirty="0" smtClean="0">
                <a:ln w="1905"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dirty="0" smtClean="0">
                <a:ln w="1905"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460760"/>
              </p:ext>
            </p:extLst>
          </p:nvPr>
        </p:nvGraphicFramePr>
        <p:xfrm>
          <a:off x="0" y="1397000"/>
          <a:ext cx="89916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950"/>
                <a:gridCol w="1123950"/>
                <a:gridCol w="1123950"/>
                <a:gridCol w="1123950"/>
                <a:gridCol w="1123950"/>
                <a:gridCol w="1123950"/>
                <a:gridCol w="1123950"/>
                <a:gridCol w="11239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শ্রেনি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ব্যাপ্তি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30-34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35-39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40-44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45-49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50-54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55-59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60-64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গন</a:t>
                      </a:r>
                      <a:r>
                        <a:rPr lang="en-US" sz="2800" dirty="0" smtClean="0"/>
                        <a:t/>
                      </a:r>
                      <a:br>
                        <a:rPr lang="en-US" sz="2800" dirty="0" smtClean="0"/>
                      </a:br>
                      <a:r>
                        <a:rPr lang="en-US" sz="2800" dirty="0" err="1" smtClean="0"/>
                        <a:t>সংখ্যা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66800" y="4191000"/>
            <a:ext cx="6519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১.আয়ত লেখ </a:t>
            </a:r>
            <a:r>
              <a:rPr lang="en-US" sz="3600" dirty="0" err="1" smtClean="0"/>
              <a:t>অংকন</a:t>
            </a:r>
            <a:r>
              <a:rPr lang="en-US" sz="3600" dirty="0" smtClean="0"/>
              <a:t> </a:t>
            </a:r>
            <a:r>
              <a:rPr lang="en-US" sz="3600" dirty="0" err="1" smtClean="0"/>
              <a:t>কর</a:t>
            </a:r>
            <a:r>
              <a:rPr lang="en-US" sz="3600" dirty="0" smtClean="0"/>
              <a:t>।</a:t>
            </a:r>
            <a:br>
              <a:rPr lang="en-US" sz="3600" dirty="0" smtClean="0"/>
            </a:br>
            <a:r>
              <a:rPr lang="en-US" sz="3600" dirty="0" smtClean="0"/>
              <a:t>২.বহুভুজ</a:t>
            </a:r>
            <a:r>
              <a:rPr lang="en-US" sz="3600" dirty="0"/>
              <a:t> </a:t>
            </a:r>
            <a:r>
              <a:rPr lang="as-IN" sz="3600" dirty="0" smtClean="0"/>
              <a:t>অংকন </a:t>
            </a:r>
            <a:r>
              <a:rPr lang="as-IN" sz="3600" dirty="0"/>
              <a:t>কর</a:t>
            </a:r>
            <a:r>
              <a:rPr lang="as-IN" sz="3600" dirty="0" smtClean="0"/>
              <a:t>।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8116094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422191"/>
              </p:ext>
            </p:extLst>
          </p:nvPr>
        </p:nvGraphicFramePr>
        <p:xfrm>
          <a:off x="1219200" y="1143000"/>
          <a:ext cx="5105401" cy="386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985"/>
                <a:gridCol w="2269067"/>
                <a:gridCol w="1396349"/>
              </a:tblGrid>
              <a:tr h="3864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00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r>
                        <a:rPr lang="bn-BD" sz="2000" b="0" baseline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ব্যাপ্তি</a:t>
                      </a:r>
                      <a:endParaRPr lang="en-US" sz="200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00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অবিচ্ছিন্ন</a:t>
                      </a:r>
                      <a:r>
                        <a:rPr lang="bn-BD" sz="2000" b="0" baseline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শ্রেণি ব্যাপ্তি</a:t>
                      </a:r>
                      <a:endParaRPr lang="en-US" sz="200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00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গনসংখ্যা</a:t>
                      </a:r>
                      <a:endParaRPr lang="en-US" sz="200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30-34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29.5-34.5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10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35-39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34.5-39.5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16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40-44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39.5-44.5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24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45-49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44.5-49.5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30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50-54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49.5-54.5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20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55-59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54.5-59.5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14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60-64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59.5-64.5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+mj-lt"/>
                          <a:cs typeface="NikoshBAN" pitchFamily="2" charset="0"/>
                        </a:rPr>
                        <a:t>6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j-lt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endParaRPr lang="en-US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325" name="TextBox 324"/>
          <p:cNvSpPr txBox="1"/>
          <p:nvPr/>
        </p:nvSpPr>
        <p:spPr>
          <a:xfrm>
            <a:off x="76200" y="0"/>
            <a:ext cx="8790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NikoshBAN" pitchFamily="2" charset="0"/>
              </a:rPr>
              <a:t>60</a:t>
            </a:r>
            <a:r>
              <a:rPr lang="bn-BD" sz="2400" dirty="0" smtClean="0">
                <a:latin typeface="+mj-lt"/>
                <a:cs typeface="NikoshBAN" pitchFamily="2" charset="0"/>
              </a:rPr>
              <a:t> </a:t>
            </a:r>
            <a:r>
              <a:rPr lang="bn-BD" sz="2400" dirty="0">
                <a:latin typeface="+mj-lt"/>
                <a:cs typeface="NikoshBAN" pitchFamily="2" charset="0"/>
              </a:rPr>
              <a:t>জন শিক্ষার্থীর বার্ষিক পরীক্ষায় ইংরেজিতে প্ত নম্বরের গনসংখ্যা</a:t>
            </a:r>
            <a:r>
              <a:rPr lang="bn-BD" sz="2400" dirty="0">
                <a:ln w="1905"/>
                <a:latin typeface="+mj-lt"/>
                <a:cs typeface="NikoshBAN" pitchFamily="2" charset="0"/>
              </a:rPr>
              <a:t> নিবেশন </a:t>
            </a:r>
            <a:r>
              <a:rPr lang="bn-BD" sz="2400" dirty="0" smtClean="0">
                <a:ln w="1905"/>
                <a:latin typeface="+mj-lt"/>
                <a:cs typeface="NikoshBAN" pitchFamily="2" charset="0"/>
              </a:rPr>
              <a:t>সারণির </a:t>
            </a:r>
            <a:r>
              <a:rPr lang="bn-BD" sz="2400" dirty="0" smtClean="0">
                <a:latin typeface="+mj-lt"/>
                <a:cs typeface="NikoshBAN" pitchFamily="2" charset="0"/>
              </a:rPr>
              <a:t>আয়তলেখ </a:t>
            </a:r>
            <a:r>
              <a:rPr lang="bn-BD" sz="2400" dirty="0" smtClean="0">
                <a:ln w="1905"/>
                <a:latin typeface="+mj-lt"/>
                <a:cs typeface="NikoshBAN" pitchFamily="2" charset="0"/>
              </a:rPr>
              <a:t>নিম্নরূপঃ</a:t>
            </a:r>
            <a:endParaRPr lang="en-US" sz="2400" dirty="0">
              <a:latin typeface="+mj-lt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2909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263627" y="-12200"/>
            <a:ext cx="5854746" cy="7313260"/>
          </a:xfrm>
          <a:prstGeom prst="rect">
            <a:avLst/>
          </a:prstGeom>
        </p:spPr>
      </p:pic>
      <p:cxnSp>
        <p:nvCxnSpPr>
          <p:cNvPr id="79" name="Straight Arrow Connector 78"/>
          <p:cNvCxnSpPr/>
          <p:nvPr/>
        </p:nvCxnSpPr>
        <p:spPr>
          <a:xfrm>
            <a:off x="0" y="5791200"/>
            <a:ext cx="77724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rot="5400000">
            <a:off x="-2475706" y="3543300"/>
            <a:ext cx="6019006" cy="79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143000" y="5334000"/>
            <a:ext cx="5398533" cy="1136679"/>
            <a:chOff x="702733" y="4631938"/>
            <a:chExt cx="5398533" cy="1136679"/>
          </a:xfrm>
        </p:grpSpPr>
        <p:sp>
          <p:nvSpPr>
            <p:cNvPr id="4" name="TextBox 3"/>
            <p:cNvSpPr txBox="1"/>
            <p:nvPr/>
          </p:nvSpPr>
          <p:spPr>
            <a:xfrm rot="16200000">
              <a:off x="1175634" y="5149638"/>
              <a:ext cx="795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34.5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5483192" y="5033080"/>
              <a:ext cx="866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64.5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2681260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koshBAN" pitchFamily="2" charset="0"/>
                  <a:cs typeface="NikoshBAN" pitchFamily="2" charset="0"/>
                </a:rPr>
                <a:t>44.5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4129060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54.5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353999" y="4980672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29.5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1983792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39.5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4891060" y="51680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59.5</a:t>
              </a:r>
              <a:endParaRPr lang="en-US" dirty="0">
                <a:cs typeface="NikoshBAN" pitchFamily="2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16200000">
              <a:off x="3367060" y="5244212"/>
              <a:ext cx="679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NikoshBAN" pitchFamily="2" charset="0"/>
                </a:rPr>
                <a:t>49.5</a:t>
              </a:r>
              <a:endParaRPr lang="en-US" dirty="0">
                <a:cs typeface="NikoshBAN" pitchFamily="2" charset="0"/>
              </a:endParaRPr>
            </a:p>
          </p:txBody>
        </p:sp>
      </p:grpSp>
      <p:sp>
        <p:nvSpPr>
          <p:cNvPr id="53" name="Freeform 52"/>
          <p:cNvSpPr/>
          <p:nvPr/>
        </p:nvSpPr>
        <p:spPr>
          <a:xfrm>
            <a:off x="685800" y="5562600"/>
            <a:ext cx="438424" cy="200988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95400" y="4343401"/>
            <a:ext cx="660414" cy="1447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457200"/>
            <a:ext cx="8305800" cy="6009620"/>
            <a:chOff x="-50185" y="522861"/>
            <a:chExt cx="8305800" cy="6009620"/>
          </a:xfrm>
        </p:grpSpPr>
        <p:sp>
          <p:nvSpPr>
            <p:cNvPr id="7" name="TextBox 6"/>
            <p:cNvSpPr txBox="1"/>
            <p:nvPr/>
          </p:nvSpPr>
          <p:spPr>
            <a:xfrm>
              <a:off x="7722215" y="5856861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/>
                </a:rPr>
                <a:t>X</a:t>
              </a:r>
              <a:endParaRPr lang="en-US" sz="2800" dirty="0">
                <a:latin typeface="NikoshBAN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50185" y="522861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/>
                </a:rPr>
                <a:t>Y</a:t>
              </a:r>
              <a:endParaRPr lang="en-US" sz="2800" dirty="0">
                <a:latin typeface="NikoshBAN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50185" y="6009261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/>
                </a:rPr>
                <a:t>O</a:t>
              </a:r>
              <a:endParaRPr lang="en-US" sz="2800" dirty="0">
                <a:latin typeface="NikoshBAN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3352800" y="76200"/>
            <a:ext cx="2502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আয়তলেখ 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981200" y="3429000"/>
            <a:ext cx="762000" cy="236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2743200" y="2286001"/>
            <a:ext cx="685800" cy="3505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429000" y="1447800"/>
            <a:ext cx="762000" cy="434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191000" y="2895600"/>
            <a:ext cx="762000" cy="28956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4953000" y="3754552"/>
            <a:ext cx="685800" cy="20366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638800" y="4953000"/>
            <a:ext cx="7620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314352"/>
              </p:ext>
            </p:extLst>
          </p:nvPr>
        </p:nvGraphicFramePr>
        <p:xfrm>
          <a:off x="6172200" y="533400"/>
          <a:ext cx="2819400" cy="428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143000"/>
                <a:gridCol w="8382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শ্রেণিব্যাপ্তি</a:t>
                      </a:r>
                      <a:r>
                        <a:rPr lang="bn-BD" sz="16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6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600" b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অবিচ্ছিন্ন</a:t>
                      </a:r>
                      <a:r>
                        <a:rPr lang="bn-BD" sz="1600" b="0" baseline="0" dirty="0" smtClean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শ্রেণি ব্যাপ্তি</a:t>
                      </a:r>
                      <a:endParaRPr lang="en-US" sz="1600" b="0" dirty="0" smtClean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600" b="0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</a:t>
                      </a:r>
                      <a:r>
                        <a:rPr kumimoji="0" lang="bn-BD" sz="1600" b="1" i="0" u="none" strike="noStrike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 </a:t>
                      </a:r>
                      <a:endParaRPr lang="en-US" sz="16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+mn-ea"/>
                          <a:cs typeface="NikoshBAN" pitchFamily="2" charset="0"/>
                        </a:rPr>
                        <a:t>30-34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29.5-34.5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10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35-39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34.5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39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16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40-44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39.5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-44.5</a:t>
                      </a:r>
                      <a:endParaRPr lang="bn-BD" sz="1600" b="0" dirty="0" smtClean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24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45-49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44.5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49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30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50-54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49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20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5806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55-59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54.5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14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54164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60-64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59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5</a:t>
                      </a:r>
                      <a:r>
                        <a:rPr lang="bn-BD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-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64.5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NikoshBAN" pitchFamily="2" charset="0"/>
                        </a:rPr>
                        <a:t>6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+mj-lt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>
          <a:xfrm>
            <a:off x="445532" y="6486891"/>
            <a:ext cx="2133600" cy="365125"/>
          </a:xfrm>
        </p:spPr>
        <p:txBody>
          <a:bodyPr/>
          <a:lstStyle/>
          <a:p>
            <a:r>
              <a:rPr lang="en-US" dirty="0" smtClean="0"/>
              <a:t>30/07/2026</a:t>
            </a:r>
            <a:endParaRPr lang="en-US" dirty="0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9602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6" grpId="0" animBg="1"/>
      <p:bldP spid="73" grpId="0" animBg="1"/>
      <p:bldP spid="74" grpId="0" animBg="1"/>
      <p:bldP spid="75" grpId="0" animBg="1"/>
      <p:bldP spid="78" grpId="0" animBg="1"/>
      <p:bldP spid="80" grpId="0" animBg="1"/>
      <p:bldP spid="81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866</TotalTime>
  <Words>786</Words>
  <Application>Microsoft Office PowerPoint</Application>
  <PresentationFormat>On-screen Show (4:3)</PresentationFormat>
  <Paragraphs>344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NikoshBAN</vt:lpstr>
      <vt:lpstr>Siyam Rupali</vt:lpstr>
      <vt:lpstr>Trebuchet MS</vt:lpstr>
      <vt:lpstr>Vrinda</vt:lpstr>
      <vt:lpstr>Wingdings 3</vt:lpstr>
      <vt:lpstr>Facet</vt:lpstr>
      <vt:lpstr>PowerPoint Presentation</vt:lpstr>
      <vt:lpstr>পরিচতি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মূল্যায়ন</vt:lpstr>
      <vt:lpstr> ১০ম শ্রেণির ৫০ জন শিক্ষার্থীর গণিত বিষয়ের প্রাপ্ত নম্বরের গণসংখ্যা নিবেশণ সারণি দেওয়া হলো: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Hamid</dc:creator>
  <cp:lastModifiedBy>user</cp:lastModifiedBy>
  <cp:revision>149</cp:revision>
  <dcterms:created xsi:type="dcterms:W3CDTF">2006-08-16T00:00:00Z</dcterms:created>
  <dcterms:modified xsi:type="dcterms:W3CDTF">2026-08-01T13:00:10Z</dcterms:modified>
</cp:coreProperties>
</file>