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4.xml" ContentType="application/vnd.openxmlformats-officedocument.presentationml.tags+xml"/>
  <Override PartName="/ppt/notesSlides/notesSlide10.xml" ContentType="application/vnd.openxmlformats-officedocument.presentationml.notesSlide+xml"/>
  <Override PartName="/ppt/tags/tag5.xml" ContentType="application/vnd.openxmlformats-officedocument.presentationml.tags+xml"/>
  <Override PartName="/ppt/notesSlides/notesSlide11.xml" ContentType="application/vnd.openxmlformats-officedocument.presentationml.notesSlide+xml"/>
  <Override PartName="/ppt/tags/tag6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7" r:id="rId1"/>
  </p:sldMasterIdLst>
  <p:notesMasterIdLst>
    <p:notesMasterId r:id="rId15"/>
  </p:notesMasterIdLst>
  <p:handoutMasterIdLst>
    <p:handoutMasterId r:id="rId16"/>
  </p:handoutMasterIdLst>
  <p:sldIdLst>
    <p:sldId id="256" r:id="rId2"/>
    <p:sldId id="301" r:id="rId3"/>
    <p:sldId id="302" r:id="rId4"/>
    <p:sldId id="310" r:id="rId5"/>
    <p:sldId id="303" r:id="rId6"/>
    <p:sldId id="261" r:id="rId7"/>
    <p:sldId id="312" r:id="rId8"/>
    <p:sldId id="307" r:id="rId9"/>
    <p:sldId id="311" r:id="rId10"/>
    <p:sldId id="304" r:id="rId11"/>
    <p:sldId id="292" r:id="rId12"/>
    <p:sldId id="296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4ykm+xCA9E3gElsoNImgYw==" hashData="UVYNMafXPn72Jf6TRYL3gW+nWOhHDHgtIpy6PrDnEezAvi/NspYlSGbP80/l34zrnzTwns9Wuiu7zufScJJqTA=="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3535"/>
    <a:srgbClr val="FFC000"/>
    <a:srgbClr val="00B0F0"/>
    <a:srgbClr val="FF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562" autoAdjust="0"/>
  </p:normalViewPr>
  <p:slideViewPr>
    <p:cSldViewPr snapToGrid="0">
      <p:cViewPr varScale="1">
        <p:scale>
          <a:sx n="84" d="100"/>
          <a:sy n="84" d="100"/>
        </p:scale>
        <p:origin x="120" y="21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196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0" d="100"/>
          <a:sy n="50" d="100"/>
        </p:scale>
        <p:origin x="2708" y="4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D37002A-1626-61B6-F8CC-587FFEFD077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AD1F71-8A9E-6738-AB29-F135A5BA542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E90F24-0468-4501-9480-DDE81620027A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2D6A52-BBBE-2E0D-3512-6D2D7DC59D4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7A8AB4-EEAA-CDA8-2DA4-DD34264509C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F7288A-8987-4ED3-B512-4597AB591B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55047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BF76A6-10FC-4F98-976A-325BA8F0CCFE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1E074D-357D-4272-9526-F78E58BC1D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3563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29485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8910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5604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6652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8022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69916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326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9C1FC2-3F69-41D4-AAC8-A22DE6893C0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76974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55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615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81846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272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2507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7281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05887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37533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4513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2934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70630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7912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867E03F-E966-6FD9-44C3-CF11F628B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6107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5677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2935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9285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729D4ED-C3CC-4174-8BC7-466EA69FC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736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1827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761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5816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9697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E9BCA1-22C7-4571-99E0-3E83552A2B59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06392C8-CA9D-4107-9752-BF03B4C60F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9212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  <p:sldLayoutId id="2147483840" r:id="rId13"/>
    <p:sldLayoutId id="2147483841" r:id="rId14"/>
    <p:sldLayoutId id="2147483842" r:id="rId15"/>
    <p:sldLayoutId id="2147483843" r:id="rId16"/>
    <p:sldLayoutId id="214748368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B4E213B-0FDE-E9C3-2680-BF9EA7D324E0}"/>
              </a:ext>
            </a:extLst>
          </p:cNvPr>
          <p:cNvSpPr/>
          <p:nvPr/>
        </p:nvSpPr>
        <p:spPr>
          <a:xfrm>
            <a:off x="4240717" y="966355"/>
            <a:ext cx="776302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tabLst>
                <a:tab pos="2865755" algn="ctr"/>
                <a:tab pos="5731510" algn="r"/>
              </a:tabLst>
            </a:pPr>
            <a:r>
              <a:rPr lang="en-GB" sz="2400" b="1" kern="100" dirty="0" err="1">
                <a:solidFill>
                  <a:srgbClr val="00B0F0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তথ্য</a:t>
            </a:r>
            <a:r>
              <a:rPr lang="en-GB" sz="2400" b="1" kern="100" dirty="0">
                <a:solidFill>
                  <a:srgbClr val="00B0F0"/>
                </a:solidFill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ও </a:t>
            </a:r>
            <a:r>
              <a:rPr lang="en-GB" sz="2400" b="1" kern="100" dirty="0" err="1">
                <a:solidFill>
                  <a:srgbClr val="00B0F0"/>
                </a:solidFill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যোগাযোগ</a:t>
            </a:r>
            <a:r>
              <a:rPr lang="en-GB" sz="2400" b="1" kern="100" dirty="0">
                <a:solidFill>
                  <a:srgbClr val="00B0F0"/>
                </a:solidFill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 </a:t>
            </a:r>
            <a:r>
              <a:rPr lang="en-GB" sz="2400" b="1" kern="100" dirty="0" err="1">
                <a:solidFill>
                  <a:srgbClr val="00B0F0"/>
                </a:solidFill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প্রযুক্তি</a:t>
            </a:r>
            <a:endParaRPr lang="en-GB" sz="2400" b="1" kern="100" dirty="0">
              <a:solidFill>
                <a:srgbClr val="00B0F0"/>
              </a:solidFill>
              <a:latin typeface="NikoshBAN" panose="02000000000000000000" pitchFamily="2" charset="0"/>
              <a:ea typeface="Aptos" panose="020B0004020202020204" pitchFamily="34" charset="0"/>
              <a:cs typeface="NikoshBAN" panose="02000000000000000000" pitchFamily="2" charset="0"/>
            </a:endParaRPr>
          </a:p>
          <a:p>
            <a:pPr algn="ctr">
              <a:tabLst>
                <a:tab pos="2865755" algn="ctr"/>
                <a:tab pos="5731510" algn="r"/>
              </a:tabLst>
            </a:pPr>
            <a:r>
              <a:rPr lang="en-GB" sz="2400" b="1" kern="100" dirty="0">
                <a:solidFill>
                  <a:srgbClr val="00B0F0"/>
                </a:solidFill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শ</a:t>
            </a:r>
            <a:r>
              <a:rPr lang="en-GB" sz="2400" b="1" kern="100" dirty="0">
                <a:solidFill>
                  <a:srgbClr val="00B0F0"/>
                </a:solidFill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rPr>
              <a:t>্রেণি-৭ম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16BBEC-70AC-A3EC-0DB7-910E8FEC28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86446">
            <a:off x="-430865" y="1704774"/>
            <a:ext cx="6631639" cy="3448452"/>
          </a:xfrm>
          <a:prstGeom prst="rect">
            <a:avLst/>
          </a:prstGeom>
          <a:scene3d>
            <a:camera prst="perspectiveRight"/>
            <a:lightRig rig="threePt" dir="t"/>
          </a:scene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1E87381-4252-D0B4-DD8B-BD8068AC67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055" y="1505095"/>
            <a:ext cx="5396345" cy="32163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222784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6707">
        <p15:prstTrans prst="curtains"/>
      </p:transition>
    </mc:Choice>
    <mc:Fallback xmlns="">
      <p:transition spd="slow" advTm="6707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230F86A-6060-28D3-2CB2-FBB5AE182838}"/>
              </a:ext>
            </a:extLst>
          </p:cNvPr>
          <p:cNvGrpSpPr/>
          <p:nvPr/>
        </p:nvGrpSpPr>
        <p:grpSpPr>
          <a:xfrm>
            <a:off x="612587" y="0"/>
            <a:ext cx="2725050" cy="475465"/>
            <a:chOff x="1371600" y="743712"/>
            <a:chExt cx="2036064" cy="768096"/>
          </a:xfrm>
        </p:grpSpPr>
        <p:sp>
          <p:nvSpPr>
            <p:cNvPr id="4" name="Callout: Double Bent Line 3">
              <a:extLst>
                <a:ext uri="{FF2B5EF4-FFF2-40B4-BE49-F238E27FC236}">
                  <a16:creationId xmlns:a16="http://schemas.microsoft.com/office/drawing/2014/main" id="{DF8F7F34-DBAE-2973-042E-27C3D4B12892}"/>
                </a:ext>
              </a:extLst>
            </p:cNvPr>
            <p:cNvSpPr/>
            <p:nvPr/>
          </p:nvSpPr>
          <p:spPr>
            <a:xfrm>
              <a:off x="1371600" y="743712"/>
              <a:ext cx="2036064" cy="768096"/>
            </a:xfrm>
            <a:prstGeom prst="borderCallout3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100000"/>
                <a:gd name="adj6" fmla="val -16667"/>
                <a:gd name="adj7" fmla="val 205337"/>
                <a:gd name="adj8" fmla="val 112261"/>
              </a:avLst>
            </a:prstGeom>
            <a:solidFill>
              <a:schemeClr val="tx2">
                <a:lumMod val="20000"/>
                <a:lumOff val="80000"/>
              </a:schemeClr>
            </a:solidFill>
            <a:ln w="28575">
              <a:solidFill>
                <a:schemeClr val="accent6">
                  <a:lumMod val="75000"/>
                </a:schemeClr>
              </a:solidFill>
              <a:headEnd type="diamond" w="med" len="med"/>
              <a:tailEnd type="diamond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perspectiveRelaxedModerately"/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CAC9B44-F19A-0875-AB5D-06F1D1E2409C}"/>
                </a:ext>
              </a:extLst>
            </p:cNvPr>
            <p:cNvSpPr txBox="1"/>
            <p:nvPr/>
          </p:nvSpPr>
          <p:spPr>
            <a:xfrm>
              <a:off x="1456944" y="866999"/>
              <a:ext cx="1865376" cy="6448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800"/>
                </a:spcAft>
              </a:pP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⌨️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বাংলা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কীবোর্ডের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ধরন</a:t>
              </a:r>
              <a:endParaRPr lang="en-GB" sz="1800" b="1" kern="100" dirty="0"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endParaRPr>
            </a:p>
          </p:txBody>
        </p:sp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D730FE3-B76D-1458-8BF7-1A194D4724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2407359"/>
              </p:ext>
            </p:extLst>
          </p:nvPr>
        </p:nvGraphicFramePr>
        <p:xfrm>
          <a:off x="3815080" y="113256"/>
          <a:ext cx="6689090" cy="1178115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2395025">
                  <a:extLst>
                    <a:ext uri="{9D8B030D-6E8A-4147-A177-3AD203B41FA5}">
                      <a16:colId xmlns:a16="http://schemas.microsoft.com/office/drawing/2014/main" val="696208594"/>
                    </a:ext>
                  </a:extLst>
                </a:gridCol>
                <a:gridCol w="4294065">
                  <a:extLst>
                    <a:ext uri="{9D8B030D-6E8A-4147-A177-3AD203B41FA5}">
                      <a16:colId xmlns:a16="http://schemas.microsoft.com/office/drawing/2014/main" val="1017849227"/>
                    </a:ext>
                  </a:extLst>
                </a:gridCol>
              </a:tblGrid>
              <a:tr h="3642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কীবোর্ড</a:t>
                      </a:r>
                      <a:endParaRPr lang="en-GB" sz="1200" kern="100" dirty="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বৈশিষ্ট্য</a:t>
                      </a:r>
                      <a:endParaRPr lang="en-GB" sz="1200" kern="100" dirty="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87849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বিজয়</a:t>
                      </a:r>
                      <a:endParaRPr lang="en-GB" sz="1200" kern="100" dirty="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নির্দিষ্ট</a:t>
                      </a:r>
                      <a:r>
                        <a:rPr lang="en-GB" sz="1600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লেআউট</a:t>
                      </a:r>
                      <a:r>
                        <a:rPr lang="en-GB" sz="1600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, </a:t>
                      </a:r>
                      <a:r>
                        <a:rPr lang="en-GB" sz="16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প্রকাশনায়</a:t>
                      </a:r>
                      <a:r>
                        <a:rPr lang="en-GB" sz="1600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বেশি</a:t>
                      </a:r>
                      <a:r>
                        <a:rPr lang="en-GB" sz="1600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ব্যবহৃত</a:t>
                      </a:r>
                      <a:endParaRPr lang="en-GB" sz="1200" kern="100" dirty="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468169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অভ্র</a:t>
                      </a:r>
                      <a:endParaRPr lang="en-GB" sz="1200" kern="10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ইংরেজি উচ্চারণ লিখলে বাংলা হয় (</a:t>
                      </a:r>
                      <a:r>
                        <a:rPr lang="en-GB" sz="13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Phonetic</a:t>
                      </a:r>
                      <a:r>
                        <a:rPr lang="en-GB" sz="16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)</a:t>
                      </a:r>
                      <a:endParaRPr lang="en-GB" sz="1200" kern="10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28836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জাতীয়</a:t>
                      </a:r>
                      <a:endParaRPr lang="en-GB" sz="1200" kern="100" dirty="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বাংলাদেশ</a:t>
                      </a:r>
                      <a:r>
                        <a:rPr lang="en-GB" sz="1600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সরকারের</a:t>
                      </a:r>
                      <a:r>
                        <a:rPr lang="en-GB" sz="1600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মানসম্মত</a:t>
                      </a:r>
                      <a:r>
                        <a:rPr lang="en-GB" sz="1600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বাংলা</a:t>
                      </a:r>
                      <a:r>
                        <a:rPr lang="en-GB" sz="1600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কীবোর্ড</a:t>
                      </a:r>
                      <a:endParaRPr lang="en-GB" sz="1200" kern="100" dirty="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6018826"/>
                  </a:ext>
                </a:extLst>
              </a:tr>
            </a:tbl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C4D45154-3ED0-DEFA-63BC-F013F8E25D4D}"/>
              </a:ext>
            </a:extLst>
          </p:cNvPr>
          <p:cNvGrpSpPr/>
          <p:nvPr/>
        </p:nvGrpSpPr>
        <p:grpSpPr>
          <a:xfrm>
            <a:off x="612587" y="1291371"/>
            <a:ext cx="2725050" cy="795360"/>
            <a:chOff x="1371600" y="743712"/>
            <a:chExt cx="2036064" cy="1284874"/>
          </a:xfrm>
        </p:grpSpPr>
        <p:sp>
          <p:nvSpPr>
            <p:cNvPr id="11" name="Callout: Double Bent Line 10">
              <a:extLst>
                <a:ext uri="{FF2B5EF4-FFF2-40B4-BE49-F238E27FC236}">
                  <a16:creationId xmlns:a16="http://schemas.microsoft.com/office/drawing/2014/main" id="{13F2E423-57EC-4E2A-F3E1-AE4E06D450B7}"/>
                </a:ext>
              </a:extLst>
            </p:cNvPr>
            <p:cNvSpPr/>
            <p:nvPr/>
          </p:nvSpPr>
          <p:spPr>
            <a:xfrm>
              <a:off x="1371600" y="743712"/>
              <a:ext cx="2036064" cy="768096"/>
            </a:xfrm>
            <a:prstGeom prst="borderCallout3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100000"/>
                <a:gd name="adj6" fmla="val -16667"/>
                <a:gd name="adj7" fmla="val 222165"/>
                <a:gd name="adj8" fmla="val 111003"/>
              </a:avLst>
            </a:prstGeom>
            <a:solidFill>
              <a:schemeClr val="tx2">
                <a:lumMod val="20000"/>
                <a:lumOff val="80000"/>
              </a:schemeClr>
            </a:solidFill>
            <a:ln w="28575">
              <a:solidFill>
                <a:schemeClr val="accent2">
                  <a:lumMod val="50000"/>
                </a:schemeClr>
              </a:solidFill>
              <a:headEnd type="diamond" w="med" len="med"/>
              <a:tailEnd type="diamond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perspectiveRelaxedModerately"/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D54956D-7E61-2642-AD62-A1E38D0C2A28}"/>
                </a:ext>
              </a:extLst>
            </p:cNvPr>
            <p:cNvSpPr txBox="1"/>
            <p:nvPr/>
          </p:nvSpPr>
          <p:spPr>
            <a:xfrm>
              <a:off x="1456944" y="866999"/>
              <a:ext cx="1865376" cy="11615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800"/>
                </a:spcAft>
              </a:pP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🖥️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বাংলা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টাইপিংয়ের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উদাহরণ</a:t>
              </a:r>
              <a:endParaRPr lang="en-GB" sz="1800" kern="100" dirty="0"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endParaRPr>
            </a:p>
          </p:txBody>
        </p:sp>
      </p:grp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C8650367-2CAB-974D-D74A-A757CC34B8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1460216"/>
              </p:ext>
            </p:extLst>
          </p:nvPr>
        </p:nvGraphicFramePr>
        <p:xfrm>
          <a:off x="3775075" y="1529103"/>
          <a:ext cx="6769100" cy="1356360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3400275">
                  <a:extLst>
                    <a:ext uri="{9D8B030D-6E8A-4147-A177-3AD203B41FA5}">
                      <a16:colId xmlns:a16="http://schemas.microsoft.com/office/drawing/2014/main" val="3156500534"/>
                    </a:ext>
                  </a:extLst>
                </a:gridCol>
                <a:gridCol w="3368825">
                  <a:extLst>
                    <a:ext uri="{9D8B030D-6E8A-4147-A177-3AD203B41FA5}">
                      <a16:colId xmlns:a16="http://schemas.microsoft.com/office/drawing/2014/main" val="256865832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ইংরেজি লিখলে</a:t>
                      </a:r>
                      <a:endParaRPr lang="en-GB" sz="1200" kern="10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বাংলা ফলাফল (অভ্র)</a:t>
                      </a:r>
                      <a:endParaRPr lang="en-GB" sz="1200" kern="10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410799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3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ami</a:t>
                      </a:r>
                      <a:endParaRPr lang="en-GB" sz="1200" kern="100" dirty="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আমি</a:t>
                      </a:r>
                      <a:endParaRPr lang="en-GB" sz="1200" kern="10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18900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3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bangladesh</a:t>
                      </a:r>
                      <a:endParaRPr lang="en-GB" sz="1200" kern="100" dirty="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বাংলাদেশ</a:t>
                      </a:r>
                      <a:endParaRPr lang="en-GB" sz="1200" kern="100" dirty="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92786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3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shikkha</a:t>
                      </a:r>
                      <a:endParaRPr lang="en-GB" sz="1200" kern="100" dirty="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শিক্ষা</a:t>
                      </a:r>
                      <a:endParaRPr lang="en-GB" sz="1200" kern="100" dirty="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567573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300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computer</a:t>
                      </a:r>
                      <a:endParaRPr lang="en-GB" sz="1200" kern="100" dirty="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কম্পিউটার</a:t>
                      </a:r>
                      <a:endParaRPr lang="en-GB" sz="1200" kern="100" dirty="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3215283"/>
                  </a:ext>
                </a:extLst>
              </a:tr>
            </a:tbl>
          </a:graphicData>
        </a:graphic>
      </p:graphicFrame>
      <p:grpSp>
        <p:nvGrpSpPr>
          <p:cNvPr id="14" name="Group 13">
            <a:extLst>
              <a:ext uri="{FF2B5EF4-FFF2-40B4-BE49-F238E27FC236}">
                <a16:creationId xmlns:a16="http://schemas.microsoft.com/office/drawing/2014/main" id="{77EEA64D-AB5F-1416-B129-3213E67BFFBA}"/>
              </a:ext>
            </a:extLst>
          </p:cNvPr>
          <p:cNvGrpSpPr/>
          <p:nvPr/>
        </p:nvGrpSpPr>
        <p:grpSpPr>
          <a:xfrm>
            <a:off x="612587" y="2735049"/>
            <a:ext cx="2725050" cy="498325"/>
            <a:chOff x="1371600" y="743712"/>
            <a:chExt cx="2036064" cy="805026"/>
          </a:xfrm>
        </p:grpSpPr>
        <p:sp>
          <p:nvSpPr>
            <p:cNvPr id="15" name="Callout: Double Bent Line 14">
              <a:extLst>
                <a:ext uri="{FF2B5EF4-FFF2-40B4-BE49-F238E27FC236}">
                  <a16:creationId xmlns:a16="http://schemas.microsoft.com/office/drawing/2014/main" id="{747EBAED-F616-F885-F40A-D6755A6A6A41}"/>
                </a:ext>
              </a:extLst>
            </p:cNvPr>
            <p:cNvSpPr/>
            <p:nvPr/>
          </p:nvSpPr>
          <p:spPr>
            <a:xfrm>
              <a:off x="1371600" y="743712"/>
              <a:ext cx="2036064" cy="768096"/>
            </a:xfrm>
            <a:prstGeom prst="borderCallout3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100000"/>
                <a:gd name="adj6" fmla="val -16667"/>
                <a:gd name="adj7" fmla="val 303900"/>
                <a:gd name="adj8" fmla="val 110164"/>
              </a:avLst>
            </a:prstGeom>
            <a:solidFill>
              <a:schemeClr val="tx2">
                <a:lumMod val="20000"/>
                <a:lumOff val="80000"/>
              </a:schemeClr>
            </a:solidFill>
            <a:ln w="28575">
              <a:solidFill>
                <a:schemeClr val="accent2"/>
              </a:solidFill>
              <a:headEnd type="diamond" w="med" len="med"/>
              <a:tailEnd type="diamond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perspectiveRelaxedModerately"/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1EEA87C-B13D-5C3F-4A78-4869AF2154DD}"/>
                </a:ext>
              </a:extLst>
            </p:cNvPr>
            <p:cNvSpPr txBox="1"/>
            <p:nvPr/>
          </p:nvSpPr>
          <p:spPr>
            <a:xfrm>
              <a:off x="1456944" y="903929"/>
              <a:ext cx="1865376" cy="6448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800"/>
                </a:spcAft>
              </a:pP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⌨️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কীবোর্ডের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গুরুত্বপূর্ণ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কী</a:t>
              </a:r>
              <a:endParaRPr lang="en-GB" sz="1800" kern="100" dirty="0"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endParaRPr>
            </a:p>
          </p:txBody>
        </p:sp>
      </p:grp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BD0180EB-DD5D-3891-0186-472C86019C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6451406"/>
              </p:ext>
            </p:extLst>
          </p:nvPr>
        </p:nvGraphicFramePr>
        <p:xfrm>
          <a:off x="3752215" y="3023086"/>
          <a:ext cx="6769100" cy="1898904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2869502">
                  <a:extLst>
                    <a:ext uri="{9D8B030D-6E8A-4147-A177-3AD203B41FA5}">
                      <a16:colId xmlns:a16="http://schemas.microsoft.com/office/drawing/2014/main" val="451441990"/>
                    </a:ext>
                  </a:extLst>
                </a:gridCol>
                <a:gridCol w="3899598">
                  <a:extLst>
                    <a:ext uri="{9D8B030D-6E8A-4147-A177-3AD203B41FA5}">
                      <a16:colId xmlns:a16="http://schemas.microsoft.com/office/drawing/2014/main" val="417779191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কী</a:t>
                      </a:r>
                      <a:endParaRPr lang="en-GB" sz="1200" kern="100" dirty="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কাজ</a:t>
                      </a:r>
                      <a:endParaRPr lang="en-GB" sz="1200" kern="10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453322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3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Enter</a:t>
                      </a:r>
                      <a:endParaRPr lang="en-GB" sz="1200" kern="10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নতুন</a:t>
                      </a:r>
                      <a:r>
                        <a:rPr lang="en-GB" sz="1600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লাইন</a:t>
                      </a:r>
                      <a:r>
                        <a:rPr lang="en-GB" sz="1600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শুরু</a:t>
                      </a:r>
                      <a:endParaRPr lang="en-GB" sz="1200" kern="100" dirty="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298633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3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Spacebar</a:t>
                      </a:r>
                      <a:endParaRPr lang="en-GB" sz="1200" kern="10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ফাঁকা স্থান দেওয়া</a:t>
                      </a:r>
                      <a:endParaRPr lang="en-GB" sz="1200" kern="10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011996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3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Backspace</a:t>
                      </a:r>
                      <a:endParaRPr lang="en-GB" sz="1200" kern="10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বাম পাশের অক্ষর মুছে ফেলা</a:t>
                      </a:r>
                      <a:endParaRPr lang="en-GB" sz="1200" kern="10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69613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3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Delete</a:t>
                      </a:r>
                      <a:endParaRPr lang="en-GB" sz="1200" kern="10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ডান পাশের অক্ষর মুছে ফেলা</a:t>
                      </a:r>
                      <a:endParaRPr lang="en-GB" sz="1200" kern="10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67387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3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Shift</a:t>
                      </a:r>
                      <a:endParaRPr lang="en-GB" sz="1200" kern="10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বড় হাতের অক্ষর ও বিশেষ চিহ্ন লেখা</a:t>
                      </a:r>
                      <a:endParaRPr lang="en-GB" sz="1200" kern="10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908717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3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Ctrl</a:t>
                      </a:r>
                      <a:endParaRPr lang="en-GB" sz="1200" kern="10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শর্টকাট</a:t>
                      </a:r>
                      <a:r>
                        <a:rPr lang="en-GB" sz="1600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কী</a:t>
                      </a:r>
                      <a:r>
                        <a:rPr lang="en-GB" sz="1600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ব্যবহারে</a:t>
                      </a:r>
                      <a:r>
                        <a:rPr lang="en-GB" sz="1600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6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সহায়তা</a:t>
                      </a:r>
                      <a:endParaRPr lang="en-GB" sz="1200" kern="100" dirty="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81071254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DA9197F2-C609-1E70-9858-2EF7FD0441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8133698"/>
              </p:ext>
            </p:extLst>
          </p:nvPr>
        </p:nvGraphicFramePr>
        <p:xfrm>
          <a:off x="3775075" y="4986230"/>
          <a:ext cx="6729095" cy="1763272"/>
        </p:xfrm>
        <a:graphic>
          <a:graphicData uri="http://schemas.openxmlformats.org/drawingml/2006/table">
            <a:tbl>
              <a:tblPr firstRow="1" firstCol="1" bandRow="1">
                <a:tableStyleId>{D27102A9-8310-4765-A935-A1911B00CA55}</a:tableStyleId>
              </a:tblPr>
              <a:tblGrid>
                <a:gridCol w="3258913">
                  <a:extLst>
                    <a:ext uri="{9D8B030D-6E8A-4147-A177-3AD203B41FA5}">
                      <a16:colId xmlns:a16="http://schemas.microsoft.com/office/drawing/2014/main" val="3326877092"/>
                    </a:ext>
                  </a:extLst>
                </a:gridCol>
                <a:gridCol w="3470182">
                  <a:extLst>
                    <a:ext uri="{9D8B030D-6E8A-4147-A177-3AD203B41FA5}">
                      <a16:colId xmlns:a16="http://schemas.microsoft.com/office/drawing/2014/main" val="266598351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3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Shortcut</a:t>
                      </a:r>
                      <a:endParaRPr lang="en-GB" sz="1300" kern="10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3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কাজ</a:t>
                      </a:r>
                      <a:endParaRPr lang="en-GB" sz="1300" kern="10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91047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3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Ctrl + C</a:t>
                      </a:r>
                      <a:endParaRPr lang="en-GB" sz="1300" kern="10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3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Copy</a:t>
                      </a:r>
                      <a:endParaRPr lang="en-GB" sz="1300" kern="10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60657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300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Ctrl + V</a:t>
                      </a:r>
                      <a:endParaRPr lang="en-GB" sz="1300" kern="100" dirty="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3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Paste</a:t>
                      </a:r>
                      <a:endParaRPr lang="en-GB" sz="1300" kern="10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85052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300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Ctrl + X</a:t>
                      </a:r>
                      <a:endParaRPr lang="en-GB" sz="1300" kern="100" dirty="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3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Cut</a:t>
                      </a:r>
                      <a:endParaRPr lang="en-GB" sz="1300" kern="10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444688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300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Ctrl + Z</a:t>
                      </a:r>
                      <a:endParaRPr lang="en-GB" sz="1300" kern="100" dirty="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3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Undo</a:t>
                      </a:r>
                      <a:endParaRPr lang="en-GB" sz="1300" kern="10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781113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3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Ctrl + S</a:t>
                      </a:r>
                      <a:endParaRPr lang="en-GB" sz="1300" kern="10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3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Save</a:t>
                      </a:r>
                      <a:endParaRPr lang="en-GB" sz="1300" kern="10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03954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3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Ctrl + P</a:t>
                      </a:r>
                      <a:endParaRPr lang="en-GB" sz="1300" kern="10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300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Print</a:t>
                      </a:r>
                      <a:endParaRPr lang="en-GB" sz="1300" kern="100" dirty="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146481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300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Ctrl + A</a:t>
                      </a:r>
                      <a:endParaRPr lang="en-GB" sz="1300" kern="10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3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সব</a:t>
                      </a:r>
                      <a:r>
                        <a:rPr lang="en-GB" sz="1300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GB" sz="1300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নির্বাচন</a:t>
                      </a:r>
                      <a:endParaRPr lang="en-GB" sz="1300" kern="100" dirty="0">
                        <a:effectLst/>
                        <a:latin typeface="NikoshBAN" panose="02000000000000000000" pitchFamily="2" charset="0"/>
                        <a:ea typeface="Aptos" panose="020B000402020202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89776508"/>
                  </a:ext>
                </a:extLst>
              </a:tr>
            </a:tbl>
          </a:graphicData>
        </a:graphic>
      </p:graphicFrame>
      <p:grpSp>
        <p:nvGrpSpPr>
          <p:cNvPr id="20" name="Group 19">
            <a:extLst>
              <a:ext uri="{FF2B5EF4-FFF2-40B4-BE49-F238E27FC236}">
                <a16:creationId xmlns:a16="http://schemas.microsoft.com/office/drawing/2014/main" id="{A5B8B2DA-EBDD-32EA-6B51-95BD4E2B98BD}"/>
              </a:ext>
            </a:extLst>
          </p:cNvPr>
          <p:cNvGrpSpPr/>
          <p:nvPr/>
        </p:nvGrpSpPr>
        <p:grpSpPr>
          <a:xfrm>
            <a:off x="612587" y="4684257"/>
            <a:ext cx="2725050" cy="522580"/>
            <a:chOff x="1371600" y="743712"/>
            <a:chExt cx="2036064" cy="844209"/>
          </a:xfrm>
        </p:grpSpPr>
        <p:sp>
          <p:nvSpPr>
            <p:cNvPr id="21" name="Callout: Double Bent Line 20">
              <a:extLst>
                <a:ext uri="{FF2B5EF4-FFF2-40B4-BE49-F238E27FC236}">
                  <a16:creationId xmlns:a16="http://schemas.microsoft.com/office/drawing/2014/main" id="{A0132526-3D37-B1EB-2039-C409194085CC}"/>
                </a:ext>
              </a:extLst>
            </p:cNvPr>
            <p:cNvSpPr/>
            <p:nvPr/>
          </p:nvSpPr>
          <p:spPr>
            <a:xfrm>
              <a:off x="1371600" y="743712"/>
              <a:ext cx="2036064" cy="768096"/>
            </a:xfrm>
            <a:prstGeom prst="borderCallout3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100000"/>
                <a:gd name="adj6" fmla="val -16667"/>
                <a:gd name="adj7" fmla="val 303900"/>
                <a:gd name="adj8" fmla="val 110164"/>
              </a:avLst>
            </a:prstGeom>
            <a:solidFill>
              <a:schemeClr val="tx2">
                <a:lumMod val="20000"/>
                <a:lumOff val="80000"/>
              </a:schemeClr>
            </a:solidFill>
            <a:ln w="28575">
              <a:solidFill>
                <a:schemeClr val="accent5">
                  <a:lumMod val="75000"/>
                </a:schemeClr>
              </a:solidFill>
              <a:headEnd type="diamond" w="med" len="med"/>
              <a:tailEnd type="diamond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perspectiveRelaxedModerately"/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C4947E6-AD00-CA00-624F-D8032D909415}"/>
                </a:ext>
              </a:extLst>
            </p:cNvPr>
            <p:cNvSpPr txBox="1"/>
            <p:nvPr/>
          </p:nvSpPr>
          <p:spPr>
            <a:xfrm>
              <a:off x="1456944" y="943112"/>
              <a:ext cx="1865376" cy="6448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800"/>
                </a:spcAft>
              </a:pP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💡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কিছু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প্রয়োজনীয়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শর্টকাট</a:t>
              </a:r>
              <a:endParaRPr lang="en-GB" sz="1800" kern="100" dirty="0"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34844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27ACE-0883-07B4-E225-8767AEB15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3514" y="184538"/>
            <a:ext cx="3797175" cy="457200"/>
          </a:xfrm>
          <a:noFill/>
          <a:ln w="38100">
            <a:solidFill>
              <a:schemeClr val="accent3">
                <a:lumMod val="50000"/>
              </a:schemeClr>
            </a:solidFill>
            <a:prstDash val="lgDashDot"/>
          </a:ln>
          <a:scene3d>
            <a:camera prst="perspectiveRelaxed"/>
            <a:lightRig rig="threePt" dir="t"/>
          </a:scene3d>
        </p:spPr>
        <p:txBody>
          <a:bodyPr>
            <a:normAutofit/>
          </a:bodyPr>
          <a:lstStyle/>
          <a:p>
            <a:pPr algn="ctr"/>
            <a:r>
              <a:rPr lang="en-US" sz="22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 </a:t>
            </a:r>
            <a:r>
              <a:rPr lang="en-GB" sz="2200" b="1" kern="1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GB" sz="2200" b="1" kern="1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200" b="1" kern="1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কার্যক্রম</a:t>
            </a:r>
            <a:r>
              <a:rPr lang="en-GB" sz="2200" b="1" kern="1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2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  </a:t>
            </a:r>
            <a:endParaRPr lang="en-US" sz="2200" dirty="0">
              <a:solidFill>
                <a:srgbClr val="FFC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6BF6483E-D989-6606-31A3-9E6067417C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1573" y="4895884"/>
            <a:ext cx="4881701" cy="181072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সংক্ষিপ্ত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প্রশ্নঃ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ওয়ার্ড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প্রসেসিং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দুটি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ওয়ার্ড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প্রসেসিং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লেখ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৩।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কীবোর্ড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৪।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অভ্র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বিজয়ের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পার্থক্য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লেখ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৫। Ctrl + S-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1ED023C-79AF-6F39-4CBD-1EB3CE940708}"/>
              </a:ext>
            </a:extLst>
          </p:cNvPr>
          <p:cNvSpPr txBox="1">
            <a:spLocks/>
          </p:cNvSpPr>
          <p:nvPr/>
        </p:nvSpPr>
        <p:spPr>
          <a:xfrm>
            <a:off x="365760" y="5424055"/>
            <a:ext cx="2419004" cy="457200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0" kern="1200" cap="none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0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 </a:t>
            </a:r>
            <a:r>
              <a:rPr lang="en-GB" sz="2000" b="1" kern="1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মূল্যায়ণ</a:t>
            </a:r>
            <a:r>
              <a:rPr lang="en-GB" sz="2000" b="1" kern="1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0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  </a:t>
            </a:r>
            <a:endParaRPr lang="en-US" sz="2000" dirty="0">
              <a:solidFill>
                <a:srgbClr val="FFC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CDE863A9-EF47-D5E8-FF28-F6B07CD6A8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709" y="1753383"/>
            <a:ext cx="5297337" cy="702724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কার্যক্রম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–১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sz="1600" b="1" dirty="0">
                <a:latin typeface="NikoshBAN" panose="02000000000000000000" pitchFamily="2" charset="0"/>
                <a:cs typeface="NikoshBAN" panose="02000000000000000000" pitchFamily="2" charset="0"/>
              </a:rPr>
              <a:t>Microsoft Word/OpenOffice Writer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চালু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876F3EA-5F6B-87F0-FD5C-717393A693BF}"/>
              </a:ext>
            </a:extLst>
          </p:cNvPr>
          <p:cNvCxnSpPr>
            <a:cxnSpLocks/>
          </p:cNvCxnSpPr>
          <p:nvPr/>
        </p:nvCxnSpPr>
        <p:spPr>
          <a:xfrm>
            <a:off x="5185064" y="540327"/>
            <a:ext cx="0" cy="405246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DF45C32-A114-A5AD-A5D0-227AD7209E9A}"/>
              </a:ext>
            </a:extLst>
          </p:cNvPr>
          <p:cNvCxnSpPr>
            <a:cxnSpLocks/>
          </p:cNvCxnSpPr>
          <p:nvPr/>
        </p:nvCxnSpPr>
        <p:spPr>
          <a:xfrm>
            <a:off x="2234047" y="976745"/>
            <a:ext cx="6982689" cy="0"/>
          </a:xfrm>
          <a:prstGeom prst="line">
            <a:avLst/>
          </a:prstGeom>
          <a:ln>
            <a:headEnd type="diamond" w="med" len="med"/>
            <a:tailEnd type="diamond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FA2F6CE-DA9F-ECB0-5765-C35104D9E8C9}"/>
              </a:ext>
            </a:extLst>
          </p:cNvPr>
          <p:cNvCxnSpPr>
            <a:cxnSpLocks/>
          </p:cNvCxnSpPr>
          <p:nvPr/>
        </p:nvCxnSpPr>
        <p:spPr>
          <a:xfrm>
            <a:off x="2234047" y="976745"/>
            <a:ext cx="0" cy="763869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0D2A478-A81A-93CA-CDEA-0E3396FEF61F}"/>
              </a:ext>
            </a:extLst>
          </p:cNvPr>
          <p:cNvCxnSpPr>
            <a:cxnSpLocks/>
          </p:cNvCxnSpPr>
          <p:nvPr/>
        </p:nvCxnSpPr>
        <p:spPr>
          <a:xfrm>
            <a:off x="9213274" y="976745"/>
            <a:ext cx="0" cy="470638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E8CFF7B-60F7-979D-262A-D3EE43496F65}"/>
              </a:ext>
            </a:extLst>
          </p:cNvPr>
          <p:cNvCxnSpPr>
            <a:cxnSpLocks/>
          </p:cNvCxnSpPr>
          <p:nvPr/>
        </p:nvCxnSpPr>
        <p:spPr>
          <a:xfrm>
            <a:off x="2866135" y="5683035"/>
            <a:ext cx="1374395" cy="0"/>
          </a:xfrm>
          <a:prstGeom prst="line">
            <a:avLst/>
          </a:prstGeom>
          <a:ln w="28575"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3">
            <a:extLst>
              <a:ext uri="{FF2B5EF4-FFF2-40B4-BE49-F238E27FC236}">
                <a16:creationId xmlns:a16="http://schemas.microsoft.com/office/drawing/2014/main" id="{96CBD783-4991-FEA1-4767-5493A0D31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8629" y="1447383"/>
            <a:ext cx="5297337" cy="1533721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কার্যক্রম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–১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অনুচ্ছেদটি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টাইপ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—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প্রিয়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b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বিদ্যালয়ের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আদর্শ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উচ্চ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নিয়মিত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বিদ্যালয়ে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বিদ্যালয়ে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সুন্দর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ল্যাব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রয়েছে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5B52205-492C-88FC-194D-3AED6AA49D88}"/>
              </a:ext>
            </a:extLst>
          </p:cNvPr>
          <p:cNvSpPr/>
          <p:nvPr/>
        </p:nvSpPr>
        <p:spPr>
          <a:xfrm>
            <a:off x="5486400" y="2983230"/>
            <a:ext cx="3771900" cy="811530"/>
          </a:xfrm>
          <a:custGeom>
            <a:avLst/>
            <a:gdLst>
              <a:gd name="connsiteX0" fmla="*/ 3760470 w 3771900"/>
              <a:gd name="connsiteY0" fmla="*/ 0 h 811530"/>
              <a:gd name="connsiteX1" fmla="*/ 3771900 w 3771900"/>
              <a:gd name="connsiteY1" fmla="*/ 811530 h 811530"/>
              <a:gd name="connsiteX2" fmla="*/ 0 w 3771900"/>
              <a:gd name="connsiteY2" fmla="*/ 788670 h 811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71900" h="811530">
                <a:moveTo>
                  <a:pt x="3760470" y="0"/>
                </a:moveTo>
                <a:lnTo>
                  <a:pt x="3771900" y="811530"/>
                </a:lnTo>
                <a:lnTo>
                  <a:pt x="0" y="788670"/>
                </a:lnTo>
              </a:path>
            </a:pathLst>
          </a:custGeom>
          <a:ln>
            <a:headEnd type="diamond" w="med" len="med"/>
            <a:tailEnd type="diamond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D4A8F179-6BA8-E2DC-1D96-FAD22AD9BE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343" y="2689956"/>
            <a:ext cx="5297337" cy="2087719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কার্যক্রম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–৩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লেখার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1600" b="1" dirty="0">
                <a:latin typeface="NikoshBAN" panose="02000000000000000000" pitchFamily="2" charset="0"/>
                <a:cs typeface="NikoshBAN" panose="02000000000000000000" pitchFamily="2" charset="0"/>
              </a:rPr>
              <a:t>Font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sz="1600" b="1" dirty="0">
                <a:latin typeface="NikoshBAN" panose="02000000000000000000" pitchFamily="2" charset="0"/>
                <a:cs typeface="NikoshBAN" panose="02000000000000000000" pitchFamily="2" charset="0"/>
              </a:rPr>
              <a:t>Font Size 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16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sz="1600" b="1" dirty="0">
                <a:latin typeface="NikoshBAN" panose="02000000000000000000" pitchFamily="2" charset="0"/>
                <a:cs typeface="NikoshBAN" panose="02000000000000000000" pitchFamily="2" charset="0"/>
              </a:rPr>
              <a:t>Bold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লেখার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রঙ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সংযোজন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1600" b="1" dirty="0">
                <a:latin typeface="NikoshBAN" panose="02000000000000000000" pitchFamily="2" charset="0"/>
                <a:cs typeface="NikoshBAN" panose="02000000000000000000" pitchFamily="2" charset="0"/>
              </a:rPr>
              <a:t>Save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952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8810">
        <p14:flip dir="r"/>
      </p:transition>
    </mc:Choice>
    <mc:Fallback xmlns="">
      <p:transition spd="slow" advTm="881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6" grpId="0" animBg="1"/>
      <p:bldP spid="7" grpId="0" animBg="1"/>
      <p:bldP spid="3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90C1CDE-56C5-1816-03B1-85F67D098963}"/>
              </a:ext>
            </a:extLst>
          </p:cNvPr>
          <p:cNvSpPr txBox="1">
            <a:spLocks/>
          </p:cNvSpPr>
          <p:nvPr/>
        </p:nvSpPr>
        <p:spPr>
          <a:xfrm>
            <a:off x="1878340" y="2174366"/>
            <a:ext cx="8169311" cy="457200"/>
          </a:xfrm>
          <a:prstGeom prst="rect">
            <a:avLst/>
          </a:prstGeom>
          <a:noFill/>
          <a:ln w="28575">
            <a:solidFill>
              <a:schemeClr val="tx1"/>
            </a:solidFill>
          </a:ln>
          <a:scene3d>
            <a:camera prst="perspectiveRelaxed"/>
            <a:lightRig rig="threePt" dir="t"/>
          </a:scene3d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0" kern="1200" cap="none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4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 </a:t>
            </a:r>
            <a:r>
              <a:rPr lang="en-GB" sz="2400" b="1" kern="1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GB" sz="2400" b="1" kern="1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400" b="1" kern="1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GB" sz="2400" b="1" kern="1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  </a:t>
            </a:r>
            <a:endParaRPr lang="en-US" sz="2400" dirty="0">
              <a:solidFill>
                <a:srgbClr val="FFC000"/>
              </a:solidFill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D0D55F25-F55C-6915-EC21-2D708CCCBF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0017" y="3327557"/>
            <a:ext cx="9191966" cy="702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📝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GB" sz="1400" b="1" dirty="0">
                <a:latin typeface="NikoshBAN" panose="02000000000000000000" pitchFamily="2" charset="0"/>
                <a:cs typeface="NikoshBAN" panose="02000000000000000000" pitchFamily="2" charset="0"/>
              </a:rPr>
              <a:t>Microsoft Word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-এ "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"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শিরোনামে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৮–১০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লাইনের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অনুচ্ছেদ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ভাষায়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টাইপ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সংরক্ষণ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37817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8810">
        <p14:gallery dir="l"/>
      </p:transition>
    </mc:Choice>
    <mc:Fallback xmlns="">
      <p:transition spd="slow" advTm="881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103A0C-E7AA-550A-FF8B-4228EE097E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271" y="1111395"/>
            <a:ext cx="6557458" cy="416235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48405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043">
        <p14:window dir="vert"/>
      </p:transition>
    </mc:Choice>
    <mc:Fallback xmlns="">
      <p:transition spd="slow" advTm="8043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oup 67">
            <a:extLst>
              <a:ext uri="{FF2B5EF4-FFF2-40B4-BE49-F238E27FC236}">
                <a16:creationId xmlns:a16="http://schemas.microsoft.com/office/drawing/2014/main" id="{215CFF80-38C0-0A3A-4E5A-BE6D7131C9EB}"/>
              </a:ext>
            </a:extLst>
          </p:cNvPr>
          <p:cNvGrpSpPr/>
          <p:nvPr/>
        </p:nvGrpSpPr>
        <p:grpSpPr>
          <a:xfrm>
            <a:off x="5701145" y="3343794"/>
            <a:ext cx="3491346" cy="2152993"/>
            <a:chOff x="5701145" y="3343794"/>
            <a:chExt cx="3491346" cy="2152993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67C9FAD-E4F4-2A61-62D4-6AACD15558AE}"/>
                </a:ext>
              </a:extLst>
            </p:cNvPr>
            <p:cNvSpPr/>
            <p:nvPr/>
          </p:nvSpPr>
          <p:spPr>
            <a:xfrm>
              <a:off x="5701145" y="3343794"/>
              <a:ext cx="3491346" cy="2067788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tint val="66000"/>
                    <a:satMod val="160000"/>
                  </a:schemeClr>
                </a:gs>
                <a:gs pos="50000">
                  <a:schemeClr val="accent2">
                    <a:tint val="44500"/>
                    <a:satMod val="160000"/>
                  </a:schemeClr>
                </a:gs>
                <a:gs pos="100000">
                  <a:schemeClr val="accent2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85E23A9-C497-8F51-422A-0BFFFE67C7EA}"/>
                </a:ext>
              </a:extLst>
            </p:cNvPr>
            <p:cNvSpPr txBox="1"/>
            <p:nvPr/>
          </p:nvSpPr>
          <p:spPr>
            <a:xfrm>
              <a:off x="5808519" y="3557795"/>
              <a:ext cx="3169227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indent="0" algn="ctr">
                <a:lnSpc>
                  <a:spcPct val="100000"/>
                </a:lnSpc>
                <a:buNone/>
              </a:pPr>
              <a:r>
                <a:rPr lang="bn-IN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শ্রেণি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:</a:t>
              </a:r>
              <a:r>
                <a:rPr lang="bn-IN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৭</a:t>
              </a:r>
              <a:r>
                <a:rPr lang="bn-BD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ম</a:t>
              </a:r>
              <a:endParaRPr lang="bn-IN" sz="2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marL="0" indent="0" algn="ctr">
                <a:lnSpc>
                  <a:spcPct val="100000"/>
                </a:lnSpc>
                <a:buNone/>
              </a:pPr>
              <a:r>
                <a:rPr lang="bn-IN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বিষয়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:</a:t>
              </a:r>
              <a:r>
                <a:rPr lang="bn-IN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তথ্য ও যোগাযোগ প্রযুক্তি </a:t>
              </a:r>
            </a:p>
            <a:p>
              <a:pPr marL="0" indent="0" algn="ctr">
                <a:lnSpc>
                  <a:spcPct val="100000"/>
                </a:lnSpc>
                <a:buNone/>
              </a:pPr>
              <a:r>
                <a:rPr lang="bn-IN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অধ্যায়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: </a:t>
              </a:r>
              <a:r>
                <a:rPr lang="en-GB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২য়</a:t>
              </a:r>
              <a:r>
                <a:rPr lang="bn-BD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2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marL="0" indent="0" algn="ctr">
                <a:lnSpc>
                  <a:spcPct val="100000"/>
                </a:lnSpc>
                <a:buNone/>
              </a:pPr>
              <a:r>
                <a:rPr lang="bn-IN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পাঠ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: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মেমরি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ও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স্টোরেজ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ডিভাইস</a:t>
              </a:r>
              <a:endParaRPr lang="en-GB" sz="2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marL="0" indent="0" algn="ctr">
                <a:lnSpc>
                  <a:spcPct val="100000"/>
                </a:lnSpc>
                <a:buNone/>
              </a:pPr>
              <a:r>
                <a:rPr lang="bn-IN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সময়</a:t>
              </a: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:</a:t>
              </a:r>
              <a:r>
                <a:rPr lang="bn-IN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GB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৪5 </a:t>
              </a:r>
              <a:r>
                <a:rPr lang="bn-IN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মিনিট  </a:t>
              </a:r>
            </a:p>
            <a:p>
              <a:endParaRPr lang="en-GB" sz="2000" b="1" dirty="0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D7A417A8-EF1F-5776-527A-ED33EE30F524}"/>
              </a:ext>
            </a:extLst>
          </p:cNvPr>
          <p:cNvGrpSpPr/>
          <p:nvPr/>
        </p:nvGrpSpPr>
        <p:grpSpPr>
          <a:xfrm>
            <a:off x="2130136" y="3343794"/>
            <a:ext cx="3491346" cy="2067789"/>
            <a:chOff x="2130136" y="3343794"/>
            <a:chExt cx="3491346" cy="2067789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6C9B179-6CBC-C33D-4C65-0240B2074AFB}"/>
                </a:ext>
              </a:extLst>
            </p:cNvPr>
            <p:cNvSpPr/>
            <p:nvPr/>
          </p:nvSpPr>
          <p:spPr>
            <a:xfrm>
              <a:off x="2130136" y="3343794"/>
              <a:ext cx="3491346" cy="2067789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tint val="66000"/>
                    <a:satMod val="160000"/>
                  </a:schemeClr>
                </a:gs>
                <a:gs pos="50000">
                  <a:schemeClr val="accent6">
                    <a:tint val="44500"/>
                    <a:satMod val="160000"/>
                  </a:schemeClr>
                </a:gs>
                <a:gs pos="100000">
                  <a:schemeClr val="accent6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70205FC-74EB-9A12-C3C1-21F416E158AD}"/>
                </a:ext>
              </a:extLst>
            </p:cNvPr>
            <p:cNvSpPr txBox="1"/>
            <p:nvPr/>
          </p:nvSpPr>
          <p:spPr>
            <a:xfrm>
              <a:off x="2306782" y="3803067"/>
              <a:ext cx="319000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indent="0" algn="ctr">
                <a:lnSpc>
                  <a:spcPct val="100000"/>
                </a:lnSpc>
                <a:buNone/>
              </a:pPr>
              <a:r>
                <a:rPr lang="en-GB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সহকারী</a:t>
              </a:r>
              <a:r>
                <a:rPr lang="en-GB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GB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শিক্ষক</a:t>
              </a:r>
              <a:r>
                <a:rPr lang="en-GB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(</a:t>
              </a:r>
              <a:r>
                <a:rPr lang="en-GB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আইসিটি</a:t>
              </a:r>
              <a:r>
                <a:rPr lang="en-GB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)</a:t>
              </a:r>
              <a:endParaRPr lang="bn-IN" sz="2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marL="0" indent="0" algn="ctr">
                <a:lnSpc>
                  <a:spcPct val="100000"/>
                </a:lnSpc>
                <a:buNone/>
              </a:pPr>
              <a:r>
                <a:rPr lang="en-GB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আদর্শ</a:t>
              </a:r>
              <a:r>
                <a:rPr lang="en-GB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GB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উচ্চ</a:t>
              </a:r>
              <a:r>
                <a:rPr lang="en-GB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GB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বিদ্যালয়</a:t>
              </a:r>
              <a:endParaRPr lang="bn-IN" sz="2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marL="0" indent="0" algn="ctr">
                <a:lnSpc>
                  <a:spcPct val="100000"/>
                </a:lnSpc>
                <a:buNone/>
              </a:pPr>
              <a:r>
                <a:rPr lang="en-GB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সদর</a:t>
              </a:r>
              <a:r>
                <a:rPr lang="en-GB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, </a:t>
              </a:r>
              <a:r>
                <a:rPr lang="en-GB" sz="2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নোয়াখালী</a:t>
              </a:r>
              <a:r>
                <a:rPr lang="bn-IN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</a:p>
            <a:p>
              <a:pPr marL="0" indent="0" algn="ctr">
                <a:lnSpc>
                  <a:spcPct val="100000"/>
                </a:lnSpc>
                <a:buNone/>
              </a:pPr>
              <a:r>
                <a:rPr lang="en-US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asulymoon</a:t>
              </a:r>
              <a:r>
                <a:rPr lang="en-US" sz="20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84@gmail.com</a:t>
              </a:r>
              <a:endParaRPr lang="en-US" sz="2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E464A65-5631-EC70-99B8-BD8782F20A66}"/>
              </a:ext>
            </a:extLst>
          </p:cNvPr>
          <p:cNvGrpSpPr/>
          <p:nvPr/>
        </p:nvGrpSpPr>
        <p:grpSpPr>
          <a:xfrm>
            <a:off x="3875810" y="2044174"/>
            <a:ext cx="1091046" cy="461665"/>
            <a:chOff x="3875810" y="2044174"/>
            <a:chExt cx="1091046" cy="461665"/>
          </a:xfrm>
        </p:grpSpPr>
        <p:sp>
          <p:nvSpPr>
            <p:cNvPr id="21" name="Callout: Bent Line 20">
              <a:extLst>
                <a:ext uri="{FF2B5EF4-FFF2-40B4-BE49-F238E27FC236}">
                  <a16:creationId xmlns:a16="http://schemas.microsoft.com/office/drawing/2014/main" id="{AF615B6D-5E53-BE35-1DC4-9128D9336108}"/>
                </a:ext>
              </a:extLst>
            </p:cNvPr>
            <p:cNvSpPr/>
            <p:nvPr/>
          </p:nvSpPr>
          <p:spPr>
            <a:xfrm>
              <a:off x="3875810" y="2055316"/>
              <a:ext cx="1091046" cy="409394"/>
            </a:xfrm>
            <a:prstGeom prst="borderCallout2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  <a:headEnd type="diamond" w="med" len="med"/>
              <a:tailEnd type="diamond" w="med" len="med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88A924F-2481-B7E6-150D-0B36CA0B3A0B}"/>
                </a:ext>
              </a:extLst>
            </p:cNvPr>
            <p:cNvSpPr txBox="1"/>
            <p:nvPr/>
          </p:nvSpPr>
          <p:spPr>
            <a:xfrm>
              <a:off x="3997056" y="2044174"/>
              <a:ext cx="8548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শিক্ষক</a:t>
              </a:r>
              <a:endParaRPr lang="en-GB" sz="2400" dirty="0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B97E93C5-482D-AFFD-C5EB-08287CA97341}"/>
              </a:ext>
            </a:extLst>
          </p:cNvPr>
          <p:cNvGrpSpPr/>
          <p:nvPr/>
        </p:nvGrpSpPr>
        <p:grpSpPr>
          <a:xfrm>
            <a:off x="3501736" y="342900"/>
            <a:ext cx="4187537" cy="893618"/>
            <a:chOff x="3501736" y="342900"/>
            <a:chExt cx="4187537" cy="893618"/>
          </a:xfrm>
          <a:solidFill>
            <a:schemeClr val="bg2">
              <a:lumMod val="50000"/>
            </a:schemeClr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47A3831-7A87-2E60-AA17-23A2B6543157}"/>
                </a:ext>
              </a:extLst>
            </p:cNvPr>
            <p:cNvSpPr/>
            <p:nvPr/>
          </p:nvSpPr>
          <p:spPr>
            <a:xfrm>
              <a:off x="3501736" y="342900"/>
              <a:ext cx="4187537" cy="893618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3185FCB-DD53-F971-4B77-B3A82B667C0C}"/>
                </a:ext>
              </a:extLst>
            </p:cNvPr>
            <p:cNvSpPr txBox="1"/>
            <p:nvPr/>
          </p:nvSpPr>
          <p:spPr>
            <a:xfrm>
              <a:off x="4322617" y="553031"/>
              <a:ext cx="2249632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b="1" dirty="0" err="1">
                  <a:solidFill>
                    <a:srgbClr val="FFFF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পরিচিতি</a:t>
              </a:r>
              <a:endParaRPr lang="en-GB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92D41EDD-FA0C-861D-FFB7-F03A42CA9653}"/>
              </a:ext>
            </a:extLst>
          </p:cNvPr>
          <p:cNvSpPr/>
          <p:nvPr/>
        </p:nvSpPr>
        <p:spPr>
          <a:xfrm>
            <a:off x="3501736" y="1340427"/>
            <a:ext cx="2119746" cy="935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68F62E-B1AB-DD0B-5FA0-62851DDE5BD6}"/>
              </a:ext>
            </a:extLst>
          </p:cNvPr>
          <p:cNvSpPr/>
          <p:nvPr/>
        </p:nvSpPr>
        <p:spPr>
          <a:xfrm>
            <a:off x="5621482" y="1340427"/>
            <a:ext cx="2067791" cy="93518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428705A-89B1-3AEA-F0B3-BA096F456319}"/>
              </a:ext>
            </a:extLst>
          </p:cNvPr>
          <p:cNvCxnSpPr/>
          <p:nvPr/>
        </p:nvCxnSpPr>
        <p:spPr>
          <a:xfrm>
            <a:off x="3501736" y="1589809"/>
            <a:ext cx="4187537" cy="0"/>
          </a:xfrm>
          <a:prstGeom prst="line">
            <a:avLst/>
          </a:prstGeom>
          <a:ln>
            <a:headEnd type="diamond" w="med" len="med"/>
            <a:tailEnd type="diamond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5BCFD238-7517-F2AE-6E14-8FC390331FE6}"/>
              </a:ext>
            </a:extLst>
          </p:cNvPr>
          <p:cNvSpPr/>
          <p:nvPr/>
        </p:nvSpPr>
        <p:spPr>
          <a:xfrm>
            <a:off x="4322617" y="1508761"/>
            <a:ext cx="166256" cy="141314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DD026E4-A2B3-4570-3B1A-85F41E831A83}"/>
              </a:ext>
            </a:extLst>
          </p:cNvPr>
          <p:cNvSpPr/>
          <p:nvPr/>
        </p:nvSpPr>
        <p:spPr>
          <a:xfrm>
            <a:off x="6572249" y="1519152"/>
            <a:ext cx="166256" cy="14131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757A15BE-8B22-9AB5-CB81-1A5F30B20056}"/>
              </a:ext>
            </a:extLst>
          </p:cNvPr>
          <p:cNvSpPr/>
          <p:nvPr/>
        </p:nvSpPr>
        <p:spPr>
          <a:xfrm>
            <a:off x="3356264" y="2587336"/>
            <a:ext cx="498763" cy="756454"/>
          </a:xfrm>
          <a:custGeom>
            <a:avLst/>
            <a:gdLst>
              <a:gd name="connsiteX0" fmla="*/ 0 w 498763"/>
              <a:gd name="connsiteY0" fmla="*/ 0 h 768928"/>
              <a:gd name="connsiteX1" fmla="*/ 498763 w 498763"/>
              <a:gd name="connsiteY1" fmla="*/ 768928 h 768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8763" h="768928">
                <a:moveTo>
                  <a:pt x="0" y="0"/>
                </a:moveTo>
                <a:lnTo>
                  <a:pt x="498763" y="768928"/>
                </a:lnTo>
              </a:path>
            </a:pathLst>
          </a:custGeom>
          <a:noFill/>
          <a:ln>
            <a:solidFill>
              <a:schemeClr val="accent6"/>
            </a:solidFill>
            <a:headEnd type="diamond" w="med" len="med"/>
            <a:tailEnd type="diamond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30237D13-BC4E-F015-7C69-16B967787B24}"/>
              </a:ext>
            </a:extLst>
          </p:cNvPr>
          <p:cNvSpPr/>
          <p:nvPr/>
        </p:nvSpPr>
        <p:spPr>
          <a:xfrm>
            <a:off x="7413383" y="2600840"/>
            <a:ext cx="374578" cy="724992"/>
          </a:xfrm>
          <a:custGeom>
            <a:avLst/>
            <a:gdLst>
              <a:gd name="connsiteX0" fmla="*/ 446809 w 446809"/>
              <a:gd name="connsiteY0" fmla="*/ 0 h 696191"/>
              <a:gd name="connsiteX1" fmla="*/ 0 w 446809"/>
              <a:gd name="connsiteY1" fmla="*/ 696191 h 696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46809" h="696191">
                <a:moveTo>
                  <a:pt x="446809" y="0"/>
                </a:moveTo>
                <a:lnTo>
                  <a:pt x="0" y="696191"/>
                </a:lnTo>
              </a:path>
            </a:pathLst>
          </a:custGeom>
          <a:noFill/>
          <a:ln>
            <a:solidFill>
              <a:schemeClr val="accent2"/>
            </a:solidFill>
            <a:headEnd type="diamond" w="med" len="med"/>
            <a:tailEnd type="diamond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F0BC3A44-DA4E-DEA5-C61A-7E223E8EE5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941" y="1870368"/>
            <a:ext cx="939328" cy="93932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0CACF14E-5BA4-FA4C-4A66-C15D68D933D2}"/>
              </a:ext>
            </a:extLst>
          </p:cNvPr>
          <p:cNvCxnSpPr>
            <a:cxnSpLocks/>
          </p:cNvCxnSpPr>
          <p:nvPr/>
        </p:nvCxnSpPr>
        <p:spPr>
          <a:xfrm>
            <a:off x="4965454" y="2298456"/>
            <a:ext cx="117103" cy="0"/>
          </a:xfrm>
          <a:prstGeom prst="line">
            <a:avLst/>
          </a:prstGeom>
          <a:ln w="28575"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40B6EA2-8AE9-E6B6-F8C0-9300A4052498}"/>
              </a:ext>
            </a:extLst>
          </p:cNvPr>
          <p:cNvCxnSpPr>
            <a:cxnSpLocks/>
          </p:cNvCxnSpPr>
          <p:nvPr/>
        </p:nvCxnSpPr>
        <p:spPr>
          <a:xfrm>
            <a:off x="6037122" y="2298456"/>
            <a:ext cx="117103" cy="0"/>
          </a:xfrm>
          <a:prstGeom prst="line">
            <a:avLst/>
          </a:prstGeom>
          <a:ln w="28575"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" name="Group 66">
            <a:extLst>
              <a:ext uri="{FF2B5EF4-FFF2-40B4-BE49-F238E27FC236}">
                <a16:creationId xmlns:a16="http://schemas.microsoft.com/office/drawing/2014/main" id="{66820854-ADEC-B81D-29B0-4BA839623923}"/>
              </a:ext>
            </a:extLst>
          </p:cNvPr>
          <p:cNvGrpSpPr/>
          <p:nvPr/>
        </p:nvGrpSpPr>
        <p:grpSpPr>
          <a:xfrm>
            <a:off x="6192982" y="2052332"/>
            <a:ext cx="1091046" cy="461665"/>
            <a:chOff x="6192982" y="2052332"/>
            <a:chExt cx="1091046" cy="461665"/>
          </a:xfrm>
        </p:grpSpPr>
        <p:sp>
          <p:nvSpPr>
            <p:cNvPr id="22" name="Callout: Bent Line 21">
              <a:extLst>
                <a:ext uri="{FF2B5EF4-FFF2-40B4-BE49-F238E27FC236}">
                  <a16:creationId xmlns:a16="http://schemas.microsoft.com/office/drawing/2014/main" id="{D4061753-A113-668E-9FA8-253CD639E728}"/>
                </a:ext>
              </a:extLst>
            </p:cNvPr>
            <p:cNvSpPr/>
            <p:nvPr/>
          </p:nvSpPr>
          <p:spPr>
            <a:xfrm flipH="1">
              <a:off x="6192982" y="2055316"/>
              <a:ext cx="1091046" cy="409394"/>
            </a:xfrm>
            <a:prstGeom prst="borderCallout2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  <a:headEnd type="diamond" w="med" len="med"/>
              <a:tailEnd type="diamond" w="med" len="med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29CD4AD-0397-CB38-58D2-AA26DD5132E9}"/>
                </a:ext>
              </a:extLst>
            </p:cNvPr>
            <p:cNvSpPr txBox="1"/>
            <p:nvPr/>
          </p:nvSpPr>
          <p:spPr>
            <a:xfrm>
              <a:off x="6424395" y="2052332"/>
              <a:ext cx="7377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পাঠ</a:t>
              </a:r>
              <a:endParaRPr lang="en-GB" sz="24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8AC720A7-B820-EA9C-A30C-40DFF6420050}"/>
              </a:ext>
            </a:extLst>
          </p:cNvPr>
          <p:cNvSpPr/>
          <p:nvPr/>
        </p:nvSpPr>
        <p:spPr>
          <a:xfrm>
            <a:off x="5577840" y="1588770"/>
            <a:ext cx="0" cy="262890"/>
          </a:xfrm>
          <a:custGeom>
            <a:avLst/>
            <a:gdLst>
              <a:gd name="connsiteX0" fmla="*/ 0 w 0"/>
              <a:gd name="connsiteY0" fmla="*/ 0 h 262890"/>
              <a:gd name="connsiteX1" fmla="*/ 0 w 0"/>
              <a:gd name="connsiteY1" fmla="*/ 262890 h 262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262890">
                <a:moveTo>
                  <a:pt x="0" y="0"/>
                </a:moveTo>
                <a:lnTo>
                  <a:pt x="0" y="262890"/>
                </a:lnTo>
              </a:path>
            </a:pathLst>
          </a:custGeom>
          <a:noFill/>
          <a:ln w="28575">
            <a:headEnd type="diamond" w="med" len="med"/>
            <a:tailEnd type="diamond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4210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69">
        <p14:ferris dir="l"/>
      </p:transition>
    </mc:Choice>
    <mc:Fallback xmlns="">
      <p:transition spd="slow" advTm="966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9" grpId="0" animBg="1"/>
      <p:bldP spid="20" grpId="0" animBg="1"/>
      <p:bldP spid="30" grpId="0" animBg="1"/>
      <p:bldP spid="32" grpId="0" animBg="1"/>
      <p:bldP spid="6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AA899-C227-9243-B98C-C7A5269BA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6618" y="1812246"/>
            <a:ext cx="8169311" cy="645344"/>
          </a:xfrm>
          <a:noFill/>
          <a:scene3d>
            <a:camera prst="perspectiveRelaxedModerately"/>
            <a:lightRig rig="threePt" dir="t"/>
          </a:scene3d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</a:t>
            </a:r>
            <a:r>
              <a:rPr lang="en-US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bn-IN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পাঠ শেষে শিক্ষার্থীরা---  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953C8-13F1-E646-AF07-C17B08046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0122" y="2340345"/>
            <a:ext cx="5936159" cy="1963883"/>
          </a:xfrm>
          <a:noFill/>
          <a:ln w="57150">
            <a:noFill/>
          </a:ln>
          <a:scene3d>
            <a:camera prst="perspectiveRelaxedModerately"/>
            <a:lightRig rig="threePt" dir="t"/>
          </a:scene3d>
        </p:spPr>
        <p:txBody>
          <a:bodyPr anchor="ctr">
            <a:normAutofit lnSpcReduction="10000"/>
          </a:bodyPr>
          <a:lstStyle/>
          <a:p>
            <a:pPr lvl="0">
              <a:buFont typeface="Wingdings" panose="05000000000000000000" pitchFamily="2" charset="2"/>
              <a:buChar char="v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ওয়ার্ড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প্রসেসিং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ওয়ার্ড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প্রসেসিং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কীবোর্ডের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ধারণা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জানতে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টাইপিংয়ের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লেআউট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চিনতে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ইংরেজি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ভাষায়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সহজ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ডকুমেন্ট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GB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8D742F-EC42-69D1-A1AB-8BD5CCABC348}"/>
              </a:ext>
            </a:extLst>
          </p:cNvPr>
          <p:cNvSpPr txBox="1"/>
          <p:nvPr/>
        </p:nvSpPr>
        <p:spPr>
          <a:xfrm>
            <a:off x="997755" y="1040928"/>
            <a:ext cx="143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শিখনফলঃ</a:t>
            </a:r>
            <a:endParaRPr lang="en-GB" sz="28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92260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9808">
        <p15:prstTrans prst="airplane"/>
      </p:transition>
    </mc:Choice>
    <mc:Fallback xmlns="">
      <p:transition spd="slow" advTm="980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230F86A-6060-28D3-2CB2-FBB5AE182838}"/>
              </a:ext>
            </a:extLst>
          </p:cNvPr>
          <p:cNvGrpSpPr/>
          <p:nvPr/>
        </p:nvGrpSpPr>
        <p:grpSpPr>
          <a:xfrm>
            <a:off x="4059936" y="621792"/>
            <a:ext cx="2569464" cy="768096"/>
            <a:chOff x="1371600" y="743712"/>
            <a:chExt cx="2036064" cy="768096"/>
          </a:xfrm>
        </p:grpSpPr>
        <p:sp>
          <p:nvSpPr>
            <p:cNvPr id="4" name="Callout: Double Bent Line 3">
              <a:extLst>
                <a:ext uri="{FF2B5EF4-FFF2-40B4-BE49-F238E27FC236}">
                  <a16:creationId xmlns:a16="http://schemas.microsoft.com/office/drawing/2014/main" id="{DF8F7F34-DBAE-2973-042E-27C3D4B12892}"/>
                </a:ext>
              </a:extLst>
            </p:cNvPr>
            <p:cNvSpPr/>
            <p:nvPr/>
          </p:nvSpPr>
          <p:spPr>
            <a:xfrm>
              <a:off x="1371600" y="743712"/>
              <a:ext cx="2036064" cy="768096"/>
            </a:xfrm>
            <a:prstGeom prst="borderCallout3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100000"/>
                <a:gd name="adj6" fmla="val -16667"/>
                <a:gd name="adj7" fmla="val 255820"/>
                <a:gd name="adj8" fmla="val 79092"/>
              </a:avLst>
            </a:prstGeom>
            <a:solidFill>
              <a:schemeClr val="tx2">
                <a:lumMod val="20000"/>
                <a:lumOff val="80000"/>
              </a:schemeClr>
            </a:solidFill>
            <a:ln w="28575">
              <a:solidFill>
                <a:schemeClr val="accent6"/>
              </a:solidFill>
              <a:headEnd type="diamond" w="med" len="med"/>
              <a:tailEnd type="diamond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perspectiveRelaxedModerately"/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CAC9B44-F19A-0875-AB5D-06F1D1E2409C}"/>
                </a:ext>
              </a:extLst>
            </p:cNvPr>
            <p:cNvSpPr txBox="1"/>
            <p:nvPr/>
          </p:nvSpPr>
          <p:spPr>
            <a:xfrm>
              <a:off x="1475232" y="1050143"/>
              <a:ext cx="186537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🖼️ </a:t>
              </a:r>
              <a:r>
                <a:rPr lang="en-GB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ওয়ার্ড</a:t>
              </a:r>
              <a:r>
                <a:rPr lang="en-GB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প্রসেসিং</a:t>
              </a:r>
              <a:r>
                <a:rPr lang="en-GB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কী</a:t>
              </a:r>
              <a:r>
                <a:rPr lang="en-GB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?</a:t>
              </a:r>
              <a:endParaRPr lang="en-GB" kern="100" dirty="0"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A8CA888-6136-E017-C702-46A7B92DC6C9}"/>
              </a:ext>
            </a:extLst>
          </p:cNvPr>
          <p:cNvGrpSpPr/>
          <p:nvPr/>
        </p:nvGrpSpPr>
        <p:grpSpPr>
          <a:xfrm>
            <a:off x="664464" y="2417064"/>
            <a:ext cx="10863072" cy="908027"/>
            <a:chOff x="664464" y="2417064"/>
            <a:chExt cx="10863072" cy="1118616"/>
          </a:xfrm>
        </p:grpSpPr>
        <p:sp>
          <p:nvSpPr>
            <p:cNvPr id="7" name="Rectangle: Folded Corner 6">
              <a:extLst>
                <a:ext uri="{FF2B5EF4-FFF2-40B4-BE49-F238E27FC236}">
                  <a16:creationId xmlns:a16="http://schemas.microsoft.com/office/drawing/2014/main" id="{854B4AFB-B93A-7557-A1E0-FE42540C1D8B}"/>
                </a:ext>
              </a:extLst>
            </p:cNvPr>
            <p:cNvSpPr/>
            <p:nvPr/>
          </p:nvSpPr>
          <p:spPr>
            <a:xfrm>
              <a:off x="664464" y="2417064"/>
              <a:ext cx="10863072" cy="1118616"/>
            </a:xfrm>
            <a:prstGeom prst="foldedCorner">
              <a:avLst/>
            </a:prstGeom>
            <a:solidFill>
              <a:schemeClr val="bg1">
                <a:lumMod val="85000"/>
              </a:schemeClr>
            </a:solidFill>
            <a:ln w="38100">
              <a:solidFill>
                <a:schemeClr val="accent6"/>
              </a:solidFill>
            </a:ln>
            <a:scene3d>
              <a:camera prst="perspectiveRelaxedModerately"/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F989FF3-4C1A-64B1-9B4F-28F04F2C646F}"/>
                </a:ext>
              </a:extLst>
            </p:cNvPr>
            <p:cNvSpPr txBox="1"/>
            <p:nvPr/>
          </p:nvSpPr>
          <p:spPr>
            <a:xfrm>
              <a:off x="975360" y="2782669"/>
              <a:ext cx="10448544" cy="451195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800"/>
                </a:spcAft>
              </a:pPr>
              <a:r>
                <a:rPr lang="en-GB" sz="16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ওয়ার্ড</a:t>
              </a:r>
              <a:r>
                <a:rPr lang="en-GB" sz="16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6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প্রসেসিং</a:t>
              </a:r>
              <a:r>
                <a:rPr lang="en-GB" sz="16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(</a:t>
              </a:r>
              <a:r>
                <a:rPr lang="en-GB" sz="12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Word Processing</a:t>
              </a:r>
              <a:r>
                <a:rPr lang="en-GB" sz="16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) </a:t>
              </a:r>
              <a:r>
                <a:rPr lang="en-GB" sz="16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হলো</a:t>
              </a:r>
              <a:r>
                <a:rPr lang="en-GB" sz="16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6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এমন</a:t>
              </a:r>
              <a:r>
                <a:rPr lang="en-GB" sz="16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6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একটি</a:t>
              </a:r>
              <a:r>
                <a:rPr lang="en-GB" sz="16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6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সফটওয়্যার</a:t>
              </a:r>
              <a:r>
                <a:rPr lang="en-GB" sz="16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6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যার</a:t>
              </a:r>
              <a:r>
                <a:rPr lang="en-GB" sz="16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6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সাহায্যে</a:t>
              </a:r>
              <a:r>
                <a:rPr lang="en-GB" sz="16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6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লেখা</a:t>
              </a:r>
              <a:r>
                <a:rPr lang="en-GB" sz="16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6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তৈরি</a:t>
              </a:r>
              <a:r>
                <a:rPr lang="en-GB" sz="16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, </a:t>
              </a:r>
              <a:r>
                <a:rPr lang="en-GB" sz="16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সম্পাদনা</a:t>
              </a:r>
              <a:r>
                <a:rPr lang="en-GB" sz="16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, </a:t>
              </a:r>
              <a:r>
                <a:rPr lang="en-GB" sz="16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সংরক্ষণ</a:t>
              </a:r>
              <a:r>
                <a:rPr lang="en-GB" sz="16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, </a:t>
              </a:r>
              <a:r>
                <a:rPr lang="en-GB" sz="16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প্রিন্ট</a:t>
              </a:r>
              <a:r>
                <a:rPr lang="en-GB" sz="16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6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এবং</a:t>
              </a:r>
              <a:r>
                <a:rPr lang="en-GB" sz="16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6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সুন্দরভাবে</a:t>
              </a:r>
              <a:r>
                <a:rPr lang="en-GB" sz="16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6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সাজানো</a:t>
              </a:r>
              <a:r>
                <a:rPr lang="en-GB" sz="16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6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যায়</a:t>
              </a:r>
              <a:r>
                <a:rPr lang="en-GB" sz="16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।</a:t>
              </a:r>
              <a:endParaRPr lang="en-GB" sz="1600" kern="100" dirty="0"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3BA9146-9336-6905-B23A-3A0EED527125}"/>
              </a:ext>
            </a:extLst>
          </p:cNvPr>
          <p:cNvGrpSpPr/>
          <p:nvPr/>
        </p:nvGrpSpPr>
        <p:grpSpPr>
          <a:xfrm>
            <a:off x="560832" y="3581080"/>
            <a:ext cx="10863072" cy="908028"/>
            <a:chOff x="664464" y="2417064"/>
            <a:chExt cx="10863072" cy="1118616"/>
          </a:xfrm>
        </p:grpSpPr>
        <p:sp>
          <p:nvSpPr>
            <p:cNvPr id="3" name="Rectangle: Folded Corner 2">
              <a:extLst>
                <a:ext uri="{FF2B5EF4-FFF2-40B4-BE49-F238E27FC236}">
                  <a16:creationId xmlns:a16="http://schemas.microsoft.com/office/drawing/2014/main" id="{F45B25F9-D8AC-51C3-963E-8ABF85E8E977}"/>
                </a:ext>
              </a:extLst>
            </p:cNvPr>
            <p:cNvSpPr/>
            <p:nvPr/>
          </p:nvSpPr>
          <p:spPr>
            <a:xfrm>
              <a:off x="664464" y="2417064"/>
              <a:ext cx="10863072" cy="1118616"/>
            </a:xfrm>
            <a:prstGeom prst="foldedCorner">
              <a:avLst/>
            </a:prstGeom>
            <a:solidFill>
              <a:schemeClr val="bg1">
                <a:lumMod val="85000"/>
              </a:schemeClr>
            </a:solidFill>
            <a:ln w="38100">
              <a:solidFill>
                <a:schemeClr val="accent6"/>
              </a:solidFill>
            </a:ln>
            <a:scene3d>
              <a:camera prst="perspectiveRelaxedModerately"/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B16DE5B-8B66-C8D5-F683-B77D58A4C3E8}"/>
                </a:ext>
              </a:extLst>
            </p:cNvPr>
            <p:cNvSpPr txBox="1"/>
            <p:nvPr/>
          </p:nvSpPr>
          <p:spPr>
            <a:xfrm>
              <a:off x="975360" y="2782669"/>
              <a:ext cx="10448544" cy="493376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800"/>
                </a:spcAft>
              </a:pP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জনপ্রিয়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ওয়ার্ড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প্রসেসিং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সফটওয়্যারঃ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4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Microsoft Word</a:t>
              </a:r>
              <a:r>
                <a:rPr lang="en-GB" sz="1400" kern="100" dirty="0"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, </a:t>
              </a:r>
              <a:r>
                <a:rPr lang="en-GB" sz="14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Google Docs</a:t>
              </a:r>
              <a:r>
                <a:rPr lang="en-GB" sz="1400" kern="100" dirty="0"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, </a:t>
              </a:r>
              <a:r>
                <a:rPr lang="en-GB" sz="14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LibreOffice Writer</a:t>
              </a:r>
              <a:r>
                <a:rPr lang="en-GB" sz="1400" kern="100" dirty="0"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, </a:t>
              </a:r>
              <a:r>
                <a:rPr lang="en-GB" sz="14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WPS Writer</a:t>
              </a:r>
              <a:endParaRPr lang="en-GB" sz="1800" kern="100" dirty="0"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1054847-E818-AB56-F76E-EBF2F4E197BF}"/>
              </a:ext>
            </a:extLst>
          </p:cNvPr>
          <p:cNvGrpSpPr/>
          <p:nvPr/>
        </p:nvGrpSpPr>
        <p:grpSpPr>
          <a:xfrm>
            <a:off x="560832" y="4758172"/>
            <a:ext cx="10863072" cy="908028"/>
            <a:chOff x="664464" y="2417064"/>
            <a:chExt cx="10863072" cy="1118616"/>
          </a:xfrm>
        </p:grpSpPr>
        <p:sp>
          <p:nvSpPr>
            <p:cNvPr id="12" name="Rectangle: Folded Corner 11">
              <a:extLst>
                <a:ext uri="{FF2B5EF4-FFF2-40B4-BE49-F238E27FC236}">
                  <a16:creationId xmlns:a16="http://schemas.microsoft.com/office/drawing/2014/main" id="{09475726-121D-F0D4-1028-168A908BF86B}"/>
                </a:ext>
              </a:extLst>
            </p:cNvPr>
            <p:cNvSpPr/>
            <p:nvPr/>
          </p:nvSpPr>
          <p:spPr>
            <a:xfrm>
              <a:off x="664464" y="2417064"/>
              <a:ext cx="10863072" cy="1118616"/>
            </a:xfrm>
            <a:prstGeom prst="foldedCorner">
              <a:avLst/>
            </a:prstGeom>
            <a:solidFill>
              <a:schemeClr val="bg1">
                <a:lumMod val="85000"/>
              </a:schemeClr>
            </a:solidFill>
            <a:ln w="38100">
              <a:solidFill>
                <a:schemeClr val="accent6"/>
              </a:solidFill>
            </a:ln>
            <a:scene3d>
              <a:camera prst="perspectiveRelaxedModerately"/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607CAF4-43F1-0BF6-65B4-FA62C18614D6}"/>
                </a:ext>
              </a:extLst>
            </p:cNvPr>
            <p:cNvSpPr txBox="1"/>
            <p:nvPr/>
          </p:nvSpPr>
          <p:spPr>
            <a:xfrm>
              <a:off x="975360" y="2609500"/>
              <a:ext cx="10448544" cy="347455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✨ </a:t>
              </a:r>
              <a:r>
                <a:rPr kumimoji="0" lang="en-GB" altLang="en-US" sz="16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ওয়ার্ড</a:t>
              </a:r>
              <a:r>
                <a:rPr kumimoji="0" lang="en-GB" alt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kumimoji="0" lang="en-GB" altLang="en-US" sz="16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প্রসেসিংয়ের</a:t>
              </a:r>
              <a:r>
                <a:rPr kumimoji="0" lang="en-GB" alt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kumimoji="0" lang="en-GB" altLang="en-US" sz="16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ব্যবহারঃ</a:t>
              </a:r>
              <a:r>
                <a:rPr lang="en-GB" altLang="en-US" sz="16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kumimoji="0" lang="en-GB" altLang="en-US" sz="16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আবেদনপত্র</a:t>
              </a:r>
              <a:r>
                <a:rPr kumimoji="0" lang="en-GB" alt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kumimoji="0" lang="en-GB" altLang="en-US" sz="16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লেখা</a:t>
              </a:r>
              <a:r>
                <a:rPr lang="en-GB" altLang="en-US" sz="1600" dirty="0">
                  <a:latin typeface="NikoshBAN" panose="02000000000000000000" pitchFamily="2" charset="0"/>
                  <a:cs typeface="NikoshBAN" panose="02000000000000000000" pitchFamily="2" charset="0"/>
                </a:rPr>
                <a:t>,</a:t>
              </a:r>
              <a:r>
                <a:rPr kumimoji="0" lang="en-GB" alt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kumimoji="0" lang="en-GB" altLang="en-US" sz="16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প্রশ্নপত্র</a:t>
              </a:r>
              <a:r>
                <a:rPr kumimoji="0" lang="en-GB" alt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kumimoji="0" lang="en-GB" altLang="en-US" sz="16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তৈরি</a:t>
              </a:r>
              <a:r>
                <a:rPr lang="en-GB" altLang="en-US" sz="1600" dirty="0">
                  <a:latin typeface="NikoshBAN" panose="02000000000000000000" pitchFamily="2" charset="0"/>
                  <a:cs typeface="NikoshBAN" panose="02000000000000000000" pitchFamily="2" charset="0"/>
                </a:rPr>
                <a:t>,</a:t>
              </a:r>
              <a:r>
                <a:rPr kumimoji="0" lang="en-GB" alt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kumimoji="0" lang="en-GB" altLang="en-US" sz="16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নোট</a:t>
              </a:r>
              <a:r>
                <a:rPr kumimoji="0" lang="en-GB" alt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kumimoji="0" lang="en-GB" altLang="en-US" sz="16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তৈরি,রিপোর্ট</a:t>
              </a:r>
              <a:r>
                <a:rPr kumimoji="0" lang="en-GB" alt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kumimoji="0" lang="en-GB" altLang="en-US" sz="16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লেখা</a:t>
              </a:r>
              <a:r>
                <a:rPr lang="en-GB" altLang="en-US" sz="1600" dirty="0">
                  <a:latin typeface="NikoshBAN" panose="02000000000000000000" pitchFamily="2" charset="0"/>
                  <a:cs typeface="NikoshBAN" panose="02000000000000000000" pitchFamily="2" charset="0"/>
                </a:rPr>
                <a:t>, </a:t>
              </a:r>
              <a:r>
                <a:rPr kumimoji="0" lang="en-GB" altLang="en-US" sz="16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জীবনবৃত্তান্ত</a:t>
              </a:r>
              <a:r>
                <a:rPr kumimoji="0" lang="en-GB" alt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(</a:t>
              </a:r>
              <a:r>
                <a:rPr kumimoji="0" lang="en-GB" altLang="en-US" sz="11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CV</a:t>
              </a:r>
              <a:r>
                <a:rPr kumimoji="0" lang="en-GB" alt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) </a:t>
              </a:r>
              <a:r>
                <a:rPr kumimoji="0" lang="en-GB" altLang="en-US" sz="16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তৈরি</a:t>
              </a:r>
              <a:r>
                <a:rPr lang="en-GB" altLang="en-US" sz="1600" dirty="0">
                  <a:latin typeface="NikoshBAN" panose="02000000000000000000" pitchFamily="2" charset="0"/>
                  <a:cs typeface="NikoshBAN" panose="02000000000000000000" pitchFamily="2" charset="0"/>
                </a:rPr>
                <a:t>,</a:t>
              </a:r>
              <a:r>
                <a:rPr kumimoji="0" lang="en-GB" alt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kumimoji="0" lang="en-GB" altLang="en-US" sz="16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বই</a:t>
              </a:r>
              <a:r>
                <a:rPr kumimoji="0" lang="en-GB" alt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ও </a:t>
              </a:r>
              <a:r>
                <a:rPr kumimoji="0" lang="en-GB" altLang="en-US" sz="16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ম্যাগাজিন</a:t>
              </a:r>
              <a:r>
                <a:rPr kumimoji="0" lang="en-GB" alt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kumimoji="0" lang="en-GB" altLang="en-US" sz="16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টাইপসেট</a:t>
              </a:r>
              <a:r>
                <a:rPr lang="en-GB" altLang="en-US" sz="1600" dirty="0">
                  <a:latin typeface="NikoshBAN" panose="02000000000000000000" pitchFamily="2" charset="0"/>
                  <a:cs typeface="NikoshBAN" panose="02000000000000000000" pitchFamily="2" charset="0"/>
                </a:rPr>
                <a:t>, </a:t>
              </a:r>
              <a:r>
                <a:rPr kumimoji="0" lang="en-GB" altLang="en-US" sz="16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টেবিল</a:t>
              </a:r>
              <a:r>
                <a:rPr kumimoji="0" lang="en-GB" alt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kumimoji="0" lang="en-GB" altLang="en-US" sz="16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তৈরি</a:t>
              </a:r>
              <a:r>
                <a:rPr lang="en-GB" altLang="en-US" sz="1600" dirty="0">
                  <a:latin typeface="NikoshBAN" panose="02000000000000000000" pitchFamily="2" charset="0"/>
                  <a:cs typeface="NikoshBAN" panose="02000000000000000000" pitchFamily="2" charset="0"/>
                </a:rPr>
                <a:t>,              </a:t>
              </a:r>
              <a:r>
                <a:rPr kumimoji="0" lang="en-GB" altLang="en-US" sz="16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ছবি</a:t>
              </a:r>
              <a:r>
                <a:rPr kumimoji="0" lang="en-GB" alt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kumimoji="0" lang="en-GB" altLang="en-US" sz="16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সংযোজন</a:t>
              </a:r>
              <a:endPara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4" name="Rectangle 2">
            <a:extLst>
              <a:ext uri="{FF2B5EF4-FFF2-40B4-BE49-F238E27FC236}">
                <a16:creationId xmlns:a16="http://schemas.microsoft.com/office/drawing/2014/main" id="{612DDA56-736F-2CA1-E0CD-49EB9E3DA8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C7592D4-09EF-8C7D-CD4D-F1216536E378}"/>
              </a:ext>
            </a:extLst>
          </p:cNvPr>
          <p:cNvCxnSpPr>
            <a:cxnSpLocks/>
          </p:cNvCxnSpPr>
          <p:nvPr/>
        </p:nvCxnSpPr>
        <p:spPr>
          <a:xfrm>
            <a:off x="5829300" y="3246120"/>
            <a:ext cx="0" cy="369250"/>
          </a:xfrm>
          <a:prstGeom prst="straightConnector1">
            <a:avLst/>
          </a:prstGeom>
          <a:ln w="38100">
            <a:headEnd type="oval" w="med" len="med"/>
            <a:tailEnd type="triangl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80ECEFB-758D-6023-61A4-83062CEDE508}"/>
              </a:ext>
            </a:extLst>
          </p:cNvPr>
          <p:cNvCxnSpPr>
            <a:cxnSpLocks/>
          </p:cNvCxnSpPr>
          <p:nvPr/>
        </p:nvCxnSpPr>
        <p:spPr>
          <a:xfrm>
            <a:off x="5829300" y="4431958"/>
            <a:ext cx="0" cy="369250"/>
          </a:xfrm>
          <a:prstGeom prst="straightConnector1">
            <a:avLst/>
          </a:prstGeom>
          <a:ln w="38100">
            <a:headEnd type="oval" w="med" len="med"/>
            <a:tailEnd type="triangl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60181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lock Arc 12">
            <a:extLst>
              <a:ext uri="{FF2B5EF4-FFF2-40B4-BE49-F238E27FC236}">
                <a16:creationId xmlns:a16="http://schemas.microsoft.com/office/drawing/2014/main" id="{61B7DB9D-2EFD-0385-430A-DF9323A9EFD8}"/>
              </a:ext>
            </a:extLst>
          </p:cNvPr>
          <p:cNvSpPr/>
          <p:nvPr/>
        </p:nvSpPr>
        <p:spPr>
          <a:xfrm>
            <a:off x="338623" y="1976130"/>
            <a:ext cx="2700000" cy="2700000"/>
          </a:xfrm>
          <a:prstGeom prst="blockArc">
            <a:avLst>
              <a:gd name="adj1" fmla="val 16258449"/>
              <a:gd name="adj2" fmla="val 18862380"/>
              <a:gd name="adj3" fmla="val 3344"/>
            </a:avLst>
          </a:prstGeom>
          <a:solidFill>
            <a:srgbClr val="042433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8B42B8C9-6634-6714-9813-5D2F2715C6C8}"/>
              </a:ext>
            </a:extLst>
          </p:cNvPr>
          <p:cNvSpPr/>
          <p:nvPr/>
        </p:nvSpPr>
        <p:spPr>
          <a:xfrm rot="2579249">
            <a:off x="338623" y="1976130"/>
            <a:ext cx="2700000" cy="2700000"/>
          </a:xfrm>
          <a:prstGeom prst="blockArc">
            <a:avLst>
              <a:gd name="adj1" fmla="val 16258449"/>
              <a:gd name="adj2" fmla="val 18862380"/>
              <a:gd name="adj3" fmla="val 3344"/>
            </a:avLst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C000"/>
              </a:solidFill>
            </a:endParaRPr>
          </a:p>
        </p:txBody>
      </p:sp>
      <p:sp>
        <p:nvSpPr>
          <p:cNvPr id="15" name="Block Arc 14">
            <a:extLst>
              <a:ext uri="{FF2B5EF4-FFF2-40B4-BE49-F238E27FC236}">
                <a16:creationId xmlns:a16="http://schemas.microsoft.com/office/drawing/2014/main" id="{2DD26BD9-6D1A-A810-B637-8EBD9621411D}"/>
              </a:ext>
            </a:extLst>
          </p:cNvPr>
          <p:cNvSpPr/>
          <p:nvPr/>
        </p:nvSpPr>
        <p:spPr>
          <a:xfrm rot="5170643">
            <a:off x="338623" y="1976130"/>
            <a:ext cx="2700000" cy="2700000"/>
          </a:xfrm>
          <a:prstGeom prst="blockArc">
            <a:avLst>
              <a:gd name="adj1" fmla="val 16258449"/>
              <a:gd name="adj2" fmla="val 18862380"/>
              <a:gd name="adj3" fmla="val 3344"/>
            </a:avLst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6" name="Block Arc 15">
            <a:extLst>
              <a:ext uri="{FF2B5EF4-FFF2-40B4-BE49-F238E27FC236}">
                <a16:creationId xmlns:a16="http://schemas.microsoft.com/office/drawing/2014/main" id="{5EC22AE3-3741-701E-0FB9-9BB57B011BEA}"/>
              </a:ext>
            </a:extLst>
          </p:cNvPr>
          <p:cNvSpPr/>
          <p:nvPr/>
        </p:nvSpPr>
        <p:spPr>
          <a:xfrm rot="7719057">
            <a:off x="328091" y="1986663"/>
            <a:ext cx="2700000" cy="2700000"/>
          </a:xfrm>
          <a:prstGeom prst="blockArc">
            <a:avLst>
              <a:gd name="adj1" fmla="val 16258449"/>
              <a:gd name="adj2" fmla="val 18862380"/>
              <a:gd name="adj3" fmla="val 3344"/>
            </a:avLst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6DA2A937-9229-3FD9-7DC4-1C0C55CEF599}"/>
              </a:ext>
            </a:extLst>
          </p:cNvPr>
          <p:cNvSpPr/>
          <p:nvPr/>
        </p:nvSpPr>
        <p:spPr>
          <a:xfrm>
            <a:off x="-325118" y="1341918"/>
            <a:ext cx="3960000" cy="3960000"/>
          </a:xfrm>
          <a:prstGeom prst="arc">
            <a:avLst>
              <a:gd name="adj1" fmla="val 16200000"/>
              <a:gd name="adj2" fmla="val 5213675"/>
            </a:avLst>
          </a:prstGeom>
          <a:ln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752FBC9-ADF0-B7A8-BD18-27369F1377A8}"/>
              </a:ext>
            </a:extLst>
          </p:cNvPr>
          <p:cNvGrpSpPr/>
          <p:nvPr/>
        </p:nvGrpSpPr>
        <p:grpSpPr>
          <a:xfrm>
            <a:off x="428625" y="2066130"/>
            <a:ext cx="2520000" cy="2520000"/>
            <a:chOff x="2314575" y="2169000"/>
            <a:chExt cx="2520000" cy="2520000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F23AF01-7A90-9CE3-A8A3-BD197ABE1C34}"/>
                </a:ext>
              </a:extLst>
            </p:cNvPr>
            <p:cNvSpPr/>
            <p:nvPr/>
          </p:nvSpPr>
          <p:spPr>
            <a:xfrm>
              <a:off x="2314575" y="2169000"/>
              <a:ext cx="2520000" cy="252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4D18044-2B67-85AE-45DD-C2A78F741DCA}"/>
                </a:ext>
              </a:extLst>
            </p:cNvPr>
            <p:cNvSpPr txBox="1"/>
            <p:nvPr/>
          </p:nvSpPr>
          <p:spPr>
            <a:xfrm>
              <a:off x="2314575" y="3095291"/>
              <a:ext cx="246705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20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ptos" panose="020B0004020202020204" pitchFamily="34" charset="0"/>
                  <a:ea typeface="Aptos" panose="020B0004020202020204" pitchFamily="34" charset="0"/>
                  <a:cs typeface="Segoe UI Symbol" panose="020B0502040204020203" pitchFamily="34" charset="0"/>
                </a:rPr>
                <a:t>🖼</a:t>
              </a:r>
              <a:r>
                <a:rPr kumimoji="0" lang="en-GB" altLang="en-US" sz="20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️</a:t>
              </a:r>
              <a:r>
                <a:rPr kumimoji="0" lang="en-GB" altLang="en-US" sz="20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র্ড</a:t>
              </a:r>
              <a:r>
                <a:rPr kumimoji="0" lang="en-GB" altLang="en-US" sz="20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 </a:t>
              </a:r>
              <a:r>
                <a:rPr kumimoji="0" lang="en-GB" altLang="en-US" sz="20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ওয়ার্ড</a:t>
              </a:r>
              <a:r>
                <a:rPr kumimoji="0" lang="en-GB" altLang="en-US" sz="20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kumimoji="0" lang="en-GB" altLang="en-US" sz="20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প্রসেসিংয়ের</a:t>
              </a:r>
              <a:r>
                <a:rPr kumimoji="0" lang="en-GB" altLang="en-US" sz="20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kumimoji="0" lang="en-GB" altLang="en-US" sz="20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ব্যবহার</a:t>
              </a:r>
              <a:r>
                <a:rPr kumimoji="0" lang="en-GB" altLang="en-US" sz="20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kumimoji="0" lang="en-GB" altLang="en-US" sz="20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ছবি</a:t>
              </a:r>
              <a:endParaRPr kumimoji="0" lang="en-GB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4950717-E372-080B-CA9F-B44FA532819F}"/>
              </a:ext>
            </a:extLst>
          </p:cNvPr>
          <p:cNvSpPr/>
          <p:nvPr/>
        </p:nvSpPr>
        <p:spPr>
          <a:xfrm>
            <a:off x="2571750" y="1223010"/>
            <a:ext cx="5312788" cy="320040"/>
          </a:xfrm>
          <a:custGeom>
            <a:avLst/>
            <a:gdLst>
              <a:gd name="connsiteX0" fmla="*/ 0 w 2148840"/>
              <a:gd name="connsiteY0" fmla="*/ 320040 h 320040"/>
              <a:gd name="connsiteX1" fmla="*/ 160020 w 2148840"/>
              <a:gd name="connsiteY1" fmla="*/ 0 h 320040"/>
              <a:gd name="connsiteX2" fmla="*/ 2148840 w 2148840"/>
              <a:gd name="connsiteY2" fmla="*/ 38100 h 320040"/>
              <a:gd name="connsiteX3" fmla="*/ 2148840 w 2148840"/>
              <a:gd name="connsiteY3" fmla="*/ 38100 h 320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8840" h="320040">
                <a:moveTo>
                  <a:pt x="0" y="320040"/>
                </a:moveTo>
                <a:lnTo>
                  <a:pt x="160020" y="0"/>
                </a:lnTo>
                <a:lnTo>
                  <a:pt x="2148840" y="38100"/>
                </a:lnTo>
                <a:lnTo>
                  <a:pt x="2148840" y="38100"/>
                </a:lnTo>
              </a:path>
            </a:pathLst>
          </a:custGeom>
          <a:noFill/>
          <a:ln w="28575">
            <a:headEnd type="diamond" w="med" len="med"/>
            <a:tailEnd type="diamond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E991269A-50AA-6E25-F199-CF74D1543366}"/>
              </a:ext>
            </a:extLst>
          </p:cNvPr>
          <p:cNvSpPr/>
          <p:nvPr/>
        </p:nvSpPr>
        <p:spPr>
          <a:xfrm>
            <a:off x="3619875" y="3026189"/>
            <a:ext cx="4195395" cy="402811"/>
          </a:xfrm>
          <a:custGeom>
            <a:avLst/>
            <a:gdLst>
              <a:gd name="connsiteX0" fmla="*/ 0 w 1790700"/>
              <a:gd name="connsiteY0" fmla="*/ 0 h 106680"/>
              <a:gd name="connsiteX1" fmla="*/ 236220 w 1790700"/>
              <a:gd name="connsiteY1" fmla="*/ 106680 h 106680"/>
              <a:gd name="connsiteX2" fmla="*/ 1790700 w 1790700"/>
              <a:gd name="connsiteY2" fmla="*/ 91440 h 106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90700" h="106680">
                <a:moveTo>
                  <a:pt x="0" y="0"/>
                </a:moveTo>
                <a:lnTo>
                  <a:pt x="236220" y="106680"/>
                </a:lnTo>
                <a:lnTo>
                  <a:pt x="1790700" y="91440"/>
                </a:lnTo>
              </a:path>
            </a:pathLst>
          </a:custGeom>
          <a:noFill/>
          <a:ln w="38100">
            <a:headEnd type="diamond" w="med" len="med"/>
            <a:tailEnd type="diamond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25974054-0D5D-373E-65E1-FC5C9B62E65D}"/>
              </a:ext>
            </a:extLst>
          </p:cNvPr>
          <p:cNvSpPr/>
          <p:nvPr/>
        </p:nvSpPr>
        <p:spPr>
          <a:xfrm rot="21179521" flipV="1">
            <a:off x="2995885" y="4503037"/>
            <a:ext cx="4791524" cy="537808"/>
          </a:xfrm>
          <a:custGeom>
            <a:avLst/>
            <a:gdLst>
              <a:gd name="connsiteX0" fmla="*/ 0 w 1691640"/>
              <a:gd name="connsiteY0" fmla="*/ 266700 h 266700"/>
              <a:gd name="connsiteX1" fmla="*/ 403860 w 1691640"/>
              <a:gd name="connsiteY1" fmla="*/ 7620 h 266700"/>
              <a:gd name="connsiteX2" fmla="*/ 1691640 w 1691640"/>
              <a:gd name="connsiteY2" fmla="*/ 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91640" h="266700">
                <a:moveTo>
                  <a:pt x="0" y="266700"/>
                </a:moveTo>
                <a:lnTo>
                  <a:pt x="403860" y="7620"/>
                </a:lnTo>
                <a:lnTo>
                  <a:pt x="1691640" y="0"/>
                </a:lnTo>
              </a:path>
            </a:pathLst>
          </a:custGeom>
          <a:noFill/>
          <a:ln w="38100">
            <a:headEnd type="diamond" w="med" len="med"/>
            <a:tailEnd type="diamond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C067BA1D-BD2D-4203-7FD6-DF7CC49F7954}"/>
              </a:ext>
            </a:extLst>
          </p:cNvPr>
          <p:cNvSpPr/>
          <p:nvPr/>
        </p:nvSpPr>
        <p:spPr>
          <a:xfrm>
            <a:off x="2505075" y="1519291"/>
            <a:ext cx="115295" cy="115295"/>
          </a:xfrm>
          <a:prstGeom prst="ellipse">
            <a:avLst/>
          </a:prstGeom>
          <a:solidFill>
            <a:srgbClr val="0E476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63500" h="635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893F8920-A24E-A5F8-22B8-E3AB4565CE4B}"/>
              </a:ext>
            </a:extLst>
          </p:cNvPr>
          <p:cNvSpPr/>
          <p:nvPr/>
        </p:nvSpPr>
        <p:spPr>
          <a:xfrm>
            <a:off x="3557105" y="2964790"/>
            <a:ext cx="115295" cy="115295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63500" h="635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63E870D-84AB-FBB0-FB75-A8B8EA2E79C7}"/>
              </a:ext>
            </a:extLst>
          </p:cNvPr>
          <p:cNvSpPr/>
          <p:nvPr/>
        </p:nvSpPr>
        <p:spPr>
          <a:xfrm>
            <a:off x="2923328" y="4734079"/>
            <a:ext cx="115295" cy="11529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63500" h="635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0" name="Picture 39" descr="Image">
            <a:extLst>
              <a:ext uri="{FF2B5EF4-FFF2-40B4-BE49-F238E27FC236}">
                <a16:creationId xmlns:a16="http://schemas.microsoft.com/office/drawing/2014/main" id="{D281B3D5-53CA-BFF4-3E23-3CB06D93E1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3850" y="273390"/>
            <a:ext cx="3352800" cy="15988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Picture 40" descr="Image">
            <a:extLst>
              <a:ext uri="{FF2B5EF4-FFF2-40B4-BE49-F238E27FC236}">
                <a16:creationId xmlns:a16="http://schemas.microsoft.com/office/drawing/2014/main" id="{50AB999B-F9AD-D84C-C52B-82D561AC85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3850" y="2036738"/>
            <a:ext cx="3255645" cy="1868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Picture 41" descr="Image">
            <a:extLst>
              <a:ext uri="{FF2B5EF4-FFF2-40B4-BE49-F238E27FC236}">
                <a16:creationId xmlns:a16="http://schemas.microsoft.com/office/drawing/2014/main" id="{1F41E525-B99F-4780-5D41-0B7ECE07B1D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3850" y="4116455"/>
            <a:ext cx="3246755" cy="18554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76994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28" grpId="0" animBg="1"/>
      <p:bldP spid="29" grpId="0" animBg="1"/>
      <p:bldP spid="31" grpId="0" animBg="1"/>
      <p:bldP spid="32" grpId="0" animBg="1"/>
      <p:bldP spid="33" grpId="0" animBg="1"/>
      <p:bldP spid="3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eyboard image">
            <a:extLst>
              <a:ext uri="{FF2B5EF4-FFF2-40B4-BE49-F238E27FC236}">
                <a16:creationId xmlns:a16="http://schemas.microsoft.com/office/drawing/2014/main" id="{48DF0494-068F-D927-C11B-C7C56F0889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336" y="811834"/>
            <a:ext cx="8890000" cy="4152900"/>
          </a:xfrm>
          <a:prstGeom prst="rect">
            <a:avLst/>
          </a:prstGeom>
        </p:spPr>
      </p:pic>
      <p:grpSp>
        <p:nvGrpSpPr>
          <p:cNvPr id="126" name="keyboard indenty">
            <a:extLst>
              <a:ext uri="{FF2B5EF4-FFF2-40B4-BE49-F238E27FC236}">
                <a16:creationId xmlns:a16="http://schemas.microsoft.com/office/drawing/2014/main" id="{E5025BC9-BA1C-CBD2-0694-A6473C09637A}"/>
              </a:ext>
            </a:extLst>
          </p:cNvPr>
          <p:cNvGrpSpPr/>
          <p:nvPr/>
        </p:nvGrpSpPr>
        <p:grpSpPr>
          <a:xfrm>
            <a:off x="5267526" y="183498"/>
            <a:ext cx="4038600" cy="419100"/>
            <a:chOff x="3648075" y="276225"/>
            <a:chExt cx="4038600" cy="4191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BFDD36A-A8DC-E372-5960-10C4B0DEF8DF}"/>
                </a:ext>
              </a:extLst>
            </p:cNvPr>
            <p:cNvSpPr/>
            <p:nvPr/>
          </p:nvSpPr>
          <p:spPr>
            <a:xfrm>
              <a:off x="3648075" y="276225"/>
              <a:ext cx="4038600" cy="4191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93A12C8-E229-5741-78B0-CD9F48497A32}"/>
                </a:ext>
              </a:extLst>
            </p:cNvPr>
            <p:cNvSpPr txBox="1"/>
            <p:nvPr/>
          </p:nvSpPr>
          <p:spPr>
            <a:xfrm>
              <a:off x="3861205" y="325993"/>
              <a:ext cx="38254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 err="1"/>
                <a:t>কী-বোর্ড</a:t>
              </a:r>
              <a:r>
                <a:rPr lang="en-GB" b="1" dirty="0"/>
                <a:t> </a:t>
              </a:r>
              <a:r>
                <a:rPr lang="en-GB" b="1" dirty="0" err="1"/>
                <a:t>পরিচিতি</a:t>
              </a:r>
              <a:endParaRPr lang="en-GB" b="1" dirty="0"/>
            </a:p>
          </p:txBody>
        </p:sp>
      </p:grpSp>
      <p:grpSp>
        <p:nvGrpSpPr>
          <p:cNvPr id="11" name="escape">
            <a:extLst>
              <a:ext uri="{FF2B5EF4-FFF2-40B4-BE49-F238E27FC236}">
                <a16:creationId xmlns:a16="http://schemas.microsoft.com/office/drawing/2014/main" id="{35DB5F92-73F9-99A1-D76B-75BCCDD9800E}"/>
              </a:ext>
            </a:extLst>
          </p:cNvPr>
          <p:cNvGrpSpPr/>
          <p:nvPr/>
        </p:nvGrpSpPr>
        <p:grpSpPr>
          <a:xfrm>
            <a:off x="193353" y="805867"/>
            <a:ext cx="1553712" cy="590464"/>
            <a:chOff x="485775" y="5505450"/>
            <a:chExt cx="1181100" cy="571500"/>
          </a:xfrm>
        </p:grpSpPr>
        <p:sp>
          <p:nvSpPr>
            <p:cNvPr id="9" name="e">
              <a:extLst>
                <a:ext uri="{FF2B5EF4-FFF2-40B4-BE49-F238E27FC236}">
                  <a16:creationId xmlns:a16="http://schemas.microsoft.com/office/drawing/2014/main" id="{DB50AEBC-A834-0223-E891-AEE35A4F07AE}"/>
                </a:ext>
              </a:extLst>
            </p:cNvPr>
            <p:cNvSpPr/>
            <p:nvPr/>
          </p:nvSpPr>
          <p:spPr>
            <a:xfrm>
              <a:off x="485775" y="5505450"/>
              <a:ext cx="1181100" cy="571500"/>
            </a:xfrm>
            <a:prstGeom prst="round2DiagRect">
              <a:avLst>
                <a:gd name="adj1" fmla="val 16667"/>
                <a:gd name="adj2" fmla="val 8333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ACB3883-3E39-D159-AED6-7E4EE80C8371}"/>
                </a:ext>
              </a:extLst>
            </p:cNvPr>
            <p:cNvSpPr txBox="1"/>
            <p:nvPr/>
          </p:nvSpPr>
          <p:spPr>
            <a:xfrm>
              <a:off x="514350" y="5650468"/>
              <a:ext cx="11239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rgbClr val="FF0000"/>
                  </a:solidFill>
                </a:rPr>
                <a:t>Escape</a:t>
              </a:r>
            </a:p>
          </p:txBody>
        </p:sp>
      </p:grpSp>
      <p:grpSp>
        <p:nvGrpSpPr>
          <p:cNvPr id="12" name="function">
            <a:extLst>
              <a:ext uri="{FF2B5EF4-FFF2-40B4-BE49-F238E27FC236}">
                <a16:creationId xmlns:a16="http://schemas.microsoft.com/office/drawing/2014/main" id="{993C1D75-B821-E3BF-55AA-DF9CB28C4191}"/>
              </a:ext>
            </a:extLst>
          </p:cNvPr>
          <p:cNvGrpSpPr/>
          <p:nvPr/>
        </p:nvGrpSpPr>
        <p:grpSpPr>
          <a:xfrm>
            <a:off x="1813356" y="789325"/>
            <a:ext cx="1260454" cy="576279"/>
            <a:chOff x="485775" y="5505450"/>
            <a:chExt cx="1181100" cy="571500"/>
          </a:xfrm>
        </p:grpSpPr>
        <p:sp>
          <p:nvSpPr>
            <p:cNvPr id="13" name="Rectangle: Diagonal Corners Rounded 12">
              <a:extLst>
                <a:ext uri="{FF2B5EF4-FFF2-40B4-BE49-F238E27FC236}">
                  <a16:creationId xmlns:a16="http://schemas.microsoft.com/office/drawing/2014/main" id="{B4D52AB4-55EF-931B-D042-D64DED6E0CC2}"/>
                </a:ext>
              </a:extLst>
            </p:cNvPr>
            <p:cNvSpPr/>
            <p:nvPr/>
          </p:nvSpPr>
          <p:spPr>
            <a:xfrm>
              <a:off x="485775" y="5505450"/>
              <a:ext cx="1181100" cy="571500"/>
            </a:xfrm>
            <a:prstGeom prst="round2DiagRect">
              <a:avLst>
                <a:gd name="adj1" fmla="val 16667"/>
                <a:gd name="adj2" fmla="val 8333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3F53EDF-F847-47C9-E6CC-E45ACC3BEF15}"/>
                </a:ext>
              </a:extLst>
            </p:cNvPr>
            <p:cNvSpPr txBox="1"/>
            <p:nvPr/>
          </p:nvSpPr>
          <p:spPr>
            <a:xfrm>
              <a:off x="514350" y="5650468"/>
              <a:ext cx="1123950" cy="3662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rgbClr val="00B050"/>
                  </a:solidFill>
                </a:rPr>
                <a:t>Function</a:t>
              </a:r>
            </a:p>
          </p:txBody>
        </p:sp>
      </p:grpSp>
      <p:grpSp>
        <p:nvGrpSpPr>
          <p:cNvPr id="15" name="print screen">
            <a:extLst>
              <a:ext uri="{FF2B5EF4-FFF2-40B4-BE49-F238E27FC236}">
                <a16:creationId xmlns:a16="http://schemas.microsoft.com/office/drawing/2014/main" id="{3A5E7591-9036-9719-E763-67A50475FE4B}"/>
              </a:ext>
            </a:extLst>
          </p:cNvPr>
          <p:cNvGrpSpPr/>
          <p:nvPr/>
        </p:nvGrpSpPr>
        <p:grpSpPr>
          <a:xfrm>
            <a:off x="160541" y="1542331"/>
            <a:ext cx="1616098" cy="574212"/>
            <a:chOff x="485775" y="5505450"/>
            <a:chExt cx="1181100" cy="571500"/>
          </a:xfrm>
        </p:grpSpPr>
        <p:sp>
          <p:nvSpPr>
            <p:cNvPr id="16" name="Rectangle: Diagonal Corners Rounded 15">
              <a:extLst>
                <a:ext uri="{FF2B5EF4-FFF2-40B4-BE49-F238E27FC236}">
                  <a16:creationId xmlns:a16="http://schemas.microsoft.com/office/drawing/2014/main" id="{67753DF5-ED63-23B2-C87F-701903A4C60F}"/>
                </a:ext>
              </a:extLst>
            </p:cNvPr>
            <p:cNvSpPr/>
            <p:nvPr/>
          </p:nvSpPr>
          <p:spPr>
            <a:xfrm>
              <a:off x="485775" y="5505450"/>
              <a:ext cx="1181100" cy="571500"/>
            </a:xfrm>
            <a:prstGeom prst="round2DiagRect">
              <a:avLst>
                <a:gd name="adj1" fmla="val 16667"/>
                <a:gd name="adj2" fmla="val 8333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AC147B0-ECAF-87E4-864F-47DBF4B8820A}"/>
                </a:ext>
              </a:extLst>
            </p:cNvPr>
            <p:cNvSpPr txBox="1"/>
            <p:nvPr/>
          </p:nvSpPr>
          <p:spPr>
            <a:xfrm>
              <a:off x="514350" y="5650468"/>
              <a:ext cx="1123950" cy="3675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chemeClr val="accent3">
                      <a:lumMod val="60000"/>
                      <a:lumOff val="40000"/>
                    </a:schemeClr>
                  </a:solidFill>
                </a:rPr>
                <a:t>Print Screen</a:t>
              </a:r>
            </a:p>
          </p:txBody>
        </p:sp>
      </p:grpSp>
      <p:grpSp>
        <p:nvGrpSpPr>
          <p:cNvPr id="21" name="indicator">
            <a:extLst>
              <a:ext uri="{FF2B5EF4-FFF2-40B4-BE49-F238E27FC236}">
                <a16:creationId xmlns:a16="http://schemas.microsoft.com/office/drawing/2014/main" id="{12C9F86D-79D5-62E8-37D2-0CB2600996AE}"/>
              </a:ext>
            </a:extLst>
          </p:cNvPr>
          <p:cNvGrpSpPr/>
          <p:nvPr/>
        </p:nvGrpSpPr>
        <p:grpSpPr>
          <a:xfrm>
            <a:off x="1849922" y="1556256"/>
            <a:ext cx="1224595" cy="533097"/>
            <a:chOff x="485775" y="5505450"/>
            <a:chExt cx="1181100" cy="571500"/>
          </a:xfrm>
          <a:solidFill>
            <a:schemeClr val="tx2">
              <a:lumMod val="75000"/>
              <a:lumOff val="25000"/>
            </a:schemeClr>
          </a:solidFill>
        </p:grpSpPr>
        <p:sp>
          <p:nvSpPr>
            <p:cNvPr id="22" name="Rectangle: Diagonal Corners Rounded 21">
              <a:extLst>
                <a:ext uri="{FF2B5EF4-FFF2-40B4-BE49-F238E27FC236}">
                  <a16:creationId xmlns:a16="http://schemas.microsoft.com/office/drawing/2014/main" id="{B5C47B2B-C34E-E5D2-652D-63FA443A8F0C}"/>
                </a:ext>
              </a:extLst>
            </p:cNvPr>
            <p:cNvSpPr/>
            <p:nvPr/>
          </p:nvSpPr>
          <p:spPr>
            <a:xfrm>
              <a:off x="485775" y="5505450"/>
              <a:ext cx="1181100" cy="571500"/>
            </a:xfrm>
            <a:prstGeom prst="round2DiagRect">
              <a:avLst>
                <a:gd name="adj1" fmla="val 16667"/>
                <a:gd name="adj2" fmla="val 8333"/>
              </a:avLst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1EDBA36-44CE-AD6A-64DD-AB05D616D8D3}"/>
                </a:ext>
              </a:extLst>
            </p:cNvPr>
            <p:cNvSpPr txBox="1"/>
            <p:nvPr/>
          </p:nvSpPr>
          <p:spPr>
            <a:xfrm>
              <a:off x="514350" y="5650468"/>
              <a:ext cx="1123950" cy="39593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rgbClr val="FFFF00"/>
                  </a:solidFill>
                </a:rPr>
                <a:t>Indicator</a:t>
              </a:r>
            </a:p>
          </p:txBody>
        </p:sp>
      </p:grpSp>
      <p:grpSp>
        <p:nvGrpSpPr>
          <p:cNvPr id="24" name="scroll">
            <a:extLst>
              <a:ext uri="{FF2B5EF4-FFF2-40B4-BE49-F238E27FC236}">
                <a16:creationId xmlns:a16="http://schemas.microsoft.com/office/drawing/2014/main" id="{CAD6110C-66C3-2881-1BA3-EFAF8B04824D}"/>
              </a:ext>
            </a:extLst>
          </p:cNvPr>
          <p:cNvGrpSpPr/>
          <p:nvPr/>
        </p:nvGrpSpPr>
        <p:grpSpPr>
          <a:xfrm>
            <a:off x="7115142" y="5226826"/>
            <a:ext cx="1123950" cy="529524"/>
            <a:chOff x="485775" y="5505450"/>
            <a:chExt cx="1181100" cy="571500"/>
          </a:xfrm>
          <a:solidFill>
            <a:schemeClr val="tx2">
              <a:lumMod val="75000"/>
              <a:lumOff val="25000"/>
            </a:schemeClr>
          </a:solidFill>
        </p:grpSpPr>
        <p:sp>
          <p:nvSpPr>
            <p:cNvPr id="25" name="Rectangle: Diagonal Corners Rounded 24">
              <a:extLst>
                <a:ext uri="{FF2B5EF4-FFF2-40B4-BE49-F238E27FC236}">
                  <a16:creationId xmlns:a16="http://schemas.microsoft.com/office/drawing/2014/main" id="{94BCF103-8278-ED8F-82AB-E7098B6FC9B2}"/>
                </a:ext>
              </a:extLst>
            </p:cNvPr>
            <p:cNvSpPr/>
            <p:nvPr/>
          </p:nvSpPr>
          <p:spPr>
            <a:xfrm>
              <a:off x="485775" y="5505450"/>
              <a:ext cx="1181100" cy="571500"/>
            </a:xfrm>
            <a:prstGeom prst="round2DiagRect">
              <a:avLst>
                <a:gd name="adj1" fmla="val 16667"/>
                <a:gd name="adj2" fmla="val 8333"/>
              </a:avLst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EDBBB34-DD4B-4ABC-596E-6D3A5C5A0FA8}"/>
                </a:ext>
              </a:extLst>
            </p:cNvPr>
            <p:cNvSpPr txBox="1"/>
            <p:nvPr/>
          </p:nvSpPr>
          <p:spPr>
            <a:xfrm>
              <a:off x="514350" y="5650468"/>
              <a:ext cx="1123950" cy="39860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rgbClr val="FFFF00"/>
                  </a:solidFill>
                </a:rPr>
                <a:t>Scroll</a:t>
              </a:r>
            </a:p>
          </p:txBody>
        </p:sp>
      </p:grpSp>
      <p:grpSp>
        <p:nvGrpSpPr>
          <p:cNvPr id="27" name="number pad">
            <a:extLst>
              <a:ext uri="{FF2B5EF4-FFF2-40B4-BE49-F238E27FC236}">
                <a16:creationId xmlns:a16="http://schemas.microsoft.com/office/drawing/2014/main" id="{A1773CA5-1960-147F-A186-1E8AE2026E49}"/>
              </a:ext>
            </a:extLst>
          </p:cNvPr>
          <p:cNvGrpSpPr/>
          <p:nvPr/>
        </p:nvGrpSpPr>
        <p:grpSpPr>
          <a:xfrm>
            <a:off x="8291524" y="5223235"/>
            <a:ext cx="3654305" cy="509868"/>
            <a:chOff x="485775" y="5505450"/>
            <a:chExt cx="1181100" cy="571500"/>
          </a:xfrm>
        </p:grpSpPr>
        <p:sp>
          <p:nvSpPr>
            <p:cNvPr id="28" name="Rectangle: Diagonal Corners Rounded 27">
              <a:extLst>
                <a:ext uri="{FF2B5EF4-FFF2-40B4-BE49-F238E27FC236}">
                  <a16:creationId xmlns:a16="http://schemas.microsoft.com/office/drawing/2014/main" id="{4408C481-93A3-433E-1C94-C3373D175A14}"/>
                </a:ext>
              </a:extLst>
            </p:cNvPr>
            <p:cNvSpPr/>
            <p:nvPr/>
          </p:nvSpPr>
          <p:spPr>
            <a:xfrm>
              <a:off x="485775" y="5505450"/>
              <a:ext cx="1181100" cy="571500"/>
            </a:xfrm>
            <a:prstGeom prst="round2DiagRect">
              <a:avLst>
                <a:gd name="adj1" fmla="val 16667"/>
                <a:gd name="adj2" fmla="val 8333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6347322-5643-1C09-D68D-576BE97A2817}"/>
                </a:ext>
              </a:extLst>
            </p:cNvPr>
            <p:cNvSpPr txBox="1"/>
            <p:nvPr/>
          </p:nvSpPr>
          <p:spPr>
            <a:xfrm>
              <a:off x="514350" y="5650468"/>
              <a:ext cx="1123950" cy="4139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chemeClr val="accent5"/>
                  </a:solidFill>
                </a:rPr>
                <a:t>Number Pad Or Numeric Key</a:t>
              </a:r>
            </a:p>
          </p:txBody>
        </p:sp>
      </p:grpSp>
      <p:grpSp>
        <p:nvGrpSpPr>
          <p:cNvPr id="36" name="arrows">
            <a:extLst>
              <a:ext uri="{FF2B5EF4-FFF2-40B4-BE49-F238E27FC236}">
                <a16:creationId xmlns:a16="http://schemas.microsoft.com/office/drawing/2014/main" id="{95595FCA-033A-36B2-99C4-2D1CDF999412}"/>
              </a:ext>
            </a:extLst>
          </p:cNvPr>
          <p:cNvGrpSpPr/>
          <p:nvPr/>
        </p:nvGrpSpPr>
        <p:grpSpPr>
          <a:xfrm>
            <a:off x="1870397" y="3576485"/>
            <a:ext cx="1238250" cy="600075"/>
            <a:chOff x="485775" y="5505450"/>
            <a:chExt cx="1181100" cy="571500"/>
          </a:xfrm>
        </p:grpSpPr>
        <p:sp>
          <p:nvSpPr>
            <p:cNvPr id="37" name="Rectangle: Diagonal Corners Rounded 36">
              <a:extLst>
                <a:ext uri="{FF2B5EF4-FFF2-40B4-BE49-F238E27FC236}">
                  <a16:creationId xmlns:a16="http://schemas.microsoft.com/office/drawing/2014/main" id="{586B9361-A01F-B7E4-2054-7D00A1C34B90}"/>
                </a:ext>
              </a:extLst>
            </p:cNvPr>
            <p:cNvSpPr/>
            <p:nvPr/>
          </p:nvSpPr>
          <p:spPr>
            <a:xfrm>
              <a:off x="485775" y="5505450"/>
              <a:ext cx="1181100" cy="571500"/>
            </a:xfrm>
            <a:prstGeom prst="round2DiagRect">
              <a:avLst>
                <a:gd name="adj1" fmla="val 16667"/>
                <a:gd name="adj2" fmla="val 8333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4F1CB84-75FD-6A31-3C76-E30FA881F4C7}"/>
                </a:ext>
              </a:extLst>
            </p:cNvPr>
            <p:cNvSpPr txBox="1"/>
            <p:nvPr/>
          </p:nvSpPr>
          <p:spPr>
            <a:xfrm>
              <a:off x="514350" y="5650468"/>
              <a:ext cx="1123950" cy="351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chemeClr val="accent2"/>
                  </a:solidFill>
                </a:rPr>
                <a:t>Arrows</a:t>
              </a:r>
            </a:p>
          </p:txBody>
        </p:sp>
      </p:grpSp>
      <p:grpSp>
        <p:nvGrpSpPr>
          <p:cNvPr id="42" name="control">
            <a:extLst>
              <a:ext uri="{FF2B5EF4-FFF2-40B4-BE49-F238E27FC236}">
                <a16:creationId xmlns:a16="http://schemas.microsoft.com/office/drawing/2014/main" id="{5F459C4F-1C1F-4892-63B8-E3976631E076}"/>
              </a:ext>
            </a:extLst>
          </p:cNvPr>
          <p:cNvGrpSpPr/>
          <p:nvPr/>
        </p:nvGrpSpPr>
        <p:grpSpPr>
          <a:xfrm>
            <a:off x="5902782" y="5223237"/>
            <a:ext cx="1123950" cy="541190"/>
            <a:chOff x="485775" y="5505450"/>
            <a:chExt cx="1181100" cy="571500"/>
          </a:xfrm>
        </p:grpSpPr>
        <p:sp>
          <p:nvSpPr>
            <p:cNvPr id="43" name="Rectangle: Diagonal Corners Rounded 42">
              <a:extLst>
                <a:ext uri="{FF2B5EF4-FFF2-40B4-BE49-F238E27FC236}">
                  <a16:creationId xmlns:a16="http://schemas.microsoft.com/office/drawing/2014/main" id="{61B55C28-2656-D0A5-FE93-F1309FCC4699}"/>
                </a:ext>
              </a:extLst>
            </p:cNvPr>
            <p:cNvSpPr/>
            <p:nvPr/>
          </p:nvSpPr>
          <p:spPr>
            <a:xfrm>
              <a:off x="485775" y="5505450"/>
              <a:ext cx="1181100" cy="571500"/>
            </a:xfrm>
            <a:prstGeom prst="round2DiagRect">
              <a:avLst>
                <a:gd name="adj1" fmla="val 16667"/>
                <a:gd name="adj2" fmla="val 8333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D939583-8AA4-B3C6-F220-4B8B6E8EF8DB}"/>
                </a:ext>
              </a:extLst>
            </p:cNvPr>
            <p:cNvSpPr txBox="1"/>
            <p:nvPr/>
          </p:nvSpPr>
          <p:spPr>
            <a:xfrm>
              <a:off x="514350" y="5650468"/>
              <a:ext cx="1123950" cy="3900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rgbClr val="00B050"/>
                  </a:solidFill>
                </a:rPr>
                <a:t>Control</a:t>
              </a:r>
            </a:p>
          </p:txBody>
        </p:sp>
      </p:grpSp>
      <p:grpSp>
        <p:nvGrpSpPr>
          <p:cNvPr id="45" name="shift">
            <a:extLst>
              <a:ext uri="{FF2B5EF4-FFF2-40B4-BE49-F238E27FC236}">
                <a16:creationId xmlns:a16="http://schemas.microsoft.com/office/drawing/2014/main" id="{C49D6C1B-9712-E0EE-6862-0386A3A0BD52}"/>
              </a:ext>
            </a:extLst>
          </p:cNvPr>
          <p:cNvGrpSpPr/>
          <p:nvPr/>
        </p:nvGrpSpPr>
        <p:grpSpPr>
          <a:xfrm>
            <a:off x="805397" y="5266984"/>
            <a:ext cx="1123950" cy="497207"/>
            <a:chOff x="485775" y="5505450"/>
            <a:chExt cx="1181100" cy="571500"/>
          </a:xfrm>
          <a:solidFill>
            <a:schemeClr val="tx2">
              <a:lumMod val="75000"/>
              <a:lumOff val="25000"/>
            </a:schemeClr>
          </a:solidFill>
        </p:grpSpPr>
        <p:sp>
          <p:nvSpPr>
            <p:cNvPr id="46" name="Rectangle: Diagonal Corners Rounded 45">
              <a:extLst>
                <a:ext uri="{FF2B5EF4-FFF2-40B4-BE49-F238E27FC236}">
                  <a16:creationId xmlns:a16="http://schemas.microsoft.com/office/drawing/2014/main" id="{341D525C-CAE6-101A-9407-8B015EBCF407}"/>
                </a:ext>
              </a:extLst>
            </p:cNvPr>
            <p:cNvSpPr/>
            <p:nvPr/>
          </p:nvSpPr>
          <p:spPr>
            <a:xfrm>
              <a:off x="485775" y="5505450"/>
              <a:ext cx="1181100" cy="571500"/>
            </a:xfrm>
            <a:prstGeom prst="round2DiagRect">
              <a:avLst>
                <a:gd name="adj1" fmla="val 16667"/>
                <a:gd name="adj2" fmla="val 8333"/>
              </a:avLst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90F6A39-CEDA-5C87-569E-E546CD690A6B}"/>
                </a:ext>
              </a:extLst>
            </p:cNvPr>
            <p:cNvSpPr txBox="1"/>
            <p:nvPr/>
          </p:nvSpPr>
          <p:spPr>
            <a:xfrm>
              <a:off x="514350" y="5650468"/>
              <a:ext cx="1123950" cy="42451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rgbClr val="FFFF00"/>
                  </a:solidFill>
                </a:rPr>
                <a:t>Shift</a:t>
              </a:r>
            </a:p>
          </p:txBody>
        </p:sp>
      </p:grpSp>
      <p:grpSp>
        <p:nvGrpSpPr>
          <p:cNvPr id="48" name="enter">
            <a:extLst>
              <a:ext uri="{FF2B5EF4-FFF2-40B4-BE49-F238E27FC236}">
                <a16:creationId xmlns:a16="http://schemas.microsoft.com/office/drawing/2014/main" id="{C3B24504-C33E-03A3-0475-37C1AB3AC2A7}"/>
              </a:ext>
            </a:extLst>
          </p:cNvPr>
          <p:cNvGrpSpPr/>
          <p:nvPr/>
        </p:nvGrpSpPr>
        <p:grpSpPr>
          <a:xfrm>
            <a:off x="1863369" y="2838202"/>
            <a:ext cx="1245278" cy="600075"/>
            <a:chOff x="485775" y="5505450"/>
            <a:chExt cx="1181100" cy="571500"/>
          </a:xfrm>
        </p:grpSpPr>
        <p:sp>
          <p:nvSpPr>
            <p:cNvPr id="49" name="Rectangle: Diagonal Corners Rounded 48">
              <a:extLst>
                <a:ext uri="{FF2B5EF4-FFF2-40B4-BE49-F238E27FC236}">
                  <a16:creationId xmlns:a16="http://schemas.microsoft.com/office/drawing/2014/main" id="{D386D28B-0C38-A41F-3FAE-D43D251DEEE9}"/>
                </a:ext>
              </a:extLst>
            </p:cNvPr>
            <p:cNvSpPr/>
            <p:nvPr/>
          </p:nvSpPr>
          <p:spPr>
            <a:xfrm>
              <a:off x="485775" y="5505450"/>
              <a:ext cx="1181100" cy="571500"/>
            </a:xfrm>
            <a:prstGeom prst="round2DiagRect">
              <a:avLst>
                <a:gd name="adj1" fmla="val 16667"/>
                <a:gd name="adj2" fmla="val 8333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A824125-8182-9A82-D951-2621B71265AB}"/>
                </a:ext>
              </a:extLst>
            </p:cNvPr>
            <p:cNvSpPr txBox="1"/>
            <p:nvPr/>
          </p:nvSpPr>
          <p:spPr>
            <a:xfrm>
              <a:off x="514350" y="5650468"/>
              <a:ext cx="1123950" cy="351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rgbClr val="92D050"/>
                  </a:solidFill>
                </a:rPr>
                <a:t>Enter</a:t>
              </a:r>
            </a:p>
          </p:txBody>
        </p:sp>
      </p:grpSp>
      <p:grpSp>
        <p:nvGrpSpPr>
          <p:cNvPr id="51" name="windows">
            <a:extLst>
              <a:ext uri="{FF2B5EF4-FFF2-40B4-BE49-F238E27FC236}">
                <a16:creationId xmlns:a16="http://schemas.microsoft.com/office/drawing/2014/main" id="{F2B29BD1-29F1-C42F-6C27-5F84D247087C}"/>
              </a:ext>
            </a:extLst>
          </p:cNvPr>
          <p:cNvGrpSpPr/>
          <p:nvPr/>
        </p:nvGrpSpPr>
        <p:grpSpPr>
          <a:xfrm>
            <a:off x="3203358" y="5258528"/>
            <a:ext cx="1396147" cy="505899"/>
            <a:chOff x="485775" y="5505450"/>
            <a:chExt cx="1181100" cy="571500"/>
          </a:xfrm>
        </p:grpSpPr>
        <p:sp>
          <p:nvSpPr>
            <p:cNvPr id="52" name="Rectangle: Diagonal Corners Rounded 51">
              <a:extLst>
                <a:ext uri="{FF2B5EF4-FFF2-40B4-BE49-F238E27FC236}">
                  <a16:creationId xmlns:a16="http://schemas.microsoft.com/office/drawing/2014/main" id="{0E2F5C78-E927-6D88-82C8-B3A0D8C55F2B}"/>
                </a:ext>
              </a:extLst>
            </p:cNvPr>
            <p:cNvSpPr/>
            <p:nvPr/>
          </p:nvSpPr>
          <p:spPr>
            <a:xfrm>
              <a:off x="485775" y="5505450"/>
              <a:ext cx="1181100" cy="571500"/>
            </a:xfrm>
            <a:prstGeom prst="round2DiagRect">
              <a:avLst>
                <a:gd name="adj1" fmla="val 16667"/>
                <a:gd name="adj2" fmla="val 8333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338968B-1D76-3C44-0779-516C022A3E13}"/>
                </a:ext>
              </a:extLst>
            </p:cNvPr>
            <p:cNvSpPr txBox="1"/>
            <p:nvPr/>
          </p:nvSpPr>
          <p:spPr>
            <a:xfrm>
              <a:off x="514350" y="5650468"/>
              <a:ext cx="1123950" cy="4172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chemeClr val="accent5"/>
                  </a:solidFill>
                </a:rPr>
                <a:t>Windows</a:t>
              </a:r>
            </a:p>
          </p:txBody>
        </p:sp>
      </p:grpSp>
      <p:grpSp>
        <p:nvGrpSpPr>
          <p:cNvPr id="54" name="menu">
            <a:extLst>
              <a:ext uri="{FF2B5EF4-FFF2-40B4-BE49-F238E27FC236}">
                <a16:creationId xmlns:a16="http://schemas.microsoft.com/office/drawing/2014/main" id="{5F548989-D666-F898-7BEB-8FD5B19455A5}"/>
              </a:ext>
            </a:extLst>
          </p:cNvPr>
          <p:cNvGrpSpPr/>
          <p:nvPr/>
        </p:nvGrpSpPr>
        <p:grpSpPr>
          <a:xfrm>
            <a:off x="4676146" y="5242826"/>
            <a:ext cx="1123950" cy="521602"/>
            <a:chOff x="485775" y="5505450"/>
            <a:chExt cx="1181100" cy="571500"/>
          </a:xfrm>
        </p:grpSpPr>
        <p:sp>
          <p:nvSpPr>
            <p:cNvPr id="55" name="Rectangle: Diagonal Corners Rounded 54">
              <a:extLst>
                <a:ext uri="{FF2B5EF4-FFF2-40B4-BE49-F238E27FC236}">
                  <a16:creationId xmlns:a16="http://schemas.microsoft.com/office/drawing/2014/main" id="{3CF97AA6-CC22-C279-6D79-A1B90F3494B8}"/>
                </a:ext>
              </a:extLst>
            </p:cNvPr>
            <p:cNvSpPr/>
            <p:nvPr/>
          </p:nvSpPr>
          <p:spPr>
            <a:xfrm>
              <a:off x="485775" y="5505450"/>
              <a:ext cx="1181100" cy="571500"/>
            </a:xfrm>
            <a:prstGeom prst="round2DiagRect">
              <a:avLst>
                <a:gd name="adj1" fmla="val 16667"/>
                <a:gd name="adj2" fmla="val 8333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1FBCF3C-D8A6-B316-A178-6453D70B4E77}"/>
                </a:ext>
              </a:extLst>
            </p:cNvPr>
            <p:cNvSpPr txBox="1"/>
            <p:nvPr/>
          </p:nvSpPr>
          <p:spPr>
            <a:xfrm>
              <a:off x="514350" y="5650468"/>
              <a:ext cx="1123950" cy="404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rgbClr val="7030A0"/>
                  </a:solidFill>
                </a:rPr>
                <a:t>Menu</a:t>
              </a:r>
            </a:p>
          </p:txBody>
        </p:sp>
      </p:grpSp>
      <p:grpSp>
        <p:nvGrpSpPr>
          <p:cNvPr id="57" name="alter">
            <a:extLst>
              <a:ext uri="{FF2B5EF4-FFF2-40B4-BE49-F238E27FC236}">
                <a16:creationId xmlns:a16="http://schemas.microsoft.com/office/drawing/2014/main" id="{5E92DBAE-56B9-6E8F-5970-7A09742098DB}"/>
              </a:ext>
            </a:extLst>
          </p:cNvPr>
          <p:cNvGrpSpPr/>
          <p:nvPr/>
        </p:nvGrpSpPr>
        <p:grpSpPr>
          <a:xfrm>
            <a:off x="1995316" y="5246770"/>
            <a:ext cx="1123950" cy="517422"/>
            <a:chOff x="485775" y="5505450"/>
            <a:chExt cx="1181100" cy="571500"/>
          </a:xfrm>
        </p:grpSpPr>
        <p:sp>
          <p:nvSpPr>
            <p:cNvPr id="58" name="Rectangle: Diagonal Corners Rounded 57">
              <a:extLst>
                <a:ext uri="{FF2B5EF4-FFF2-40B4-BE49-F238E27FC236}">
                  <a16:creationId xmlns:a16="http://schemas.microsoft.com/office/drawing/2014/main" id="{B690DEBA-9A99-7600-E969-B10A6D04407C}"/>
                </a:ext>
              </a:extLst>
            </p:cNvPr>
            <p:cNvSpPr/>
            <p:nvPr/>
          </p:nvSpPr>
          <p:spPr>
            <a:xfrm>
              <a:off x="485775" y="5505450"/>
              <a:ext cx="1181100" cy="571500"/>
            </a:xfrm>
            <a:prstGeom prst="round2DiagRect">
              <a:avLst>
                <a:gd name="adj1" fmla="val 16667"/>
                <a:gd name="adj2" fmla="val 8333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AFCFA6F-5630-B02C-12D6-0741E923038A}"/>
                </a:ext>
              </a:extLst>
            </p:cNvPr>
            <p:cNvSpPr txBox="1"/>
            <p:nvPr/>
          </p:nvSpPr>
          <p:spPr>
            <a:xfrm>
              <a:off x="514350" y="5650468"/>
              <a:ext cx="1123950" cy="407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rgbClr val="00B0F0"/>
                  </a:solidFill>
                </a:rPr>
                <a:t>Alter</a:t>
              </a:r>
            </a:p>
          </p:txBody>
        </p:sp>
      </p:grpSp>
      <p:grpSp>
        <p:nvGrpSpPr>
          <p:cNvPr id="60" name="tab">
            <a:extLst>
              <a:ext uri="{FF2B5EF4-FFF2-40B4-BE49-F238E27FC236}">
                <a16:creationId xmlns:a16="http://schemas.microsoft.com/office/drawing/2014/main" id="{36F529BB-FFE6-1118-B9D7-D26C9B279FF8}"/>
              </a:ext>
            </a:extLst>
          </p:cNvPr>
          <p:cNvGrpSpPr/>
          <p:nvPr/>
        </p:nvGrpSpPr>
        <p:grpSpPr>
          <a:xfrm>
            <a:off x="1849920" y="2208908"/>
            <a:ext cx="1269345" cy="479978"/>
            <a:chOff x="485775" y="5505450"/>
            <a:chExt cx="1181100" cy="571500"/>
          </a:xfrm>
        </p:grpSpPr>
        <p:sp>
          <p:nvSpPr>
            <p:cNvPr id="61" name="Rectangle: Diagonal Corners Rounded 60">
              <a:extLst>
                <a:ext uri="{FF2B5EF4-FFF2-40B4-BE49-F238E27FC236}">
                  <a16:creationId xmlns:a16="http://schemas.microsoft.com/office/drawing/2014/main" id="{FF0009F4-AD38-FE1F-6791-FF534FAA6754}"/>
                </a:ext>
              </a:extLst>
            </p:cNvPr>
            <p:cNvSpPr/>
            <p:nvPr/>
          </p:nvSpPr>
          <p:spPr>
            <a:xfrm>
              <a:off x="485775" y="5505450"/>
              <a:ext cx="1181100" cy="571500"/>
            </a:xfrm>
            <a:prstGeom prst="round2DiagRect">
              <a:avLst>
                <a:gd name="adj1" fmla="val 16667"/>
                <a:gd name="adj2" fmla="val 8333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8C391ED-D9E4-792A-9D57-CA344FF5D437}"/>
                </a:ext>
              </a:extLst>
            </p:cNvPr>
            <p:cNvSpPr txBox="1"/>
            <p:nvPr/>
          </p:nvSpPr>
          <p:spPr>
            <a:xfrm>
              <a:off x="514350" y="5650468"/>
              <a:ext cx="1123950" cy="39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rgbClr val="00B0F0"/>
                  </a:solidFill>
                </a:rPr>
                <a:t>Tab</a:t>
              </a:r>
            </a:p>
          </p:txBody>
        </p:sp>
      </p:grpSp>
      <p:grpSp>
        <p:nvGrpSpPr>
          <p:cNvPr id="63" name="Alphabet">
            <a:extLst>
              <a:ext uri="{FF2B5EF4-FFF2-40B4-BE49-F238E27FC236}">
                <a16:creationId xmlns:a16="http://schemas.microsoft.com/office/drawing/2014/main" id="{389083A1-9254-D515-A83D-41D1CAC746F1}"/>
              </a:ext>
            </a:extLst>
          </p:cNvPr>
          <p:cNvGrpSpPr/>
          <p:nvPr/>
        </p:nvGrpSpPr>
        <p:grpSpPr>
          <a:xfrm>
            <a:off x="167334" y="2206988"/>
            <a:ext cx="1616098" cy="529524"/>
            <a:chOff x="485775" y="5505450"/>
            <a:chExt cx="1181100" cy="57150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64" name="Rectangle: Diagonal Corners Rounded 63">
              <a:extLst>
                <a:ext uri="{FF2B5EF4-FFF2-40B4-BE49-F238E27FC236}">
                  <a16:creationId xmlns:a16="http://schemas.microsoft.com/office/drawing/2014/main" id="{346CD5AC-A336-801E-0941-3FC5C5529D2B}"/>
                </a:ext>
              </a:extLst>
            </p:cNvPr>
            <p:cNvSpPr/>
            <p:nvPr/>
          </p:nvSpPr>
          <p:spPr>
            <a:xfrm>
              <a:off x="485775" y="5505450"/>
              <a:ext cx="1181100" cy="571500"/>
            </a:xfrm>
            <a:prstGeom prst="round2DiagRect">
              <a:avLst>
                <a:gd name="adj1" fmla="val 16667"/>
                <a:gd name="adj2" fmla="val 8333"/>
              </a:avLst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7564E68-81F2-57C7-3BA2-274805BE082B}"/>
                </a:ext>
              </a:extLst>
            </p:cNvPr>
            <p:cNvSpPr txBox="1"/>
            <p:nvPr/>
          </p:nvSpPr>
          <p:spPr>
            <a:xfrm>
              <a:off x="514350" y="5650468"/>
              <a:ext cx="1123950" cy="39860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rgbClr val="FFC000"/>
                  </a:solidFill>
                </a:rPr>
                <a:t>Alphabet</a:t>
              </a:r>
            </a:p>
          </p:txBody>
        </p:sp>
      </p:grpSp>
      <p:grpSp>
        <p:nvGrpSpPr>
          <p:cNvPr id="66" name="capslock">
            <a:extLst>
              <a:ext uri="{FF2B5EF4-FFF2-40B4-BE49-F238E27FC236}">
                <a16:creationId xmlns:a16="http://schemas.microsoft.com/office/drawing/2014/main" id="{2CAACB92-EF5A-0C58-AB45-E18EF3D77E80}"/>
              </a:ext>
            </a:extLst>
          </p:cNvPr>
          <p:cNvGrpSpPr/>
          <p:nvPr/>
        </p:nvGrpSpPr>
        <p:grpSpPr>
          <a:xfrm>
            <a:off x="167334" y="2865775"/>
            <a:ext cx="1616098" cy="600075"/>
            <a:chOff x="485775" y="5505450"/>
            <a:chExt cx="1181100" cy="571500"/>
          </a:xfrm>
        </p:grpSpPr>
        <p:sp>
          <p:nvSpPr>
            <p:cNvPr id="67" name="Rectangle: Diagonal Corners Rounded 66">
              <a:extLst>
                <a:ext uri="{FF2B5EF4-FFF2-40B4-BE49-F238E27FC236}">
                  <a16:creationId xmlns:a16="http://schemas.microsoft.com/office/drawing/2014/main" id="{67904E26-64D0-6970-C0EA-85CD8FCD7696}"/>
                </a:ext>
              </a:extLst>
            </p:cNvPr>
            <p:cNvSpPr/>
            <p:nvPr/>
          </p:nvSpPr>
          <p:spPr>
            <a:xfrm>
              <a:off x="485775" y="5505450"/>
              <a:ext cx="1181100" cy="571500"/>
            </a:xfrm>
            <a:prstGeom prst="round2DiagRect">
              <a:avLst>
                <a:gd name="adj1" fmla="val 16667"/>
                <a:gd name="adj2" fmla="val 8333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09DC603-02C7-BD21-3301-3ABC7AA26B6E}"/>
                </a:ext>
              </a:extLst>
            </p:cNvPr>
            <p:cNvSpPr txBox="1"/>
            <p:nvPr/>
          </p:nvSpPr>
          <p:spPr>
            <a:xfrm>
              <a:off x="514350" y="5650468"/>
              <a:ext cx="1123950" cy="351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 err="1">
                  <a:solidFill>
                    <a:srgbClr val="C00000"/>
                  </a:solidFill>
                </a:rPr>
                <a:t>Capslock</a:t>
              </a:r>
              <a:endParaRPr lang="en-GB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4" name="function: Shape 3">
            <a:extLst>
              <a:ext uri="{FF2B5EF4-FFF2-40B4-BE49-F238E27FC236}">
                <a16:creationId xmlns:a16="http://schemas.microsoft.com/office/drawing/2014/main" id="{B270A19C-9FE4-7927-E45F-C719AE6D82DE}"/>
              </a:ext>
            </a:extLst>
          </p:cNvPr>
          <p:cNvSpPr/>
          <p:nvPr/>
        </p:nvSpPr>
        <p:spPr>
          <a:xfrm>
            <a:off x="4076700" y="1190625"/>
            <a:ext cx="4876800" cy="561975"/>
          </a:xfrm>
          <a:custGeom>
            <a:avLst/>
            <a:gdLst>
              <a:gd name="connsiteX0" fmla="*/ 9525 w 4876800"/>
              <a:gd name="connsiteY0" fmla="*/ 0 h 561975"/>
              <a:gd name="connsiteX1" fmla="*/ 4876800 w 4876800"/>
              <a:gd name="connsiteY1" fmla="*/ 19050 h 561975"/>
              <a:gd name="connsiteX2" fmla="*/ 4876800 w 4876800"/>
              <a:gd name="connsiteY2" fmla="*/ 552450 h 561975"/>
              <a:gd name="connsiteX3" fmla="*/ 0 w 4876800"/>
              <a:gd name="connsiteY3" fmla="*/ 561975 h 561975"/>
              <a:gd name="connsiteX4" fmla="*/ 9525 w 4876800"/>
              <a:gd name="connsiteY4" fmla="*/ 0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6800" h="561975">
                <a:moveTo>
                  <a:pt x="9525" y="0"/>
                </a:moveTo>
                <a:lnTo>
                  <a:pt x="4876800" y="19050"/>
                </a:lnTo>
                <a:lnTo>
                  <a:pt x="4876800" y="552450"/>
                </a:lnTo>
                <a:lnTo>
                  <a:pt x="0" y="561975"/>
                </a:lnTo>
                <a:lnTo>
                  <a:pt x="9525" y="0"/>
                </a:lnTo>
                <a:close/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print 17">
            <a:extLst>
              <a:ext uri="{FF2B5EF4-FFF2-40B4-BE49-F238E27FC236}">
                <a16:creationId xmlns:a16="http://schemas.microsoft.com/office/drawing/2014/main" id="{6E06E206-4E00-F10E-2AD6-69490B28A76B}"/>
              </a:ext>
            </a:extLst>
          </p:cNvPr>
          <p:cNvSpPr/>
          <p:nvPr/>
        </p:nvSpPr>
        <p:spPr>
          <a:xfrm>
            <a:off x="9163049" y="1245906"/>
            <a:ext cx="247735" cy="442130"/>
          </a:xfrm>
          <a:prstGeom prst="rect">
            <a:avLst/>
          </a:pr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escape 18">
            <a:extLst>
              <a:ext uri="{FF2B5EF4-FFF2-40B4-BE49-F238E27FC236}">
                <a16:creationId xmlns:a16="http://schemas.microsoft.com/office/drawing/2014/main" id="{585EB41A-688D-7AB4-8B74-8A2DD72BE165}"/>
              </a:ext>
            </a:extLst>
          </p:cNvPr>
          <p:cNvSpPr/>
          <p:nvPr/>
        </p:nvSpPr>
        <p:spPr>
          <a:xfrm>
            <a:off x="3352800" y="1245906"/>
            <a:ext cx="295274" cy="3892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indicator 19">
            <a:extLst>
              <a:ext uri="{FF2B5EF4-FFF2-40B4-BE49-F238E27FC236}">
                <a16:creationId xmlns:a16="http://schemas.microsoft.com/office/drawing/2014/main" id="{0A774F59-958C-7C8F-7CA2-0D1EFD9AFE17}"/>
              </a:ext>
            </a:extLst>
          </p:cNvPr>
          <p:cNvSpPr/>
          <p:nvPr/>
        </p:nvSpPr>
        <p:spPr>
          <a:xfrm>
            <a:off x="10359594" y="1245905"/>
            <a:ext cx="1279956" cy="506695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number pad 30">
            <a:extLst>
              <a:ext uri="{FF2B5EF4-FFF2-40B4-BE49-F238E27FC236}">
                <a16:creationId xmlns:a16="http://schemas.microsoft.com/office/drawing/2014/main" id="{D2EA569D-9219-6BD4-DB0F-DF11EFFCECCA}"/>
              </a:ext>
            </a:extLst>
          </p:cNvPr>
          <p:cNvSpPr/>
          <p:nvPr/>
        </p:nvSpPr>
        <p:spPr>
          <a:xfrm>
            <a:off x="10359593" y="2011101"/>
            <a:ext cx="1497825" cy="2789499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arrows: Shape 38">
            <a:extLst>
              <a:ext uri="{FF2B5EF4-FFF2-40B4-BE49-F238E27FC236}">
                <a16:creationId xmlns:a16="http://schemas.microsoft.com/office/drawing/2014/main" id="{EC84D2C3-E9A9-6D2E-DD45-29C01AB69F93}"/>
              </a:ext>
            </a:extLst>
          </p:cNvPr>
          <p:cNvSpPr/>
          <p:nvPr/>
        </p:nvSpPr>
        <p:spPr>
          <a:xfrm>
            <a:off x="9067800" y="3638550"/>
            <a:ext cx="1219200" cy="1257300"/>
          </a:xfrm>
          <a:custGeom>
            <a:avLst/>
            <a:gdLst>
              <a:gd name="connsiteX0" fmla="*/ 361950 w 1219200"/>
              <a:gd name="connsiteY0" fmla="*/ 28575 h 1257300"/>
              <a:gd name="connsiteX1" fmla="*/ 371475 w 1219200"/>
              <a:gd name="connsiteY1" fmla="*/ 561975 h 1257300"/>
              <a:gd name="connsiteX2" fmla="*/ 0 w 1219200"/>
              <a:gd name="connsiteY2" fmla="*/ 581025 h 1257300"/>
              <a:gd name="connsiteX3" fmla="*/ 19050 w 1219200"/>
              <a:gd name="connsiteY3" fmla="*/ 1257300 h 1257300"/>
              <a:gd name="connsiteX4" fmla="*/ 1219200 w 1219200"/>
              <a:gd name="connsiteY4" fmla="*/ 1228725 h 1257300"/>
              <a:gd name="connsiteX5" fmla="*/ 1200150 w 1219200"/>
              <a:gd name="connsiteY5" fmla="*/ 552450 h 1257300"/>
              <a:gd name="connsiteX6" fmla="*/ 838200 w 1219200"/>
              <a:gd name="connsiteY6" fmla="*/ 542925 h 1257300"/>
              <a:gd name="connsiteX7" fmla="*/ 819150 w 1219200"/>
              <a:gd name="connsiteY7" fmla="*/ 0 h 1257300"/>
              <a:gd name="connsiteX8" fmla="*/ 361950 w 1219200"/>
              <a:gd name="connsiteY8" fmla="*/ 28575 h 1257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" h="1257300">
                <a:moveTo>
                  <a:pt x="361950" y="28575"/>
                </a:moveTo>
                <a:lnTo>
                  <a:pt x="371475" y="561975"/>
                </a:lnTo>
                <a:lnTo>
                  <a:pt x="0" y="581025"/>
                </a:lnTo>
                <a:lnTo>
                  <a:pt x="19050" y="1257300"/>
                </a:lnTo>
                <a:lnTo>
                  <a:pt x="1219200" y="1228725"/>
                </a:lnTo>
                <a:lnTo>
                  <a:pt x="1200150" y="552450"/>
                </a:lnTo>
                <a:lnTo>
                  <a:pt x="838200" y="542925"/>
                </a:lnTo>
                <a:lnTo>
                  <a:pt x="819150" y="0"/>
                </a:lnTo>
                <a:lnTo>
                  <a:pt x="361950" y="28575"/>
                </a:lnTo>
                <a:close/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shift 39">
            <a:extLst>
              <a:ext uri="{FF2B5EF4-FFF2-40B4-BE49-F238E27FC236}">
                <a16:creationId xmlns:a16="http://schemas.microsoft.com/office/drawing/2014/main" id="{9EBCED88-1B9E-18F1-3FC7-A2D6441107B2}"/>
              </a:ext>
            </a:extLst>
          </p:cNvPr>
          <p:cNvSpPr/>
          <p:nvPr/>
        </p:nvSpPr>
        <p:spPr>
          <a:xfrm>
            <a:off x="8006920" y="3714750"/>
            <a:ext cx="946580" cy="418842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control  40">
            <a:extLst>
              <a:ext uri="{FF2B5EF4-FFF2-40B4-BE49-F238E27FC236}">
                <a16:creationId xmlns:a16="http://schemas.microsoft.com/office/drawing/2014/main" id="{199BCABF-E2B9-BFD1-BBC1-F1868F07382B}"/>
              </a:ext>
            </a:extLst>
          </p:cNvPr>
          <p:cNvSpPr/>
          <p:nvPr/>
        </p:nvSpPr>
        <p:spPr>
          <a:xfrm>
            <a:off x="8604681" y="4262971"/>
            <a:ext cx="321889" cy="40926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menu 68">
            <a:extLst>
              <a:ext uri="{FF2B5EF4-FFF2-40B4-BE49-F238E27FC236}">
                <a16:creationId xmlns:a16="http://schemas.microsoft.com/office/drawing/2014/main" id="{83C4F1A0-B199-0F98-5406-08FC1CCB3585}"/>
              </a:ext>
            </a:extLst>
          </p:cNvPr>
          <p:cNvSpPr/>
          <p:nvPr/>
        </p:nvSpPr>
        <p:spPr>
          <a:xfrm>
            <a:off x="8126786" y="4293905"/>
            <a:ext cx="321889" cy="387908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windows 69">
            <a:extLst>
              <a:ext uri="{FF2B5EF4-FFF2-40B4-BE49-F238E27FC236}">
                <a16:creationId xmlns:a16="http://schemas.microsoft.com/office/drawing/2014/main" id="{C660C6E2-B97B-7966-6273-E709F393C20F}"/>
              </a:ext>
            </a:extLst>
          </p:cNvPr>
          <p:cNvSpPr/>
          <p:nvPr/>
        </p:nvSpPr>
        <p:spPr>
          <a:xfrm>
            <a:off x="7640724" y="4296590"/>
            <a:ext cx="363596" cy="418842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alter 70">
            <a:extLst>
              <a:ext uri="{FF2B5EF4-FFF2-40B4-BE49-F238E27FC236}">
                <a16:creationId xmlns:a16="http://schemas.microsoft.com/office/drawing/2014/main" id="{D796E21F-ED5B-6005-FE2A-A7FE051D4175}"/>
              </a:ext>
            </a:extLst>
          </p:cNvPr>
          <p:cNvSpPr/>
          <p:nvPr/>
        </p:nvSpPr>
        <p:spPr>
          <a:xfrm>
            <a:off x="7155545" y="4334556"/>
            <a:ext cx="354862" cy="389264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2" name="spacebar">
            <a:extLst>
              <a:ext uri="{FF2B5EF4-FFF2-40B4-BE49-F238E27FC236}">
                <a16:creationId xmlns:a16="http://schemas.microsoft.com/office/drawing/2014/main" id="{6A04A87B-90CD-F02D-79BE-B45AC897A827}"/>
              </a:ext>
            </a:extLst>
          </p:cNvPr>
          <p:cNvGrpSpPr/>
          <p:nvPr/>
        </p:nvGrpSpPr>
        <p:grpSpPr>
          <a:xfrm>
            <a:off x="158717" y="3610384"/>
            <a:ext cx="1616098" cy="541531"/>
            <a:chOff x="485775" y="5505450"/>
            <a:chExt cx="1181100" cy="571500"/>
          </a:xfrm>
        </p:grpSpPr>
        <p:sp>
          <p:nvSpPr>
            <p:cNvPr id="73" name="Rectangle: Diagonal Corners Rounded 72">
              <a:extLst>
                <a:ext uri="{FF2B5EF4-FFF2-40B4-BE49-F238E27FC236}">
                  <a16:creationId xmlns:a16="http://schemas.microsoft.com/office/drawing/2014/main" id="{0E731EED-DE29-D603-3E42-769A043C4509}"/>
                </a:ext>
              </a:extLst>
            </p:cNvPr>
            <p:cNvSpPr/>
            <p:nvPr/>
          </p:nvSpPr>
          <p:spPr>
            <a:xfrm>
              <a:off x="485775" y="5505450"/>
              <a:ext cx="1181100" cy="571500"/>
            </a:xfrm>
            <a:prstGeom prst="round2DiagRect">
              <a:avLst>
                <a:gd name="adj1" fmla="val 16667"/>
                <a:gd name="adj2" fmla="val 8333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B0533850-2F1F-EEE9-B81F-C0A29B093793}"/>
                </a:ext>
              </a:extLst>
            </p:cNvPr>
            <p:cNvSpPr txBox="1"/>
            <p:nvPr/>
          </p:nvSpPr>
          <p:spPr>
            <a:xfrm>
              <a:off x="514350" y="5650468"/>
              <a:ext cx="1123950" cy="389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chemeClr val="accent2">
                      <a:lumMod val="75000"/>
                    </a:schemeClr>
                  </a:solidFill>
                </a:rPr>
                <a:t>Spacebar</a:t>
              </a:r>
            </a:p>
          </p:txBody>
        </p:sp>
      </p:grpSp>
      <p:sp>
        <p:nvSpPr>
          <p:cNvPr id="75" name="Rectangle 74">
            <a:extLst>
              <a:ext uri="{FF2B5EF4-FFF2-40B4-BE49-F238E27FC236}">
                <a16:creationId xmlns:a16="http://schemas.microsoft.com/office/drawing/2014/main" id="{29115400-C49F-1665-BC93-DE7D75E980EA}"/>
              </a:ext>
            </a:extLst>
          </p:cNvPr>
          <p:cNvSpPr/>
          <p:nvPr/>
        </p:nvSpPr>
        <p:spPr>
          <a:xfrm>
            <a:off x="4772025" y="4293905"/>
            <a:ext cx="2227514" cy="561975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00"/>
              </a:solidFill>
            </a:endParaRPr>
          </a:p>
        </p:txBody>
      </p:sp>
      <p:grpSp>
        <p:nvGrpSpPr>
          <p:cNvPr id="76" name="backspace">
            <a:extLst>
              <a:ext uri="{FF2B5EF4-FFF2-40B4-BE49-F238E27FC236}">
                <a16:creationId xmlns:a16="http://schemas.microsoft.com/office/drawing/2014/main" id="{3BE6EFA6-9234-798F-7EAE-AF9F1BE77F29}"/>
              </a:ext>
            </a:extLst>
          </p:cNvPr>
          <p:cNvGrpSpPr/>
          <p:nvPr/>
        </p:nvGrpSpPr>
        <p:grpSpPr>
          <a:xfrm>
            <a:off x="151336" y="4260951"/>
            <a:ext cx="1616098" cy="541531"/>
            <a:chOff x="485775" y="5505450"/>
            <a:chExt cx="1181100" cy="571500"/>
          </a:xfrm>
        </p:grpSpPr>
        <p:sp>
          <p:nvSpPr>
            <p:cNvPr id="77" name="Rectangle: Diagonal Corners Rounded 76">
              <a:extLst>
                <a:ext uri="{FF2B5EF4-FFF2-40B4-BE49-F238E27FC236}">
                  <a16:creationId xmlns:a16="http://schemas.microsoft.com/office/drawing/2014/main" id="{B4ED547F-435E-1246-939B-3C080EAAE6D8}"/>
                </a:ext>
              </a:extLst>
            </p:cNvPr>
            <p:cNvSpPr/>
            <p:nvPr/>
          </p:nvSpPr>
          <p:spPr>
            <a:xfrm>
              <a:off x="485775" y="5505450"/>
              <a:ext cx="1181100" cy="571500"/>
            </a:xfrm>
            <a:prstGeom prst="round2DiagRect">
              <a:avLst>
                <a:gd name="adj1" fmla="val 16667"/>
                <a:gd name="adj2" fmla="val 8333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88087715-6AB6-F8B4-BC16-AA87C1BDD791}"/>
                </a:ext>
              </a:extLst>
            </p:cNvPr>
            <p:cNvSpPr txBox="1"/>
            <p:nvPr/>
          </p:nvSpPr>
          <p:spPr>
            <a:xfrm>
              <a:off x="514350" y="5650468"/>
              <a:ext cx="1123950" cy="389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 err="1">
                  <a:solidFill>
                    <a:srgbClr val="FF0000"/>
                  </a:solidFill>
                </a:rPr>
                <a:t>Backpace</a:t>
              </a:r>
              <a:endParaRPr lang="en-GB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79" name="Rectangle 78">
            <a:extLst>
              <a:ext uri="{FF2B5EF4-FFF2-40B4-BE49-F238E27FC236}">
                <a16:creationId xmlns:a16="http://schemas.microsoft.com/office/drawing/2014/main" id="{0B18100F-7BB7-E5B8-1C89-3A6CADB756E3}"/>
              </a:ext>
            </a:extLst>
          </p:cNvPr>
          <p:cNvSpPr/>
          <p:nvPr/>
        </p:nvSpPr>
        <p:spPr>
          <a:xfrm>
            <a:off x="3352800" y="2628781"/>
            <a:ext cx="476249" cy="389263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F9EBBE01-6BC4-C768-6C0A-A4F171330FE4}"/>
              </a:ext>
            </a:extLst>
          </p:cNvPr>
          <p:cNvSpPr/>
          <p:nvPr/>
        </p:nvSpPr>
        <p:spPr>
          <a:xfrm>
            <a:off x="3384956" y="3184409"/>
            <a:ext cx="476249" cy="38926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91A3FD14-0711-AC13-5529-7BB15ED86E9A}"/>
              </a:ext>
            </a:extLst>
          </p:cNvPr>
          <p:cNvSpPr/>
          <p:nvPr/>
        </p:nvSpPr>
        <p:spPr>
          <a:xfrm>
            <a:off x="3384956" y="3762652"/>
            <a:ext cx="691744" cy="389263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FE831DAF-2261-E701-F473-9AAC01AD8941}"/>
              </a:ext>
            </a:extLst>
          </p:cNvPr>
          <p:cNvSpPr/>
          <p:nvPr/>
        </p:nvSpPr>
        <p:spPr>
          <a:xfrm>
            <a:off x="4298878" y="4296590"/>
            <a:ext cx="363596" cy="418842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FFF8A9C0-5628-F21F-B989-D7886A402DA8}"/>
              </a:ext>
            </a:extLst>
          </p:cNvPr>
          <p:cNvSpPr/>
          <p:nvPr/>
        </p:nvSpPr>
        <p:spPr>
          <a:xfrm>
            <a:off x="3825647" y="4304978"/>
            <a:ext cx="363596" cy="418842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6F61D0D0-8DA7-8502-04FD-BDC5DBE5691F}"/>
              </a:ext>
            </a:extLst>
          </p:cNvPr>
          <p:cNvSpPr/>
          <p:nvPr/>
        </p:nvSpPr>
        <p:spPr>
          <a:xfrm>
            <a:off x="3352800" y="4334556"/>
            <a:ext cx="342530" cy="38926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FB740C89-D823-68BE-B46B-B13073E492B1}"/>
              </a:ext>
            </a:extLst>
          </p:cNvPr>
          <p:cNvSpPr/>
          <p:nvPr/>
        </p:nvSpPr>
        <p:spPr>
          <a:xfrm>
            <a:off x="8211898" y="2630599"/>
            <a:ext cx="684451" cy="922226"/>
          </a:xfrm>
          <a:custGeom>
            <a:avLst/>
            <a:gdLst>
              <a:gd name="connsiteX0" fmla="*/ 304800 w 685800"/>
              <a:gd name="connsiteY0" fmla="*/ 9525 h 942975"/>
              <a:gd name="connsiteX1" fmla="*/ 666750 w 685800"/>
              <a:gd name="connsiteY1" fmla="*/ 0 h 942975"/>
              <a:gd name="connsiteX2" fmla="*/ 685800 w 685800"/>
              <a:gd name="connsiteY2" fmla="*/ 942975 h 942975"/>
              <a:gd name="connsiteX3" fmla="*/ 0 w 685800"/>
              <a:gd name="connsiteY3" fmla="*/ 942975 h 942975"/>
              <a:gd name="connsiteX4" fmla="*/ 0 w 685800"/>
              <a:gd name="connsiteY4" fmla="*/ 533400 h 942975"/>
              <a:gd name="connsiteX5" fmla="*/ 266700 w 685800"/>
              <a:gd name="connsiteY5" fmla="*/ 542925 h 942975"/>
              <a:gd name="connsiteX6" fmla="*/ 304800 w 685800"/>
              <a:gd name="connsiteY6" fmla="*/ 9525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5800" h="942975">
                <a:moveTo>
                  <a:pt x="304800" y="9525"/>
                </a:moveTo>
                <a:lnTo>
                  <a:pt x="666750" y="0"/>
                </a:lnTo>
                <a:lnTo>
                  <a:pt x="685800" y="942975"/>
                </a:lnTo>
                <a:lnTo>
                  <a:pt x="0" y="942975"/>
                </a:lnTo>
                <a:lnTo>
                  <a:pt x="0" y="533400"/>
                </a:lnTo>
                <a:lnTo>
                  <a:pt x="266700" y="542925"/>
                </a:lnTo>
                <a:lnTo>
                  <a:pt x="304800" y="9525"/>
                </a:lnTo>
                <a:close/>
              </a:path>
            </a:pathLst>
          </a:cu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3C352CFB-1E9D-D22D-5342-203A663216D2}"/>
              </a:ext>
            </a:extLst>
          </p:cNvPr>
          <p:cNvSpPr/>
          <p:nvPr/>
        </p:nvSpPr>
        <p:spPr>
          <a:xfrm>
            <a:off x="9563100" y="2040381"/>
            <a:ext cx="655264" cy="99060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27057A2A-A169-7F54-9DC1-9697A08EB2C5}"/>
              </a:ext>
            </a:extLst>
          </p:cNvPr>
          <p:cNvSpPr/>
          <p:nvPr/>
        </p:nvSpPr>
        <p:spPr>
          <a:xfrm>
            <a:off x="9196560" y="2608246"/>
            <a:ext cx="247734" cy="44212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2" name="delete">
            <a:extLst>
              <a:ext uri="{FF2B5EF4-FFF2-40B4-BE49-F238E27FC236}">
                <a16:creationId xmlns:a16="http://schemas.microsoft.com/office/drawing/2014/main" id="{251E3057-E3B5-9A3C-9073-5B771DC9D4BC}"/>
              </a:ext>
            </a:extLst>
          </p:cNvPr>
          <p:cNvGrpSpPr/>
          <p:nvPr/>
        </p:nvGrpSpPr>
        <p:grpSpPr>
          <a:xfrm>
            <a:off x="1862231" y="4250355"/>
            <a:ext cx="1123950" cy="547061"/>
            <a:chOff x="485775" y="5505450"/>
            <a:chExt cx="1181100" cy="571500"/>
          </a:xfrm>
        </p:grpSpPr>
        <p:sp>
          <p:nvSpPr>
            <p:cNvPr id="93" name="Rectangle: Diagonal Corners Rounded 92">
              <a:extLst>
                <a:ext uri="{FF2B5EF4-FFF2-40B4-BE49-F238E27FC236}">
                  <a16:creationId xmlns:a16="http://schemas.microsoft.com/office/drawing/2014/main" id="{A248D1B1-4F6D-76D8-CFA6-E3229BA3A9A1}"/>
                </a:ext>
              </a:extLst>
            </p:cNvPr>
            <p:cNvSpPr/>
            <p:nvPr/>
          </p:nvSpPr>
          <p:spPr>
            <a:xfrm>
              <a:off x="485775" y="5505450"/>
              <a:ext cx="1181100" cy="571500"/>
            </a:xfrm>
            <a:prstGeom prst="round2DiagRect">
              <a:avLst>
                <a:gd name="adj1" fmla="val 16667"/>
                <a:gd name="adj2" fmla="val 8333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7B7CEC4C-00AA-93DD-99ED-C3C6609BF6ED}"/>
                </a:ext>
              </a:extLst>
            </p:cNvPr>
            <p:cNvSpPr txBox="1"/>
            <p:nvPr/>
          </p:nvSpPr>
          <p:spPr>
            <a:xfrm>
              <a:off x="514350" y="5650468"/>
              <a:ext cx="1123950" cy="385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rgbClr val="FF0000"/>
                  </a:solidFill>
                </a:rPr>
                <a:t>Delete</a:t>
              </a:r>
            </a:p>
          </p:txBody>
        </p:sp>
      </p:grpSp>
      <p:sp>
        <p:nvSpPr>
          <p:cNvPr id="95" name="Rectangle 94">
            <a:extLst>
              <a:ext uri="{FF2B5EF4-FFF2-40B4-BE49-F238E27FC236}">
                <a16:creationId xmlns:a16="http://schemas.microsoft.com/office/drawing/2014/main" id="{E7FF5762-66B2-FCB7-7902-D54710FC3F22}"/>
              </a:ext>
            </a:extLst>
          </p:cNvPr>
          <p:cNvSpPr/>
          <p:nvPr/>
        </p:nvSpPr>
        <p:spPr>
          <a:xfrm>
            <a:off x="8648123" y="2040381"/>
            <a:ext cx="278447" cy="39255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ABF395D5-4210-72F0-9058-BF0BD08C544A}"/>
              </a:ext>
            </a:extLst>
          </p:cNvPr>
          <p:cNvSpPr/>
          <p:nvPr/>
        </p:nvSpPr>
        <p:spPr>
          <a:xfrm>
            <a:off x="3924300" y="2533650"/>
            <a:ext cx="4486275" cy="1638300"/>
          </a:xfrm>
          <a:custGeom>
            <a:avLst/>
            <a:gdLst>
              <a:gd name="connsiteX0" fmla="*/ 276225 w 4486275"/>
              <a:gd name="connsiteY0" fmla="*/ 1638300 h 1638300"/>
              <a:gd name="connsiteX1" fmla="*/ 3981450 w 4486275"/>
              <a:gd name="connsiteY1" fmla="*/ 1628775 h 1638300"/>
              <a:gd name="connsiteX2" fmla="*/ 3952875 w 4486275"/>
              <a:gd name="connsiteY2" fmla="*/ 1238250 h 1638300"/>
              <a:gd name="connsiteX3" fmla="*/ 3952875 w 4486275"/>
              <a:gd name="connsiteY3" fmla="*/ 1047750 h 1638300"/>
              <a:gd name="connsiteX4" fmla="*/ 4200525 w 4486275"/>
              <a:gd name="connsiteY4" fmla="*/ 1019175 h 1638300"/>
              <a:gd name="connsiteX5" fmla="*/ 4152900 w 4486275"/>
              <a:gd name="connsiteY5" fmla="*/ 485775 h 1638300"/>
              <a:gd name="connsiteX6" fmla="*/ 4486275 w 4486275"/>
              <a:gd name="connsiteY6" fmla="*/ 495300 h 1638300"/>
              <a:gd name="connsiteX7" fmla="*/ 4467225 w 4486275"/>
              <a:gd name="connsiteY7" fmla="*/ 19050 h 1638300"/>
              <a:gd name="connsiteX8" fmla="*/ 0 w 4486275"/>
              <a:gd name="connsiteY8" fmla="*/ 0 h 1638300"/>
              <a:gd name="connsiteX9" fmla="*/ 9525 w 4486275"/>
              <a:gd name="connsiteY9" fmla="*/ 504825 h 1638300"/>
              <a:gd name="connsiteX10" fmla="*/ 114300 w 4486275"/>
              <a:gd name="connsiteY10" fmla="*/ 476250 h 1638300"/>
              <a:gd name="connsiteX11" fmla="*/ 133350 w 4486275"/>
              <a:gd name="connsiteY11" fmla="*/ 1104900 h 1638300"/>
              <a:gd name="connsiteX12" fmla="*/ 276225 w 4486275"/>
              <a:gd name="connsiteY12" fmla="*/ 1114425 h 1638300"/>
              <a:gd name="connsiteX13" fmla="*/ 276225 w 4486275"/>
              <a:gd name="connsiteY13" fmla="*/ 1638300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486275" h="1638300">
                <a:moveTo>
                  <a:pt x="276225" y="1638300"/>
                </a:moveTo>
                <a:lnTo>
                  <a:pt x="3981450" y="1628775"/>
                </a:lnTo>
                <a:lnTo>
                  <a:pt x="3952875" y="1238250"/>
                </a:lnTo>
                <a:lnTo>
                  <a:pt x="3952875" y="1047750"/>
                </a:lnTo>
                <a:lnTo>
                  <a:pt x="4200525" y="1019175"/>
                </a:lnTo>
                <a:lnTo>
                  <a:pt x="4152900" y="485775"/>
                </a:lnTo>
                <a:lnTo>
                  <a:pt x="4486275" y="495300"/>
                </a:lnTo>
                <a:lnTo>
                  <a:pt x="4467225" y="19050"/>
                </a:lnTo>
                <a:lnTo>
                  <a:pt x="0" y="0"/>
                </a:lnTo>
                <a:lnTo>
                  <a:pt x="9525" y="504825"/>
                </a:lnTo>
                <a:lnTo>
                  <a:pt x="114300" y="476250"/>
                </a:lnTo>
                <a:lnTo>
                  <a:pt x="133350" y="1104900"/>
                </a:lnTo>
                <a:lnTo>
                  <a:pt x="276225" y="1114425"/>
                </a:lnTo>
                <a:lnTo>
                  <a:pt x="276225" y="1638300"/>
                </a:lnTo>
                <a:close/>
              </a:path>
            </a:pathLst>
          </a:cu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3D085A68-E978-428E-7A2B-92FA1F9776B5}"/>
              </a:ext>
            </a:extLst>
          </p:cNvPr>
          <p:cNvSpPr/>
          <p:nvPr/>
        </p:nvSpPr>
        <p:spPr>
          <a:xfrm>
            <a:off x="3304575" y="1977140"/>
            <a:ext cx="5269172" cy="479978"/>
          </a:xfrm>
          <a:custGeom>
            <a:avLst/>
            <a:gdLst>
              <a:gd name="connsiteX0" fmla="*/ 9525 w 4876800"/>
              <a:gd name="connsiteY0" fmla="*/ 0 h 561975"/>
              <a:gd name="connsiteX1" fmla="*/ 4876800 w 4876800"/>
              <a:gd name="connsiteY1" fmla="*/ 19050 h 561975"/>
              <a:gd name="connsiteX2" fmla="*/ 4876800 w 4876800"/>
              <a:gd name="connsiteY2" fmla="*/ 552450 h 561975"/>
              <a:gd name="connsiteX3" fmla="*/ 0 w 4876800"/>
              <a:gd name="connsiteY3" fmla="*/ 561975 h 561975"/>
              <a:gd name="connsiteX4" fmla="*/ 9525 w 4876800"/>
              <a:gd name="connsiteY4" fmla="*/ 0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6800" h="561975">
                <a:moveTo>
                  <a:pt x="9525" y="0"/>
                </a:moveTo>
                <a:lnTo>
                  <a:pt x="4876800" y="19050"/>
                </a:lnTo>
                <a:lnTo>
                  <a:pt x="4876800" y="552450"/>
                </a:lnTo>
                <a:lnTo>
                  <a:pt x="0" y="561975"/>
                </a:lnTo>
                <a:lnTo>
                  <a:pt x="9525" y="0"/>
                </a:lnTo>
                <a:close/>
              </a:path>
            </a:pathLst>
          </a:cu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99" name="special character">
            <a:extLst>
              <a:ext uri="{FF2B5EF4-FFF2-40B4-BE49-F238E27FC236}">
                <a16:creationId xmlns:a16="http://schemas.microsoft.com/office/drawing/2014/main" id="{78DA417A-6E3B-0E03-FB75-893B2DB8007D}"/>
              </a:ext>
            </a:extLst>
          </p:cNvPr>
          <p:cNvGrpSpPr/>
          <p:nvPr/>
        </p:nvGrpSpPr>
        <p:grpSpPr>
          <a:xfrm>
            <a:off x="4449180" y="5903665"/>
            <a:ext cx="2647445" cy="505899"/>
            <a:chOff x="485775" y="5505450"/>
            <a:chExt cx="1181100" cy="571500"/>
          </a:xfrm>
        </p:grpSpPr>
        <p:sp>
          <p:nvSpPr>
            <p:cNvPr id="100" name="Rectangle: Diagonal Corners Rounded 99">
              <a:extLst>
                <a:ext uri="{FF2B5EF4-FFF2-40B4-BE49-F238E27FC236}">
                  <a16:creationId xmlns:a16="http://schemas.microsoft.com/office/drawing/2014/main" id="{C1C5431E-4376-5A49-AD7D-B9ADD8752315}"/>
                </a:ext>
              </a:extLst>
            </p:cNvPr>
            <p:cNvSpPr/>
            <p:nvPr/>
          </p:nvSpPr>
          <p:spPr>
            <a:xfrm>
              <a:off x="485775" y="5505450"/>
              <a:ext cx="1181100" cy="571500"/>
            </a:xfrm>
            <a:prstGeom prst="round2DiagRect">
              <a:avLst>
                <a:gd name="adj1" fmla="val 16667"/>
                <a:gd name="adj2" fmla="val 8333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D5B23FAB-A4BE-5334-6E5F-7704C50FF2BC}"/>
                </a:ext>
              </a:extLst>
            </p:cNvPr>
            <p:cNvSpPr txBox="1"/>
            <p:nvPr/>
          </p:nvSpPr>
          <p:spPr>
            <a:xfrm>
              <a:off x="514350" y="5650468"/>
              <a:ext cx="1123950" cy="4172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rgbClr val="0070C0"/>
                  </a:solidFill>
                </a:rPr>
                <a:t>Special Character</a:t>
              </a:r>
            </a:p>
          </p:txBody>
        </p:sp>
      </p:grpSp>
      <p:sp>
        <p:nvSpPr>
          <p:cNvPr id="102" name="escape cir 101">
            <a:extLst>
              <a:ext uri="{FF2B5EF4-FFF2-40B4-BE49-F238E27FC236}">
                <a16:creationId xmlns:a16="http://schemas.microsoft.com/office/drawing/2014/main" id="{2A37DA33-43C6-D9A9-6CC8-82D53BAA5E83}"/>
              </a:ext>
            </a:extLst>
          </p:cNvPr>
          <p:cNvSpPr/>
          <p:nvPr/>
        </p:nvSpPr>
        <p:spPr>
          <a:xfrm rot="8130982">
            <a:off x="3445921" y="1125850"/>
            <a:ext cx="129548" cy="129548"/>
          </a:xfrm>
          <a:prstGeom prst="teardrop">
            <a:avLst>
              <a:gd name="adj" fmla="val 174438"/>
            </a:avLst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3" name="function cir 102">
            <a:extLst>
              <a:ext uri="{FF2B5EF4-FFF2-40B4-BE49-F238E27FC236}">
                <a16:creationId xmlns:a16="http://schemas.microsoft.com/office/drawing/2014/main" id="{9F5DC849-0197-ECC0-AA34-8F7CBCEA9EF4}"/>
              </a:ext>
            </a:extLst>
          </p:cNvPr>
          <p:cNvSpPr/>
          <p:nvPr/>
        </p:nvSpPr>
        <p:spPr>
          <a:xfrm rot="8130982">
            <a:off x="6329124" y="1052489"/>
            <a:ext cx="129548" cy="129548"/>
          </a:xfrm>
          <a:prstGeom prst="teardrop">
            <a:avLst>
              <a:gd name="adj" fmla="val 174438"/>
            </a:avLst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" name="print cir 103">
            <a:extLst>
              <a:ext uri="{FF2B5EF4-FFF2-40B4-BE49-F238E27FC236}">
                <a16:creationId xmlns:a16="http://schemas.microsoft.com/office/drawing/2014/main" id="{25129308-8961-A9E2-3A7E-387556A528EA}"/>
              </a:ext>
            </a:extLst>
          </p:cNvPr>
          <p:cNvSpPr/>
          <p:nvPr/>
        </p:nvSpPr>
        <p:spPr>
          <a:xfrm rot="8130982">
            <a:off x="9218843" y="1089530"/>
            <a:ext cx="129548" cy="129548"/>
          </a:xfrm>
          <a:prstGeom prst="teardrop">
            <a:avLst>
              <a:gd name="adj" fmla="val 174438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5" name="indicator cir 104">
            <a:extLst>
              <a:ext uri="{FF2B5EF4-FFF2-40B4-BE49-F238E27FC236}">
                <a16:creationId xmlns:a16="http://schemas.microsoft.com/office/drawing/2014/main" id="{1EAFE997-4081-8225-5D7C-E7800E0A11A0}"/>
              </a:ext>
            </a:extLst>
          </p:cNvPr>
          <p:cNvSpPr/>
          <p:nvPr/>
        </p:nvSpPr>
        <p:spPr>
          <a:xfrm rot="8130982">
            <a:off x="11114479" y="1377105"/>
            <a:ext cx="129548" cy="129548"/>
          </a:xfrm>
          <a:prstGeom prst="teardrop">
            <a:avLst>
              <a:gd name="adj" fmla="val 174438"/>
            </a:avLst>
          </a:prstGeom>
          <a:solidFill>
            <a:srgbClr val="FFFF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6" name="scroll cir 105">
            <a:extLst>
              <a:ext uri="{FF2B5EF4-FFF2-40B4-BE49-F238E27FC236}">
                <a16:creationId xmlns:a16="http://schemas.microsoft.com/office/drawing/2014/main" id="{36924DD0-3501-3D2C-74D2-B92E5BA9D370}"/>
              </a:ext>
            </a:extLst>
          </p:cNvPr>
          <p:cNvSpPr/>
          <p:nvPr/>
        </p:nvSpPr>
        <p:spPr>
          <a:xfrm rot="8130982">
            <a:off x="9798983" y="2392343"/>
            <a:ext cx="129548" cy="129548"/>
          </a:xfrm>
          <a:prstGeom prst="teardrop">
            <a:avLst>
              <a:gd name="adj" fmla="val 174438"/>
            </a:avLst>
          </a:prstGeom>
          <a:solidFill>
            <a:srgbClr val="FFFF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7" name="shift cir 2 106">
            <a:extLst>
              <a:ext uri="{FF2B5EF4-FFF2-40B4-BE49-F238E27FC236}">
                <a16:creationId xmlns:a16="http://schemas.microsoft.com/office/drawing/2014/main" id="{DB76E7D9-8D9F-D297-F28B-2F4B816EE27D}"/>
              </a:ext>
            </a:extLst>
          </p:cNvPr>
          <p:cNvSpPr/>
          <p:nvPr/>
        </p:nvSpPr>
        <p:spPr>
          <a:xfrm rot="8130982">
            <a:off x="8441052" y="3799677"/>
            <a:ext cx="129548" cy="129548"/>
          </a:xfrm>
          <a:prstGeom prst="teardrop">
            <a:avLst>
              <a:gd name="adj" fmla="val 174438"/>
            </a:avLst>
          </a:prstGeom>
          <a:solidFill>
            <a:srgbClr val="FFFF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8" name="shift cir 107">
            <a:extLst>
              <a:ext uri="{FF2B5EF4-FFF2-40B4-BE49-F238E27FC236}">
                <a16:creationId xmlns:a16="http://schemas.microsoft.com/office/drawing/2014/main" id="{40BAE83E-223A-A2C0-50D7-4FABF64C6B6C}"/>
              </a:ext>
            </a:extLst>
          </p:cNvPr>
          <p:cNvSpPr/>
          <p:nvPr/>
        </p:nvSpPr>
        <p:spPr>
          <a:xfrm rot="8130982">
            <a:off x="3752862" y="3866570"/>
            <a:ext cx="129548" cy="129548"/>
          </a:xfrm>
          <a:prstGeom prst="teardrop">
            <a:avLst>
              <a:gd name="adj" fmla="val 174438"/>
            </a:avLst>
          </a:prstGeom>
          <a:solidFill>
            <a:srgbClr val="FFFF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9" name="menu cir 108">
            <a:extLst>
              <a:ext uri="{FF2B5EF4-FFF2-40B4-BE49-F238E27FC236}">
                <a16:creationId xmlns:a16="http://schemas.microsoft.com/office/drawing/2014/main" id="{9B0BBAEC-1BDA-C56A-5D42-79263D6CEA37}"/>
              </a:ext>
            </a:extLst>
          </p:cNvPr>
          <p:cNvSpPr/>
          <p:nvPr/>
        </p:nvSpPr>
        <p:spPr>
          <a:xfrm rot="7964524">
            <a:off x="8271404" y="4372190"/>
            <a:ext cx="129548" cy="129548"/>
          </a:xfrm>
          <a:prstGeom prst="teardrop">
            <a:avLst>
              <a:gd name="adj" fmla="val 174438"/>
            </a:avLst>
          </a:prstGeom>
          <a:solidFill>
            <a:srgbClr val="FFFF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" name="win cir 2 109">
            <a:extLst>
              <a:ext uri="{FF2B5EF4-FFF2-40B4-BE49-F238E27FC236}">
                <a16:creationId xmlns:a16="http://schemas.microsoft.com/office/drawing/2014/main" id="{251F8F24-0F20-4201-2954-B7F0CC65209E}"/>
              </a:ext>
            </a:extLst>
          </p:cNvPr>
          <p:cNvSpPr/>
          <p:nvPr/>
        </p:nvSpPr>
        <p:spPr>
          <a:xfrm rot="18842239">
            <a:off x="3951118" y="4680053"/>
            <a:ext cx="129548" cy="129548"/>
          </a:xfrm>
          <a:prstGeom prst="teardrop">
            <a:avLst>
              <a:gd name="adj" fmla="val 174438"/>
            </a:avLst>
          </a:prstGeom>
          <a:solidFill>
            <a:schemeClr val="accent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1" name="win cir 110">
            <a:extLst>
              <a:ext uri="{FF2B5EF4-FFF2-40B4-BE49-F238E27FC236}">
                <a16:creationId xmlns:a16="http://schemas.microsoft.com/office/drawing/2014/main" id="{F6310823-54A9-797E-D502-09A213190BFD}"/>
              </a:ext>
            </a:extLst>
          </p:cNvPr>
          <p:cNvSpPr/>
          <p:nvPr/>
        </p:nvSpPr>
        <p:spPr>
          <a:xfrm rot="18842239">
            <a:off x="7761211" y="4689580"/>
            <a:ext cx="129548" cy="129548"/>
          </a:xfrm>
          <a:prstGeom prst="teardrop">
            <a:avLst>
              <a:gd name="adj" fmla="val 174438"/>
            </a:avLst>
          </a:prstGeom>
          <a:solidFill>
            <a:schemeClr val="accent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2" name="caps cir 111">
            <a:extLst>
              <a:ext uri="{FF2B5EF4-FFF2-40B4-BE49-F238E27FC236}">
                <a16:creationId xmlns:a16="http://schemas.microsoft.com/office/drawing/2014/main" id="{9DB11C0D-3DEA-CD3D-F912-690674D9D193}"/>
              </a:ext>
            </a:extLst>
          </p:cNvPr>
          <p:cNvSpPr/>
          <p:nvPr/>
        </p:nvSpPr>
        <p:spPr>
          <a:xfrm rot="8130982">
            <a:off x="3563398" y="3061628"/>
            <a:ext cx="129548" cy="129548"/>
          </a:xfrm>
          <a:prstGeom prst="teardrop">
            <a:avLst>
              <a:gd name="adj" fmla="val 174438"/>
            </a:avLst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3" name="bakspce cir 112">
            <a:extLst>
              <a:ext uri="{FF2B5EF4-FFF2-40B4-BE49-F238E27FC236}">
                <a16:creationId xmlns:a16="http://schemas.microsoft.com/office/drawing/2014/main" id="{24C48F4F-7C23-21F7-EA58-8576139B3050}"/>
              </a:ext>
            </a:extLst>
          </p:cNvPr>
          <p:cNvSpPr/>
          <p:nvPr/>
        </p:nvSpPr>
        <p:spPr>
          <a:xfrm rot="8130982">
            <a:off x="8712483" y="1937247"/>
            <a:ext cx="129548" cy="129548"/>
          </a:xfrm>
          <a:prstGeom prst="teardrop">
            <a:avLst>
              <a:gd name="adj" fmla="val 174438"/>
            </a:avLst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4" name="del cir 113">
            <a:extLst>
              <a:ext uri="{FF2B5EF4-FFF2-40B4-BE49-F238E27FC236}">
                <a16:creationId xmlns:a16="http://schemas.microsoft.com/office/drawing/2014/main" id="{8DEE84BD-F074-6102-0BB6-B094B74E0A69}"/>
              </a:ext>
            </a:extLst>
          </p:cNvPr>
          <p:cNvSpPr/>
          <p:nvPr/>
        </p:nvSpPr>
        <p:spPr>
          <a:xfrm rot="8130982">
            <a:off x="9243552" y="2506918"/>
            <a:ext cx="129548" cy="129548"/>
          </a:xfrm>
          <a:prstGeom prst="teardrop">
            <a:avLst>
              <a:gd name="adj" fmla="val 174438"/>
            </a:avLst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5" name="num pad cir 114">
            <a:extLst>
              <a:ext uri="{FF2B5EF4-FFF2-40B4-BE49-F238E27FC236}">
                <a16:creationId xmlns:a16="http://schemas.microsoft.com/office/drawing/2014/main" id="{8C1C20A1-7B2C-DD5E-A783-C6F11B22A3D1}"/>
              </a:ext>
            </a:extLst>
          </p:cNvPr>
          <p:cNvSpPr/>
          <p:nvPr/>
        </p:nvSpPr>
        <p:spPr>
          <a:xfrm rot="8130982">
            <a:off x="11022878" y="2915112"/>
            <a:ext cx="129548" cy="129548"/>
          </a:xfrm>
          <a:prstGeom prst="teardrop">
            <a:avLst>
              <a:gd name="adj" fmla="val 174438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6" name="arrows cir 115">
            <a:extLst>
              <a:ext uri="{FF2B5EF4-FFF2-40B4-BE49-F238E27FC236}">
                <a16:creationId xmlns:a16="http://schemas.microsoft.com/office/drawing/2014/main" id="{B81FCF6C-7DDD-B892-4708-2E85EAC3D697}"/>
              </a:ext>
            </a:extLst>
          </p:cNvPr>
          <p:cNvSpPr/>
          <p:nvPr/>
        </p:nvSpPr>
        <p:spPr>
          <a:xfrm rot="8130982">
            <a:off x="9619138" y="4105362"/>
            <a:ext cx="129548" cy="129548"/>
          </a:xfrm>
          <a:prstGeom prst="teardrop">
            <a:avLst>
              <a:gd name="adj" fmla="val 174438"/>
            </a:avLst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7" name="control cir 2 116">
            <a:extLst>
              <a:ext uri="{FF2B5EF4-FFF2-40B4-BE49-F238E27FC236}">
                <a16:creationId xmlns:a16="http://schemas.microsoft.com/office/drawing/2014/main" id="{7957D343-181B-A4D9-4B4D-34BC813A8CF8}"/>
              </a:ext>
            </a:extLst>
          </p:cNvPr>
          <p:cNvSpPr/>
          <p:nvPr/>
        </p:nvSpPr>
        <p:spPr>
          <a:xfrm rot="8130982">
            <a:off x="8770829" y="4352814"/>
            <a:ext cx="129548" cy="129548"/>
          </a:xfrm>
          <a:prstGeom prst="teardrop">
            <a:avLst>
              <a:gd name="adj" fmla="val 174438"/>
            </a:avLst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8" name="control cir 117">
            <a:extLst>
              <a:ext uri="{FF2B5EF4-FFF2-40B4-BE49-F238E27FC236}">
                <a16:creationId xmlns:a16="http://schemas.microsoft.com/office/drawing/2014/main" id="{BC82BA63-3958-0116-8338-B60BE924D8CA}"/>
              </a:ext>
            </a:extLst>
          </p:cNvPr>
          <p:cNvSpPr/>
          <p:nvPr/>
        </p:nvSpPr>
        <p:spPr>
          <a:xfrm rot="8130982">
            <a:off x="3550892" y="4418517"/>
            <a:ext cx="129548" cy="129548"/>
          </a:xfrm>
          <a:prstGeom prst="teardrop">
            <a:avLst>
              <a:gd name="adj" fmla="val 174438"/>
            </a:avLst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9" name="special cir 118">
            <a:extLst>
              <a:ext uri="{FF2B5EF4-FFF2-40B4-BE49-F238E27FC236}">
                <a16:creationId xmlns:a16="http://schemas.microsoft.com/office/drawing/2014/main" id="{D4908DC6-BD8F-3236-3EB3-990D3C95ED6D}"/>
              </a:ext>
            </a:extLst>
          </p:cNvPr>
          <p:cNvSpPr/>
          <p:nvPr/>
        </p:nvSpPr>
        <p:spPr>
          <a:xfrm rot="8130982">
            <a:off x="5908047" y="1901016"/>
            <a:ext cx="129548" cy="129548"/>
          </a:xfrm>
          <a:prstGeom prst="teardrop">
            <a:avLst>
              <a:gd name="adj" fmla="val 174438"/>
            </a:avLst>
          </a:prstGeom>
          <a:solidFill>
            <a:srgbClr val="0070C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0" name="tab cir 119">
            <a:extLst>
              <a:ext uri="{FF2B5EF4-FFF2-40B4-BE49-F238E27FC236}">
                <a16:creationId xmlns:a16="http://schemas.microsoft.com/office/drawing/2014/main" id="{891FC701-9666-0F89-34A6-EE9051E3B7C0}"/>
              </a:ext>
            </a:extLst>
          </p:cNvPr>
          <p:cNvSpPr/>
          <p:nvPr/>
        </p:nvSpPr>
        <p:spPr>
          <a:xfrm rot="8130982">
            <a:off x="3621355" y="2701206"/>
            <a:ext cx="129548" cy="129548"/>
          </a:xfrm>
          <a:prstGeom prst="teardrop">
            <a:avLst>
              <a:gd name="adj" fmla="val 174438"/>
            </a:avLst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1" name="alphabet cir 120">
            <a:extLst>
              <a:ext uri="{FF2B5EF4-FFF2-40B4-BE49-F238E27FC236}">
                <a16:creationId xmlns:a16="http://schemas.microsoft.com/office/drawing/2014/main" id="{18B1BF87-0546-6171-168D-0FB0A9184876}"/>
              </a:ext>
            </a:extLst>
          </p:cNvPr>
          <p:cNvSpPr/>
          <p:nvPr/>
        </p:nvSpPr>
        <p:spPr>
          <a:xfrm rot="8130982">
            <a:off x="5378767" y="3041758"/>
            <a:ext cx="129548" cy="129548"/>
          </a:xfrm>
          <a:prstGeom prst="teardrop">
            <a:avLst>
              <a:gd name="adj" fmla="val 174438"/>
            </a:avLst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2" name="alter cir 2 121">
            <a:extLst>
              <a:ext uri="{FF2B5EF4-FFF2-40B4-BE49-F238E27FC236}">
                <a16:creationId xmlns:a16="http://schemas.microsoft.com/office/drawing/2014/main" id="{8643F263-147F-A344-B256-A39698AE9AB6}"/>
              </a:ext>
            </a:extLst>
          </p:cNvPr>
          <p:cNvSpPr/>
          <p:nvPr/>
        </p:nvSpPr>
        <p:spPr>
          <a:xfrm rot="8130982">
            <a:off x="4469275" y="4372124"/>
            <a:ext cx="129548" cy="129548"/>
          </a:xfrm>
          <a:prstGeom prst="teardrop">
            <a:avLst>
              <a:gd name="adj" fmla="val 174438"/>
            </a:avLst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3" name="alter cir 122">
            <a:extLst>
              <a:ext uri="{FF2B5EF4-FFF2-40B4-BE49-F238E27FC236}">
                <a16:creationId xmlns:a16="http://schemas.microsoft.com/office/drawing/2014/main" id="{60024560-4A7F-5A1B-24F3-911C9BB6001A}"/>
              </a:ext>
            </a:extLst>
          </p:cNvPr>
          <p:cNvSpPr/>
          <p:nvPr/>
        </p:nvSpPr>
        <p:spPr>
          <a:xfrm rot="8130982">
            <a:off x="7316644" y="4372124"/>
            <a:ext cx="129548" cy="129548"/>
          </a:xfrm>
          <a:prstGeom prst="teardrop">
            <a:avLst>
              <a:gd name="adj" fmla="val 174438"/>
            </a:avLst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4" name="entr cir 123">
            <a:extLst>
              <a:ext uri="{FF2B5EF4-FFF2-40B4-BE49-F238E27FC236}">
                <a16:creationId xmlns:a16="http://schemas.microsoft.com/office/drawing/2014/main" id="{ACCB3FAB-3945-4399-A01F-05FBC364B5F7}"/>
              </a:ext>
            </a:extLst>
          </p:cNvPr>
          <p:cNvSpPr/>
          <p:nvPr/>
        </p:nvSpPr>
        <p:spPr>
          <a:xfrm rot="8130982">
            <a:off x="8578630" y="3068439"/>
            <a:ext cx="129548" cy="129548"/>
          </a:xfrm>
          <a:prstGeom prst="teardrop">
            <a:avLst>
              <a:gd name="adj" fmla="val 174438"/>
            </a:avLst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5" name="space cir 124">
            <a:extLst>
              <a:ext uri="{FF2B5EF4-FFF2-40B4-BE49-F238E27FC236}">
                <a16:creationId xmlns:a16="http://schemas.microsoft.com/office/drawing/2014/main" id="{0C6965CE-2AF8-B9BB-BC0C-7721D677A551}"/>
              </a:ext>
            </a:extLst>
          </p:cNvPr>
          <p:cNvSpPr/>
          <p:nvPr/>
        </p:nvSpPr>
        <p:spPr>
          <a:xfrm rot="8130982">
            <a:off x="5933513" y="4418518"/>
            <a:ext cx="129548" cy="129548"/>
          </a:xfrm>
          <a:prstGeom prst="teardrop">
            <a:avLst>
              <a:gd name="adj" fmla="val 174438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5958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9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 tmFilter="0, 0; .2, .5; .8, .5; 1, 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2" dur="250" autoRev="1" fill="hold"/>
                                        <p:tgtEl>
                                          <p:spTgt spid="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25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5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00"/>
                            </p:stCondLst>
                            <p:childTnLst>
                              <p:par>
                                <p:cTn id="1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169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0" fill="hold">
                      <p:stCondLst>
                        <p:cond delay="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>
                      <p:stCondLst>
                        <p:cond delay="0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08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9" fill="hold">
                      <p:stCondLst>
                        <p:cond delay="0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22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2" fill="hold">
                      <p:stCondLst>
                        <p:cond delay="0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34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5" fill="hold">
                      <p:stCondLst>
                        <p:cond delay="0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1" dur="7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4" dur="7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7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6" dur="7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247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8" fill="hold">
                      <p:stCondLst>
                        <p:cond delay="0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7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7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7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7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9" dur="7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260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1" fill="hold">
                      <p:stCondLst>
                        <p:cond delay="0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5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5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83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4" fill="hold">
                      <p:stCondLst>
                        <p:cond delay="0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3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5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06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7" fill="hold">
                      <p:stCondLst>
                        <p:cond delay="0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1" dur="2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2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3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6" dur="2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2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8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1" dur="2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2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3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6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8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329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0" fill="hold">
                      <p:stCondLst>
                        <p:cond delay="0"/>
                      </p:stCondLst>
                      <p:childTnLst>
                        <p:par>
                          <p:cTn id="331" fill="hold">
                            <p:stCondLst>
                              <p:cond delay="0"/>
                            </p:stCondLst>
                            <p:childTnLst>
                              <p:par>
                                <p:cTn id="3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4" dur="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6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9" dur="2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0" dur="2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1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7" dur="2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" dur="2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9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2" dur="25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25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4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7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8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9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2" dur="25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3" dur="25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4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36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6" fill="hold">
                      <p:stCondLst>
                        <p:cond delay="0"/>
                      </p:stCondLst>
                      <p:childTnLst>
                        <p:par>
                          <p:cTn id="367" fill="hold">
                            <p:stCondLst>
                              <p:cond delay="0"/>
                            </p:stCondLst>
                            <p:childTnLst>
                              <p:par>
                                <p:cTn id="3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5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6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7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9" fill="hold">
                      <p:stCondLst>
                        <p:cond delay="0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3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5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8" dur="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9" dur="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0" dur="7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91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2" fill="hold">
                      <p:stCondLst>
                        <p:cond delay="0"/>
                      </p:stCondLst>
                      <p:childTnLst>
                        <p:par>
                          <p:cTn id="393" fill="hold">
                            <p:stCondLst>
                              <p:cond delay="0"/>
                            </p:stCondLst>
                            <p:childTnLst>
                              <p:par>
                                <p:cTn id="3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6" dur="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8" dur="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1" dur="75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2" dur="75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3" dur="7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</p:childTnLst>
        </p:cTn>
      </p:par>
    </p:tnLst>
    <p:bldLst>
      <p:bldP spid="4" grpId="0" animBg="1"/>
      <p:bldP spid="18" grpId="0" animBg="1"/>
      <p:bldP spid="19" grpId="0" animBg="1"/>
      <p:bldP spid="20" grpId="0" animBg="1"/>
      <p:bldP spid="31" grpId="0" animBg="1"/>
      <p:bldP spid="39" grpId="0" animBg="1"/>
      <p:bldP spid="40" grpId="0" animBg="1"/>
      <p:bldP spid="41" grpId="0" animBg="1"/>
      <p:bldP spid="69" grpId="0" animBg="1"/>
      <p:bldP spid="70" grpId="0" animBg="1"/>
      <p:bldP spid="71" grpId="0" animBg="1"/>
      <p:bldP spid="75" grpId="0" animBg="1"/>
      <p:bldP spid="79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90" grpId="0" animBg="1"/>
      <p:bldP spid="91" grpId="0" animBg="1"/>
      <p:bldP spid="95" grpId="0" animBg="1"/>
      <p:bldP spid="97" grpId="0" animBg="1"/>
      <p:bldP spid="98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230F86A-6060-28D3-2CB2-FBB5AE182838}"/>
              </a:ext>
            </a:extLst>
          </p:cNvPr>
          <p:cNvGrpSpPr/>
          <p:nvPr/>
        </p:nvGrpSpPr>
        <p:grpSpPr>
          <a:xfrm>
            <a:off x="4059936" y="621792"/>
            <a:ext cx="2615184" cy="768096"/>
            <a:chOff x="1371600" y="743712"/>
            <a:chExt cx="2036064" cy="768096"/>
          </a:xfrm>
        </p:grpSpPr>
        <p:sp>
          <p:nvSpPr>
            <p:cNvPr id="4" name="Callout: Double Bent Line 3">
              <a:extLst>
                <a:ext uri="{FF2B5EF4-FFF2-40B4-BE49-F238E27FC236}">
                  <a16:creationId xmlns:a16="http://schemas.microsoft.com/office/drawing/2014/main" id="{DF8F7F34-DBAE-2973-042E-27C3D4B12892}"/>
                </a:ext>
              </a:extLst>
            </p:cNvPr>
            <p:cNvSpPr/>
            <p:nvPr/>
          </p:nvSpPr>
          <p:spPr>
            <a:xfrm>
              <a:off x="1371600" y="743712"/>
              <a:ext cx="2036064" cy="768096"/>
            </a:xfrm>
            <a:prstGeom prst="borderCallout3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100000"/>
                <a:gd name="adj6" fmla="val -16667"/>
                <a:gd name="adj7" fmla="val 255820"/>
                <a:gd name="adj8" fmla="val 79092"/>
              </a:avLst>
            </a:prstGeom>
            <a:solidFill>
              <a:schemeClr val="tx2">
                <a:lumMod val="20000"/>
                <a:lumOff val="80000"/>
              </a:schemeClr>
            </a:solidFill>
            <a:ln w="28575">
              <a:solidFill>
                <a:srgbClr val="00B0F0"/>
              </a:solidFill>
              <a:headEnd type="diamond" w="med" len="med"/>
              <a:tailEnd type="diamond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perspectiveRelaxedModerately"/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CAC9B44-F19A-0875-AB5D-06F1D1E2409C}"/>
                </a:ext>
              </a:extLst>
            </p:cNvPr>
            <p:cNvSpPr txBox="1"/>
            <p:nvPr/>
          </p:nvSpPr>
          <p:spPr>
            <a:xfrm>
              <a:off x="1475232" y="1050143"/>
              <a:ext cx="1865376" cy="399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800"/>
                </a:spcAft>
              </a:pP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⌨️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বাংলা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কীবোর্ড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কী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?</a:t>
              </a:r>
              <a:endParaRPr lang="en-GB" sz="1800" kern="100" dirty="0"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A8CA888-6136-E017-C702-46A7B92DC6C9}"/>
              </a:ext>
            </a:extLst>
          </p:cNvPr>
          <p:cNvGrpSpPr/>
          <p:nvPr/>
        </p:nvGrpSpPr>
        <p:grpSpPr>
          <a:xfrm>
            <a:off x="664464" y="2417061"/>
            <a:ext cx="10863072" cy="1011938"/>
            <a:chOff x="664464" y="2417064"/>
            <a:chExt cx="10863072" cy="568257"/>
          </a:xfrm>
        </p:grpSpPr>
        <p:sp>
          <p:nvSpPr>
            <p:cNvPr id="7" name="Rectangle: Folded Corner 6">
              <a:extLst>
                <a:ext uri="{FF2B5EF4-FFF2-40B4-BE49-F238E27FC236}">
                  <a16:creationId xmlns:a16="http://schemas.microsoft.com/office/drawing/2014/main" id="{854B4AFB-B93A-7557-A1E0-FE42540C1D8B}"/>
                </a:ext>
              </a:extLst>
            </p:cNvPr>
            <p:cNvSpPr/>
            <p:nvPr/>
          </p:nvSpPr>
          <p:spPr>
            <a:xfrm>
              <a:off x="664464" y="2417064"/>
              <a:ext cx="10863072" cy="568257"/>
            </a:xfrm>
            <a:prstGeom prst="foldedCorner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accent6"/>
              </a:solidFill>
            </a:ln>
            <a:scene3d>
              <a:camera prst="perspectiveRelaxedModerately"/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F989FF3-4C1A-64B1-9B4F-28F04F2C646F}"/>
                </a:ext>
              </a:extLst>
            </p:cNvPr>
            <p:cNvSpPr txBox="1"/>
            <p:nvPr/>
          </p:nvSpPr>
          <p:spPr>
            <a:xfrm>
              <a:off x="1078992" y="2586309"/>
              <a:ext cx="10448544" cy="2241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800"/>
                </a:spcAft>
              </a:pP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বাংলা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ভাষায়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কম্পিউটারে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টাইপ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করার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জন্য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ব্যবহৃত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কীবোর্ড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লেআউটকে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বাংলা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কীবোর্ড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বলা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হয়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।</a:t>
              </a:r>
              <a:endParaRPr lang="en-GB" sz="1800" kern="100" dirty="0"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endParaRPr>
            </a:p>
          </p:txBody>
        </p:sp>
      </p:grpSp>
      <p:sp>
        <p:nvSpPr>
          <p:cNvPr id="10" name="Rectangle 2">
            <a:extLst>
              <a:ext uri="{FF2B5EF4-FFF2-40B4-BE49-F238E27FC236}">
                <a16:creationId xmlns:a16="http://schemas.microsoft.com/office/drawing/2014/main" id="{03E4B999-6664-835C-8A8E-96F3269DB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22234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91FF11B9-7288-0191-7D0F-AEC9C9CBF198}"/>
              </a:ext>
            </a:extLst>
          </p:cNvPr>
          <p:cNvGrpSpPr/>
          <p:nvPr/>
        </p:nvGrpSpPr>
        <p:grpSpPr>
          <a:xfrm>
            <a:off x="7145502" y="3643868"/>
            <a:ext cx="3257864" cy="720000"/>
            <a:chOff x="7115174" y="3268162"/>
            <a:chExt cx="3257864" cy="720000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322B6EE8-E6CA-3391-924F-750DDF5082CD}"/>
                </a:ext>
              </a:extLst>
            </p:cNvPr>
            <p:cNvSpPr/>
            <p:nvPr/>
          </p:nvSpPr>
          <p:spPr>
            <a:xfrm>
              <a:off x="7115174" y="3268162"/>
              <a:ext cx="3257864" cy="720000"/>
            </a:xfrm>
            <a:prstGeom prst="roundRect">
              <a:avLst>
                <a:gd name="adj" fmla="val 50000"/>
              </a:avLst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46BD387-F428-CD79-9378-62A52416E6A2}"/>
                </a:ext>
              </a:extLst>
            </p:cNvPr>
            <p:cNvSpPr txBox="1"/>
            <p:nvPr/>
          </p:nvSpPr>
          <p:spPr>
            <a:xfrm>
              <a:off x="7770933" y="3410980"/>
              <a:ext cx="2585637" cy="4004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15000"/>
                </a:lnSpc>
                <a:spcAft>
                  <a:spcPts val="800"/>
                </a:spcAft>
                <a:buSzPts val="1000"/>
                <a:tabLst>
                  <a:tab pos="457200" algn="l"/>
                </a:tabLst>
              </a:pP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জাতীয়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(</a:t>
              </a:r>
              <a:r>
                <a:rPr lang="en-GB" sz="14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National Keyboard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)</a:t>
              </a:r>
              <a:endParaRPr lang="en-GB" sz="1800" kern="100" dirty="0"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05D9E80-7BC1-568F-EB77-CB0FC6678153}"/>
              </a:ext>
            </a:extLst>
          </p:cNvPr>
          <p:cNvGrpSpPr/>
          <p:nvPr/>
        </p:nvGrpSpPr>
        <p:grpSpPr>
          <a:xfrm>
            <a:off x="7115174" y="2178356"/>
            <a:ext cx="3257864" cy="720000"/>
            <a:chOff x="7115174" y="2178356"/>
            <a:chExt cx="3257864" cy="72000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36A59252-8EB1-A364-D295-1C198C02CAB4}"/>
                </a:ext>
              </a:extLst>
            </p:cNvPr>
            <p:cNvSpPr/>
            <p:nvPr/>
          </p:nvSpPr>
          <p:spPr>
            <a:xfrm>
              <a:off x="7115174" y="2178356"/>
              <a:ext cx="3257864" cy="720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2DAF3E6-C64B-C152-31AF-4E034BBBF4C0}"/>
                </a:ext>
              </a:extLst>
            </p:cNvPr>
            <p:cNvSpPr txBox="1"/>
            <p:nvPr/>
          </p:nvSpPr>
          <p:spPr>
            <a:xfrm>
              <a:off x="7943849" y="2314198"/>
              <a:ext cx="2242417" cy="4004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15000"/>
                </a:lnSpc>
                <a:spcAft>
                  <a:spcPts val="800"/>
                </a:spcAft>
                <a:buSzPts val="1000"/>
                <a:tabLst>
                  <a:tab pos="457200" algn="l"/>
                </a:tabLst>
              </a:pP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অভ্র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(</a:t>
              </a:r>
              <a:r>
                <a:rPr lang="en-GB" sz="16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Avro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)</a:t>
              </a:r>
              <a:endParaRPr lang="en-GB" sz="1800" kern="100" dirty="0"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endParaRPr>
            </a:p>
          </p:txBody>
        </p:sp>
      </p:grpSp>
      <p:sp>
        <p:nvSpPr>
          <p:cNvPr id="13" name="Block Arc 12">
            <a:extLst>
              <a:ext uri="{FF2B5EF4-FFF2-40B4-BE49-F238E27FC236}">
                <a16:creationId xmlns:a16="http://schemas.microsoft.com/office/drawing/2014/main" id="{61B7DB9D-2EFD-0385-430A-DF9323A9EFD8}"/>
              </a:ext>
            </a:extLst>
          </p:cNvPr>
          <p:cNvSpPr/>
          <p:nvPr/>
        </p:nvSpPr>
        <p:spPr>
          <a:xfrm>
            <a:off x="2224573" y="2079000"/>
            <a:ext cx="2700000" cy="2700000"/>
          </a:xfrm>
          <a:prstGeom prst="blockArc">
            <a:avLst>
              <a:gd name="adj1" fmla="val 16258449"/>
              <a:gd name="adj2" fmla="val 18862380"/>
              <a:gd name="adj3" fmla="val 3344"/>
            </a:avLst>
          </a:prstGeom>
          <a:solidFill>
            <a:srgbClr val="042433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8B42B8C9-6634-6714-9813-5D2F2715C6C8}"/>
              </a:ext>
            </a:extLst>
          </p:cNvPr>
          <p:cNvSpPr/>
          <p:nvPr/>
        </p:nvSpPr>
        <p:spPr>
          <a:xfrm rot="2579249">
            <a:off x="2224573" y="2079000"/>
            <a:ext cx="2700000" cy="2700000"/>
          </a:xfrm>
          <a:prstGeom prst="blockArc">
            <a:avLst>
              <a:gd name="adj1" fmla="val 16258449"/>
              <a:gd name="adj2" fmla="val 18862380"/>
              <a:gd name="adj3" fmla="val 3344"/>
            </a:avLst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C000"/>
              </a:solidFill>
            </a:endParaRPr>
          </a:p>
        </p:txBody>
      </p:sp>
      <p:sp>
        <p:nvSpPr>
          <p:cNvPr id="15" name="Block Arc 14">
            <a:extLst>
              <a:ext uri="{FF2B5EF4-FFF2-40B4-BE49-F238E27FC236}">
                <a16:creationId xmlns:a16="http://schemas.microsoft.com/office/drawing/2014/main" id="{2DD26BD9-6D1A-A810-B637-8EBD9621411D}"/>
              </a:ext>
            </a:extLst>
          </p:cNvPr>
          <p:cNvSpPr/>
          <p:nvPr/>
        </p:nvSpPr>
        <p:spPr>
          <a:xfrm rot="5170643">
            <a:off x="2224573" y="2079000"/>
            <a:ext cx="2700000" cy="2700000"/>
          </a:xfrm>
          <a:prstGeom prst="blockArc">
            <a:avLst>
              <a:gd name="adj1" fmla="val 16258449"/>
              <a:gd name="adj2" fmla="val 18862380"/>
              <a:gd name="adj3" fmla="val 3344"/>
            </a:avLst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6" name="Block Arc 15">
            <a:extLst>
              <a:ext uri="{FF2B5EF4-FFF2-40B4-BE49-F238E27FC236}">
                <a16:creationId xmlns:a16="http://schemas.microsoft.com/office/drawing/2014/main" id="{5EC22AE3-3741-701E-0FB9-9BB57B011BEA}"/>
              </a:ext>
            </a:extLst>
          </p:cNvPr>
          <p:cNvSpPr/>
          <p:nvPr/>
        </p:nvSpPr>
        <p:spPr>
          <a:xfrm rot="7719057">
            <a:off x="2214041" y="2089533"/>
            <a:ext cx="2700000" cy="2700000"/>
          </a:xfrm>
          <a:prstGeom prst="blockArc">
            <a:avLst>
              <a:gd name="adj1" fmla="val 16258449"/>
              <a:gd name="adj2" fmla="val 18862380"/>
              <a:gd name="adj3" fmla="val 3344"/>
            </a:avLst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6DA2A937-9229-3FD9-7DC4-1C0C55CEF599}"/>
              </a:ext>
            </a:extLst>
          </p:cNvPr>
          <p:cNvSpPr/>
          <p:nvPr/>
        </p:nvSpPr>
        <p:spPr>
          <a:xfrm>
            <a:off x="1560832" y="1444788"/>
            <a:ext cx="3960000" cy="3960000"/>
          </a:xfrm>
          <a:prstGeom prst="arc">
            <a:avLst>
              <a:gd name="adj1" fmla="val 16200000"/>
              <a:gd name="adj2" fmla="val 5213675"/>
            </a:avLst>
          </a:prstGeom>
          <a:ln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1584F86-6915-0C5D-09EB-54B8599BD510}"/>
              </a:ext>
            </a:extLst>
          </p:cNvPr>
          <p:cNvSpPr/>
          <p:nvPr/>
        </p:nvSpPr>
        <p:spPr>
          <a:xfrm>
            <a:off x="7076926" y="2176684"/>
            <a:ext cx="720000" cy="72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tx1"/>
                </a:solidFill>
              </a:rPr>
              <a:t>02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306246B-5683-51B1-0B6F-787902DD967B}"/>
              </a:ext>
            </a:extLst>
          </p:cNvPr>
          <p:cNvSpPr/>
          <p:nvPr/>
        </p:nvSpPr>
        <p:spPr>
          <a:xfrm>
            <a:off x="7064793" y="3651986"/>
            <a:ext cx="720000" cy="72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tx1"/>
                </a:solidFill>
              </a:rPr>
              <a:t>03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8342F66-3B1F-AB89-255C-EAD561CAFBAD}"/>
              </a:ext>
            </a:extLst>
          </p:cNvPr>
          <p:cNvGrpSpPr/>
          <p:nvPr/>
        </p:nvGrpSpPr>
        <p:grpSpPr>
          <a:xfrm>
            <a:off x="6611858" y="1088550"/>
            <a:ext cx="3257864" cy="720000"/>
            <a:chOff x="6611858" y="1088550"/>
            <a:chExt cx="3257864" cy="720000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0AB67854-9D83-FE82-120F-7B2A8CBD02AE}"/>
                </a:ext>
              </a:extLst>
            </p:cNvPr>
            <p:cNvSpPr/>
            <p:nvPr/>
          </p:nvSpPr>
          <p:spPr>
            <a:xfrm>
              <a:off x="6611858" y="1088550"/>
              <a:ext cx="3257864" cy="720000"/>
            </a:xfrm>
            <a:prstGeom prst="roundRect">
              <a:avLst>
                <a:gd name="adj" fmla="val 50000"/>
              </a:avLst>
            </a:prstGeom>
            <a:solidFill>
              <a:srgbClr val="15608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0B5EEA3-8922-6B67-A29C-243BCDE289BE}"/>
                </a:ext>
              </a:extLst>
            </p:cNvPr>
            <p:cNvSpPr txBox="1"/>
            <p:nvPr/>
          </p:nvSpPr>
          <p:spPr>
            <a:xfrm>
              <a:off x="7407909" y="1244541"/>
              <a:ext cx="2095499" cy="4004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15000"/>
                </a:lnSpc>
                <a:spcAft>
                  <a:spcPts val="800"/>
                </a:spcAft>
                <a:buSzPts val="1000"/>
                <a:tabLst>
                  <a:tab pos="457200" algn="l"/>
                </a:tabLst>
              </a:pP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বিজয়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(</a:t>
              </a:r>
              <a:r>
                <a:rPr lang="en-GB" sz="16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Bijoy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)</a:t>
              </a:r>
              <a:endParaRPr lang="en-GB" sz="1800" kern="100" dirty="0"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752FBC9-ADF0-B7A8-BD18-27369F1377A8}"/>
              </a:ext>
            </a:extLst>
          </p:cNvPr>
          <p:cNvGrpSpPr/>
          <p:nvPr/>
        </p:nvGrpSpPr>
        <p:grpSpPr>
          <a:xfrm>
            <a:off x="2314575" y="2169000"/>
            <a:ext cx="2520000" cy="2520000"/>
            <a:chOff x="2314575" y="2169000"/>
            <a:chExt cx="2520000" cy="2520000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F23AF01-7A90-9CE3-A8A3-BD197ABE1C34}"/>
                </a:ext>
              </a:extLst>
            </p:cNvPr>
            <p:cNvSpPr/>
            <p:nvPr/>
          </p:nvSpPr>
          <p:spPr>
            <a:xfrm>
              <a:off x="2314575" y="2169000"/>
              <a:ext cx="2520000" cy="252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4D18044-2B67-85AE-45DD-C2A78F741DCA}"/>
                </a:ext>
              </a:extLst>
            </p:cNvPr>
            <p:cNvSpPr txBox="1"/>
            <p:nvPr/>
          </p:nvSpPr>
          <p:spPr>
            <a:xfrm>
              <a:off x="2620736" y="3080492"/>
              <a:ext cx="2000250" cy="718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800"/>
                </a:spcAft>
              </a:pP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বাংলাদেশে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সবচেয়ে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বেশি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ব্যবহৃত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বাংলা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কীবোর্ড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—</a:t>
              </a:r>
              <a:endParaRPr lang="en-GB" sz="1800" kern="100" dirty="0"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endParaRPr>
            </a:p>
          </p:txBody>
        </p:sp>
      </p:grp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4950717-E372-080B-CA9F-B44FA532819F}"/>
              </a:ext>
            </a:extLst>
          </p:cNvPr>
          <p:cNvSpPr/>
          <p:nvPr/>
        </p:nvSpPr>
        <p:spPr>
          <a:xfrm>
            <a:off x="4457700" y="1325880"/>
            <a:ext cx="2148840" cy="320040"/>
          </a:xfrm>
          <a:custGeom>
            <a:avLst/>
            <a:gdLst>
              <a:gd name="connsiteX0" fmla="*/ 0 w 2148840"/>
              <a:gd name="connsiteY0" fmla="*/ 320040 h 320040"/>
              <a:gd name="connsiteX1" fmla="*/ 160020 w 2148840"/>
              <a:gd name="connsiteY1" fmla="*/ 0 h 320040"/>
              <a:gd name="connsiteX2" fmla="*/ 2148840 w 2148840"/>
              <a:gd name="connsiteY2" fmla="*/ 38100 h 320040"/>
              <a:gd name="connsiteX3" fmla="*/ 2148840 w 2148840"/>
              <a:gd name="connsiteY3" fmla="*/ 38100 h 320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8840" h="320040">
                <a:moveTo>
                  <a:pt x="0" y="320040"/>
                </a:moveTo>
                <a:lnTo>
                  <a:pt x="160020" y="0"/>
                </a:lnTo>
                <a:lnTo>
                  <a:pt x="2148840" y="38100"/>
                </a:lnTo>
                <a:lnTo>
                  <a:pt x="2148840" y="3810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E991269A-50AA-6E25-F199-CF74D1543366}"/>
              </a:ext>
            </a:extLst>
          </p:cNvPr>
          <p:cNvSpPr/>
          <p:nvPr/>
        </p:nvSpPr>
        <p:spPr>
          <a:xfrm>
            <a:off x="5316855" y="2548890"/>
            <a:ext cx="1790700" cy="106680"/>
          </a:xfrm>
          <a:custGeom>
            <a:avLst/>
            <a:gdLst>
              <a:gd name="connsiteX0" fmla="*/ 0 w 1790700"/>
              <a:gd name="connsiteY0" fmla="*/ 0 h 106680"/>
              <a:gd name="connsiteX1" fmla="*/ 236220 w 1790700"/>
              <a:gd name="connsiteY1" fmla="*/ 106680 h 106680"/>
              <a:gd name="connsiteX2" fmla="*/ 1790700 w 1790700"/>
              <a:gd name="connsiteY2" fmla="*/ 91440 h 106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90700" h="106680">
                <a:moveTo>
                  <a:pt x="0" y="0"/>
                </a:moveTo>
                <a:lnTo>
                  <a:pt x="236220" y="106680"/>
                </a:lnTo>
                <a:lnTo>
                  <a:pt x="1790700" y="9144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D41C80D-1974-2A76-8E72-A6F9EF3B8670}"/>
              </a:ext>
            </a:extLst>
          </p:cNvPr>
          <p:cNvSpPr/>
          <p:nvPr/>
        </p:nvSpPr>
        <p:spPr>
          <a:xfrm>
            <a:off x="5390901" y="4030981"/>
            <a:ext cx="1607787" cy="188596"/>
          </a:xfrm>
          <a:custGeom>
            <a:avLst/>
            <a:gdLst>
              <a:gd name="connsiteX0" fmla="*/ 0 w 1584960"/>
              <a:gd name="connsiteY0" fmla="*/ 243840 h 243840"/>
              <a:gd name="connsiteX1" fmla="*/ 205740 w 1584960"/>
              <a:gd name="connsiteY1" fmla="*/ 0 h 243840"/>
              <a:gd name="connsiteX2" fmla="*/ 1584960 w 1584960"/>
              <a:gd name="connsiteY2" fmla="*/ 22860 h 243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84960" h="243840">
                <a:moveTo>
                  <a:pt x="0" y="243840"/>
                </a:moveTo>
                <a:lnTo>
                  <a:pt x="205740" y="0"/>
                </a:lnTo>
                <a:lnTo>
                  <a:pt x="1584960" y="2286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C067BA1D-BD2D-4203-7FD6-DF7CC49F7954}"/>
              </a:ext>
            </a:extLst>
          </p:cNvPr>
          <p:cNvSpPr/>
          <p:nvPr/>
        </p:nvSpPr>
        <p:spPr>
          <a:xfrm>
            <a:off x="4391025" y="1622161"/>
            <a:ext cx="115295" cy="115295"/>
          </a:xfrm>
          <a:prstGeom prst="ellipse">
            <a:avLst/>
          </a:prstGeom>
          <a:solidFill>
            <a:srgbClr val="0E476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63500" h="635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893F8920-A24E-A5F8-22B8-E3AB4565CE4B}"/>
              </a:ext>
            </a:extLst>
          </p:cNvPr>
          <p:cNvSpPr/>
          <p:nvPr/>
        </p:nvSpPr>
        <p:spPr>
          <a:xfrm>
            <a:off x="5268791" y="2523129"/>
            <a:ext cx="115295" cy="115295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63500" h="635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0A0B7403-B144-FB67-5D5B-17A1E67900CB}"/>
              </a:ext>
            </a:extLst>
          </p:cNvPr>
          <p:cNvSpPr/>
          <p:nvPr/>
        </p:nvSpPr>
        <p:spPr>
          <a:xfrm>
            <a:off x="5288625" y="4202431"/>
            <a:ext cx="115295" cy="115295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63500" h="635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63E870D-84AB-FBB0-FB75-A8B8EA2E79C7}"/>
              </a:ext>
            </a:extLst>
          </p:cNvPr>
          <p:cNvSpPr/>
          <p:nvPr/>
        </p:nvSpPr>
        <p:spPr>
          <a:xfrm>
            <a:off x="4809278" y="4849649"/>
            <a:ext cx="115295" cy="11529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63500" h="63500"/>
            <a:bevelB w="0" h="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F6A27234-CF6C-E475-A508-9D51F4C27B08}"/>
              </a:ext>
            </a:extLst>
          </p:cNvPr>
          <p:cNvSpPr/>
          <p:nvPr/>
        </p:nvSpPr>
        <p:spPr>
          <a:xfrm>
            <a:off x="6594822" y="1085375"/>
            <a:ext cx="720000" cy="72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tx1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060674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00"/>
                            </p:stCondLst>
                            <p:childTnLst>
                              <p:par>
                                <p:cTn id="9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8" grpId="0" animBg="1"/>
      <p:bldP spid="29" grpId="0" animBg="1"/>
      <p:bldP spid="30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9C81ADBD-BA90-4A8A-C00D-269257A948CE}"/>
              </a:ext>
            </a:extLst>
          </p:cNvPr>
          <p:cNvGrpSpPr/>
          <p:nvPr/>
        </p:nvGrpSpPr>
        <p:grpSpPr>
          <a:xfrm flipH="1">
            <a:off x="7543366" y="851984"/>
            <a:ext cx="3279943" cy="790473"/>
            <a:chOff x="1706879" y="862375"/>
            <a:chExt cx="2767584" cy="790473"/>
          </a:xfrm>
        </p:grpSpPr>
        <p:sp>
          <p:nvSpPr>
            <p:cNvPr id="11" name="Callout: Double Bent Line 10">
              <a:extLst>
                <a:ext uri="{FF2B5EF4-FFF2-40B4-BE49-F238E27FC236}">
                  <a16:creationId xmlns:a16="http://schemas.microsoft.com/office/drawing/2014/main" id="{A6E8016A-6177-BBB9-6E57-12892474CCA1}"/>
                </a:ext>
              </a:extLst>
            </p:cNvPr>
            <p:cNvSpPr/>
            <p:nvPr/>
          </p:nvSpPr>
          <p:spPr>
            <a:xfrm>
              <a:off x="1706880" y="862375"/>
              <a:ext cx="2767583" cy="377952"/>
            </a:xfrm>
            <a:prstGeom prst="borderCallout3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100000"/>
                <a:gd name="adj6" fmla="val -16667"/>
                <a:gd name="adj7" fmla="val 403285"/>
                <a:gd name="adj8" fmla="val 65886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accent6"/>
              </a:solidFill>
              <a:headEnd type="diamond" w="med" len="med"/>
              <a:tailEnd type="diamond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5CB2525-8DED-07D7-F975-49B88FFF0F0E}"/>
                </a:ext>
              </a:extLst>
            </p:cNvPr>
            <p:cNvSpPr txBox="1"/>
            <p:nvPr/>
          </p:nvSpPr>
          <p:spPr>
            <a:xfrm>
              <a:off x="1706879" y="862375"/>
              <a:ext cx="2767583" cy="790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800"/>
                </a:spcAft>
              </a:pP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বাংলা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কীবোর্ডের</a:t>
              </a:r>
              <a:r>
                <a:rPr lang="en-GB" sz="1800" b="1" kern="100" dirty="0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 </a:t>
              </a:r>
              <a:r>
                <a:rPr lang="en-GB" sz="1800" b="1" kern="100" dirty="0" err="1">
                  <a:effectLst/>
                  <a:latin typeface="NikoshBAN" panose="02000000000000000000" pitchFamily="2" charset="0"/>
                  <a:ea typeface="Aptos" panose="020B0004020202020204" pitchFamily="34" charset="0"/>
                  <a:cs typeface="NikoshBAN" panose="02000000000000000000" pitchFamily="2" charset="0"/>
                </a:rPr>
                <a:t>ছবি</a:t>
              </a:r>
              <a:endParaRPr lang="en-GB" sz="1800" kern="100" dirty="0">
                <a:effectLst/>
                <a:latin typeface="NikoshBAN" panose="02000000000000000000" pitchFamily="2" charset="0"/>
                <a:ea typeface="Aptos" panose="020B0004020202020204" pitchFamily="34" charset="0"/>
                <a:cs typeface="NikoshBAN" panose="02000000000000000000" pitchFamily="2" charset="0"/>
              </a:endParaRPr>
            </a:p>
            <a:p>
              <a:endParaRPr lang="en-GB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4" name="Picture 3" descr="Image">
            <a:extLst>
              <a:ext uri="{FF2B5EF4-FFF2-40B4-BE49-F238E27FC236}">
                <a16:creationId xmlns:a16="http://schemas.microsoft.com/office/drawing/2014/main" id="{72C36B0C-B9BA-DE20-63D6-E4DC7106DE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5260" y="2431639"/>
            <a:ext cx="3989070" cy="26089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Image">
            <a:extLst>
              <a:ext uri="{FF2B5EF4-FFF2-40B4-BE49-F238E27FC236}">
                <a16:creationId xmlns:a16="http://schemas.microsoft.com/office/drawing/2014/main" id="{27FAD89B-C721-EFEB-E158-1DC8ABD55E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133" y="2517728"/>
            <a:ext cx="3538537" cy="2522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Image">
            <a:extLst>
              <a:ext uri="{FF2B5EF4-FFF2-40B4-BE49-F238E27FC236}">
                <a16:creationId xmlns:a16="http://schemas.microsoft.com/office/drawing/2014/main" id="{A87B4EA8-6BFB-E94E-E2CF-A36CD30BDE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1" y="2517728"/>
            <a:ext cx="3314700" cy="25229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0730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1|2.9|1.1|1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6|2.3|2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1.5|1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1.5|1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"/>
</p:tagLst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2779</TotalTime>
  <Words>531</Words>
  <Application>Microsoft Office PowerPoint</Application>
  <PresentationFormat>Widescreen</PresentationFormat>
  <Paragraphs>144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Aptos</vt:lpstr>
      <vt:lpstr>Arial</vt:lpstr>
      <vt:lpstr>Calibri</vt:lpstr>
      <vt:lpstr>Century Gothic</vt:lpstr>
      <vt:lpstr>NikoshBAN</vt:lpstr>
      <vt:lpstr>Wingdings</vt:lpstr>
      <vt:lpstr>Wingdings 3</vt:lpstr>
      <vt:lpstr>Wisp</vt:lpstr>
      <vt:lpstr>PowerPoint Presentation</vt:lpstr>
      <vt:lpstr>PowerPoint Presentation</vt:lpstr>
      <vt:lpstr>---এই পাঠ শেষে শিক্ষার্থীরা---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--- শ্রেণি কার্যক্রম --- 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Md. Latfur Rahman Rubel</dc:creator>
  <cp:lastModifiedBy>MD. Sayed Arif</cp:lastModifiedBy>
  <cp:revision>607</cp:revision>
  <dcterms:created xsi:type="dcterms:W3CDTF">2025-11-16T12:57:25Z</dcterms:created>
  <dcterms:modified xsi:type="dcterms:W3CDTF">2026-08-01T13:28:56Z</dcterms:modified>
</cp:coreProperties>
</file>