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91" r:id="rId3"/>
    <p:sldId id="320" r:id="rId4"/>
    <p:sldId id="322" r:id="rId5"/>
    <p:sldId id="323" r:id="rId6"/>
    <p:sldId id="324" r:id="rId7"/>
    <p:sldId id="326" r:id="rId8"/>
    <p:sldId id="327" r:id="rId9"/>
    <p:sldId id="325" r:id="rId10"/>
    <p:sldId id="328" r:id="rId11"/>
    <p:sldId id="329" r:id="rId12"/>
    <p:sldId id="331" r:id="rId13"/>
    <p:sldId id="330" r:id="rId14"/>
    <p:sldId id="332" r:id="rId15"/>
    <p:sldId id="334" r:id="rId16"/>
    <p:sldId id="33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6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67474-3932-4EEA-8196-B9B3E8776E2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6C516-368F-4E2F-AC13-5DDC94FFF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2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6022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496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02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3990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75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88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352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9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5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830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0596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25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54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86585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30095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6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9297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1B78EE0-F307-4BEA-9A7B-CDB4DE97B8C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91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ransition spd="slow">
    <p:push dir="u"/>
  </p:transition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B929491-6418-00BA-3B90-30E59DB2F3C7}"/>
              </a:ext>
            </a:extLst>
          </p:cNvPr>
          <p:cNvSpPr txBox="1"/>
          <p:nvPr/>
        </p:nvSpPr>
        <p:spPr>
          <a:xfrm>
            <a:off x="162560" y="-184791"/>
            <a:ext cx="11887200" cy="450892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sz="19900" b="1" i="1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3900" b="1" i="1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3900" b="1" i="1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r>
              <a:rPr lang="en-US" sz="28700" b="1" i="1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9900" b="1" i="1">
                <a:ln w="28575">
                  <a:solidFill>
                    <a:schemeClr val="tx1"/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endParaRPr lang="en-US" sz="19900" b="1" i="1" dirty="0">
              <a:ln w="28575">
                <a:solidFill>
                  <a:schemeClr val="tx1"/>
                </a:solidFill>
              </a:ln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B7C1F6A-36B9-124C-9558-9EEB855B7709}"/>
              </a:ext>
            </a:extLst>
          </p:cNvPr>
          <p:cNvSpPr/>
          <p:nvPr/>
        </p:nvSpPr>
        <p:spPr>
          <a:xfrm>
            <a:off x="1549691" y="3339250"/>
            <a:ext cx="8763000" cy="3437469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567EE2-3ECF-FE7E-D391-1B48E501BD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994" y="3288110"/>
            <a:ext cx="4800600" cy="320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4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0622381-D4F4-B965-E951-B46CBFE6D184}"/>
              </a:ext>
            </a:extLst>
          </p:cNvPr>
          <p:cNvSpPr/>
          <p:nvPr/>
        </p:nvSpPr>
        <p:spPr>
          <a:xfrm>
            <a:off x="1230284" y="113034"/>
            <a:ext cx="9127373" cy="1210244"/>
          </a:xfrm>
          <a:prstGeom prst="wedgeEllipse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>
                <a:latin typeface="NikoshBAN" panose="02000000000000000000" pitchFamily="2" charset="0"/>
                <a:cs typeface="NikoshBAN" panose="02000000000000000000" pitchFamily="2" charset="0"/>
              </a:rPr>
              <a:t>আমরা আবারও খেয়াল করি-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C600CD-2F04-194C-42EF-B9C794693D2D}"/>
              </a:ext>
            </a:extLst>
          </p:cNvPr>
          <p:cNvSpPr/>
          <p:nvPr/>
        </p:nvSpPr>
        <p:spPr>
          <a:xfrm>
            <a:off x="1952640" y="1518516"/>
            <a:ext cx="7486542" cy="52852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14E79D-3B83-2295-3511-454977C1D8CE}"/>
                  </a:ext>
                </a:extLst>
              </p:cNvPr>
              <p:cNvSpPr txBox="1"/>
              <p:nvPr/>
            </p:nvSpPr>
            <p:spPr>
              <a:xfrm>
                <a:off x="3124445" y="1518516"/>
                <a:ext cx="860612" cy="715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14E79D-3B83-2295-3511-454977C1D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445" y="1518516"/>
                <a:ext cx="860612" cy="715004"/>
              </a:xfrm>
              <a:prstGeom prst="rect">
                <a:avLst/>
              </a:prstGeom>
              <a:blipFill>
                <a:blip r:embed="rId2"/>
                <a:stretch>
                  <a:fillRect l="-709" b="-196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A9D6CB31-AECC-5ABF-2839-943EFF854F37}"/>
              </a:ext>
            </a:extLst>
          </p:cNvPr>
          <p:cNvSpPr txBox="1"/>
          <p:nvPr/>
        </p:nvSpPr>
        <p:spPr>
          <a:xfrm>
            <a:off x="4741196" y="3237202"/>
            <a:ext cx="433630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৪ ও ৫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লসাগু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২০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6B7058E-9649-A2B7-F489-03B4140CBB92}"/>
                  </a:ext>
                </a:extLst>
              </p:cNvPr>
              <p:cNvSpPr txBox="1"/>
              <p:nvPr/>
            </p:nvSpPr>
            <p:spPr>
              <a:xfrm>
                <a:off x="3086874" y="2444130"/>
                <a:ext cx="1796365" cy="71500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×৫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৪×৫</m:t>
                        </m:r>
                      </m:den>
                    </m:f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৫×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৪</m:t>
                        </m:r>
                      </m:den>
                    </m:f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6B7058E-9649-A2B7-F489-03B4140CB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874" y="2444130"/>
                <a:ext cx="1796365" cy="715004"/>
              </a:xfrm>
              <a:prstGeom prst="rect">
                <a:avLst/>
              </a:prstGeom>
              <a:blipFill>
                <a:blip r:embed="rId3"/>
                <a:stretch>
                  <a:fillRect b="-18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0D34C9A-41E5-4812-78D7-0AAF45B4A9F8}"/>
                  </a:ext>
                </a:extLst>
              </p:cNvPr>
              <p:cNvSpPr txBox="1"/>
              <p:nvPr/>
            </p:nvSpPr>
            <p:spPr>
              <a:xfrm>
                <a:off x="3034750" y="4261370"/>
                <a:ext cx="1381076" cy="7262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৫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২০</m:t>
                        </m:r>
                      </m:den>
                    </m:f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৮</m:t>
                        </m:r>
                      </m:num>
                      <m:den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২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0D34C9A-41E5-4812-78D7-0AAF45B4A9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4750" y="4261370"/>
                <a:ext cx="1381076" cy="726224"/>
              </a:xfrm>
              <a:prstGeom prst="rect">
                <a:avLst/>
              </a:prstGeom>
              <a:blipFill>
                <a:blip r:embed="rId4"/>
                <a:stretch>
                  <a:fillRect l="-442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E60332-1AE2-5C26-30CA-1D5E417CA16B}"/>
                  </a:ext>
                </a:extLst>
              </p:cNvPr>
              <p:cNvSpPr txBox="1"/>
              <p:nvPr/>
            </p:nvSpPr>
            <p:spPr>
              <a:xfrm>
                <a:off x="2867272" y="5142520"/>
                <a:ext cx="1294248" cy="8355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৫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+৮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২০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EE60332-1AE2-5C26-30CA-1D5E417CA1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272" y="5142520"/>
                <a:ext cx="1294248" cy="835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EDF183F-AD2F-63AC-37B3-D014EAE935ED}"/>
                  </a:ext>
                </a:extLst>
              </p:cNvPr>
              <p:cNvSpPr txBox="1"/>
              <p:nvPr/>
            </p:nvSpPr>
            <p:spPr>
              <a:xfrm>
                <a:off x="4868588" y="5114524"/>
                <a:ext cx="1294248" cy="8355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১৩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২০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EDF183F-AD2F-63AC-37B3-D014EAE935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588" y="5114524"/>
                <a:ext cx="1294248" cy="835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0036B6AE-0ADC-98ED-F203-36D855996CF0}"/>
              </a:ext>
            </a:extLst>
          </p:cNvPr>
          <p:cNvSpPr txBox="1"/>
          <p:nvPr/>
        </p:nvSpPr>
        <p:spPr>
          <a:xfrm>
            <a:off x="2541926" y="2623117"/>
            <a:ext cx="33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=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9FE3D55-63A0-7030-92AC-D357D45F626A}"/>
              </a:ext>
            </a:extLst>
          </p:cNvPr>
          <p:cNvSpPr txBox="1"/>
          <p:nvPr/>
        </p:nvSpPr>
        <p:spPr>
          <a:xfrm>
            <a:off x="2532317" y="4410948"/>
            <a:ext cx="33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=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955412B-ED60-8356-F5A9-8ECDD4DA785A}"/>
              </a:ext>
            </a:extLst>
          </p:cNvPr>
          <p:cNvSpPr txBox="1"/>
          <p:nvPr/>
        </p:nvSpPr>
        <p:spPr>
          <a:xfrm>
            <a:off x="2541926" y="5346817"/>
            <a:ext cx="33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A4A77C-60FF-BD66-44BB-3D9000B3C04F}"/>
                  </a:ext>
                </a:extLst>
              </p:cNvPr>
              <p:cNvSpPr txBox="1"/>
              <p:nvPr/>
            </p:nvSpPr>
            <p:spPr>
              <a:xfrm>
                <a:off x="3026401" y="3354732"/>
                <a:ext cx="1381076" cy="7262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৫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২০</m:t>
                        </m:r>
                      </m:den>
                    </m:f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৮</m:t>
                        </m:r>
                      </m:num>
                      <m:den>
                        <m:r>
                          <a:rPr lang="en-US" sz="2800" i="1" smtClean="0">
                            <a:latin typeface="Cambria Math" panose="02040503050406030204" pitchFamily="18" charset="0"/>
                          </a:rPr>
                          <m:t>২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০</m:t>
                        </m:r>
                      </m:den>
                    </m:f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FA4A77C-60FF-BD66-44BB-3D9000B3C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6401" y="3354732"/>
                <a:ext cx="1381076" cy="726224"/>
              </a:xfrm>
              <a:prstGeom prst="rect">
                <a:avLst/>
              </a:prstGeom>
              <a:blipFill>
                <a:blip r:embed="rId7"/>
                <a:stretch>
                  <a:fillRect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7D33CFB0-CF5C-4D15-E97E-E9E4A08F0709}"/>
              </a:ext>
            </a:extLst>
          </p:cNvPr>
          <p:cNvSpPr txBox="1"/>
          <p:nvPr/>
        </p:nvSpPr>
        <p:spPr>
          <a:xfrm>
            <a:off x="2490236" y="3475080"/>
            <a:ext cx="33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=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ABD6748-E654-18B9-D1A2-BFE6A2BB998B}"/>
              </a:ext>
            </a:extLst>
          </p:cNvPr>
          <p:cNvSpPr txBox="1"/>
          <p:nvPr/>
        </p:nvSpPr>
        <p:spPr>
          <a:xfrm>
            <a:off x="4741197" y="5333226"/>
            <a:ext cx="33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20399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build="allAtOnce" animBg="1"/>
      <p:bldP spid="20" grpId="0"/>
      <p:bldP spid="21" grpId="0"/>
      <p:bldP spid="22" grpId="0"/>
      <p:bldP spid="23" grpId="0"/>
      <p:bldP spid="24" grpId="0"/>
      <p:bldP spid="26" grpId="0"/>
      <p:bldP spid="28" grpId="0"/>
      <p:bldP spid="29" grpId="0"/>
      <p:bldP spid="30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D7DC6-5852-4CE0-04B8-D27E8EDDD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226908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দলে আলোচনা করে সমাধান করিঃ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AAB17A3-95C8-9707-4D4E-89AF43F7E8BE}"/>
                  </a:ext>
                </a:extLst>
              </p:cNvPr>
              <p:cNvSpPr txBox="1">
                <a:spLocks noGrp="1"/>
              </p:cNvSpPr>
              <p:nvPr>
                <p:ph sz="quarter" idx="13"/>
              </p:nvPr>
            </p:nvSpPr>
            <p:spPr>
              <a:xfrm>
                <a:off x="1956261" y="2416839"/>
                <a:ext cx="8279477" cy="17630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marL="0" indent="0">
                  <a:buNone/>
                </a:pPr>
                <a:r>
                  <a:rPr lang="en-US" sz="6000">
                    <a:latin typeface="NikoshBAN" panose="02000000000000000000" pitchFamily="2" charset="0"/>
                    <a:cs typeface="NikoshBAN" panose="02000000000000000000" pitchFamily="2" charset="0"/>
                  </a:rPr>
                  <a:t>   যোগ করিঃ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6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৯</m:t>
                        </m:r>
                      </m:den>
                    </m:f>
                  </m:oMath>
                </a14:m>
                <a:r>
                  <a:rPr lang="en-US" sz="6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AAB17A3-95C8-9707-4D4E-89AF43F7E8BE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956261" y="2416839"/>
                <a:ext cx="8279477" cy="1763047"/>
              </a:xfrm>
              <a:prstGeom prst="rect">
                <a:avLst/>
              </a:prstGeom>
              <a:blipFill>
                <a:blip r:embed="rId2"/>
                <a:stretch>
                  <a:fillRect b="-15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794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B1922A-3FB5-CECB-7B63-EBC36A3B5C3F}"/>
              </a:ext>
            </a:extLst>
          </p:cNvPr>
          <p:cNvSpPr txBox="1"/>
          <p:nvPr/>
        </p:nvSpPr>
        <p:spPr>
          <a:xfrm>
            <a:off x="498764" y="1579417"/>
            <a:ext cx="11479875" cy="24273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200"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দলনেতা দলের পক্ষে কাজ উপস্থাপন করো।</a:t>
            </a:r>
          </a:p>
        </p:txBody>
      </p:sp>
    </p:spTree>
    <p:extLst>
      <p:ext uri="{BB962C8B-B14F-4D97-AF65-F5344CB8AC3E}">
        <p14:creationId xmlns:p14="http://schemas.microsoft.com/office/powerpoint/2010/main" val="366491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BA5DE67-72D7-CC91-5338-AA32EC4F006F}"/>
              </a:ext>
            </a:extLst>
          </p:cNvPr>
          <p:cNvSpPr txBox="1">
            <a:spLocks/>
          </p:cNvSpPr>
          <p:nvPr/>
        </p:nvSpPr>
        <p:spPr>
          <a:xfrm>
            <a:off x="913775" y="618518"/>
            <a:ext cx="10364451" cy="1226908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>
                <a:latin typeface="NikoshBAN" panose="02000000000000000000" pitchFamily="2" charset="0"/>
                <a:cs typeface="NikoshBAN" panose="02000000000000000000" pitchFamily="2" charset="0"/>
              </a:rPr>
              <a:t>সমস্যাটি সবাই সমাধান করিঃ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3">
                <a:extLst>
                  <a:ext uri="{FF2B5EF4-FFF2-40B4-BE49-F238E27FC236}">
                    <a16:creationId xmlns:a16="http://schemas.microsoft.com/office/drawing/2014/main" id="{7C31BEA9-A9D4-3233-3556-0E823B5D5FF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66057" y="2547476"/>
                <a:ext cx="8279477" cy="176304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sz="6000">
                    <a:latin typeface="NikoshBAN" panose="02000000000000000000" pitchFamily="2" charset="0"/>
                    <a:cs typeface="NikoshBAN" panose="02000000000000000000" pitchFamily="2" charset="0"/>
                  </a:rPr>
                  <a:t>   যোগ করিঃ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৮</m:t>
                        </m:r>
                      </m:den>
                    </m:f>
                  </m:oMath>
                </a14:m>
                <a:r>
                  <a:rPr lang="en-US" sz="6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৫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6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Content Placeholder 3">
                <a:extLst>
                  <a:ext uri="{FF2B5EF4-FFF2-40B4-BE49-F238E27FC236}">
                    <a16:creationId xmlns:a16="http://schemas.microsoft.com/office/drawing/2014/main" id="{7C31BEA9-A9D4-3233-3556-0E823B5D5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057" y="2547476"/>
                <a:ext cx="8279477" cy="1763047"/>
              </a:xfrm>
              <a:prstGeom prst="rect">
                <a:avLst/>
              </a:prstGeom>
              <a:blipFill>
                <a:blip r:embed="rId2"/>
                <a:stretch>
                  <a:fillRect b="-152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745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7D1C3E-C02F-9B0D-8AF4-F9AA24E2B6BB}"/>
              </a:ext>
            </a:extLst>
          </p:cNvPr>
          <p:cNvSpPr txBox="1"/>
          <p:nvPr/>
        </p:nvSpPr>
        <p:spPr>
          <a:xfrm>
            <a:off x="124691" y="1579417"/>
            <a:ext cx="11903825" cy="24273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200">
                <a:latin typeface="NikoshBAN" panose="02000000000000000000" pitchFamily="2" charset="0"/>
                <a:cs typeface="NikoshBAN" panose="02000000000000000000" pitchFamily="2" charset="0"/>
              </a:rPr>
              <a:t>প্রত্যেকে নিজের কাজ উপস্থাপন করো।</a:t>
            </a:r>
          </a:p>
        </p:txBody>
      </p:sp>
    </p:spTree>
    <p:extLst>
      <p:ext uri="{BB962C8B-B14F-4D97-AF65-F5344CB8AC3E}">
        <p14:creationId xmlns:p14="http://schemas.microsoft.com/office/powerpoint/2010/main" val="2076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5291C4-F41C-E670-C72E-37AF9E81DAB6}"/>
              </a:ext>
            </a:extLst>
          </p:cNvPr>
          <p:cNvSpPr txBox="1"/>
          <p:nvPr/>
        </p:nvSpPr>
        <p:spPr>
          <a:xfrm>
            <a:off x="1852353" y="241069"/>
            <a:ext cx="8487294" cy="1479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prstTxWarp prst="textPlain">
              <a:avLst>
                <a:gd name="adj" fmla="val 49216"/>
              </a:avLst>
            </a:prstTxWarp>
            <a:spAutoFit/>
          </a:bodyPr>
          <a:lstStyle/>
          <a:p>
            <a:r>
              <a:rPr lang="en-US" sz="320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3">
                <a:extLst>
                  <a:ext uri="{FF2B5EF4-FFF2-40B4-BE49-F238E27FC236}">
                    <a16:creationId xmlns:a16="http://schemas.microsoft.com/office/drawing/2014/main" id="{C1927223-DD9F-3FB8-AE2C-ABB9DC68C2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0080" y="2012450"/>
                <a:ext cx="10124901" cy="4411016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txBody>
              <a:bodyPr vert="horz" wrap="square" lIns="0" tIns="0" rIns="0" bIns="0" rtlCol="0">
                <a:spAutoFit/>
              </a:bodyPr>
              <a:lstStyle>
                <a:lvl1pPr marL="228600" indent="-228600" algn="l" defTabSz="914400" rtl="0" eaLnBrk="1" latinLnBrk="0" hangingPunct="1">
                  <a:lnSpc>
                    <a:spcPct val="120000"/>
                  </a:lnSpc>
                  <a:spcBef>
                    <a:spcPts val="10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20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8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6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120000"/>
                  </a:lnSpc>
                  <a:spcBef>
                    <a:spcPts val="500"/>
                  </a:spcBef>
                  <a:buClr>
                    <a:schemeClr val="tx1"/>
                  </a:buClr>
                  <a:buFont typeface="Arial" panose="020B0604020202020204" pitchFamily="34" charset="0"/>
                  <a:buChar char="•"/>
                  <a:defRPr sz="1400" kern="1200" cap="all" baseline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6000">
                    <a:latin typeface="NikoshBAN" panose="02000000000000000000" pitchFamily="2" charset="0"/>
                    <a:cs typeface="NikoshBAN" panose="02000000000000000000" pitchFamily="2" charset="0"/>
                  </a:rPr>
                  <a:t>  যোগ করিঃ     ১)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২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৯</m:t>
                        </m:r>
                      </m:den>
                    </m:f>
                  </m:oMath>
                </a14:m>
                <a:r>
                  <a:rPr lang="en-US" sz="6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১২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৫</m:t>
                        </m:r>
                      </m:den>
                    </m:f>
                  </m:oMath>
                </a14:m>
                <a:r>
                  <a:rPr lang="en-US" sz="6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US" sz="6000">
                    <a:latin typeface="NikoshBAN" panose="02000000000000000000" pitchFamily="2" charset="0"/>
                    <a:cs typeface="NikoshBAN" panose="02000000000000000000" pitchFamily="2" charset="0"/>
                  </a:rPr>
                  <a:t> 				 ২)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৩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 ৪</m:t>
                        </m:r>
                      </m:den>
                    </m:f>
                  </m:oMath>
                </a14:m>
                <a:r>
                  <a:rPr lang="en-US" sz="6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১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৬</m:t>
                        </m:r>
                      </m:den>
                    </m:f>
                  </m:oMath>
                </a14:m>
                <a:r>
                  <a:rPr lang="en-US" sz="6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</a:p>
              <a:p>
                <a:pPr marL="0" indent="0">
                  <a:spcBef>
                    <a:spcPts val="600"/>
                  </a:spcBef>
                  <a:spcAft>
                    <a:spcPts val="600"/>
                  </a:spcAft>
                  <a:buNone/>
                </a:pPr>
                <a:endParaRPr lang="en-US" sz="1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" name="Content Placeholder 3">
                <a:extLst>
                  <a:ext uri="{FF2B5EF4-FFF2-40B4-BE49-F238E27FC236}">
                    <a16:creationId xmlns:a16="http://schemas.microsoft.com/office/drawing/2014/main" id="{C1927223-DD9F-3FB8-AE2C-ABB9DC68C2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2012450"/>
                <a:ext cx="10124901" cy="4411016"/>
              </a:xfrm>
              <a:prstGeom prst="rect">
                <a:avLst/>
              </a:prstGeom>
              <a:blipFill>
                <a:blip r:embed="rId2"/>
                <a:stretch>
                  <a:fillRect l="-660"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44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490C8E-8CA0-FF0E-5EA2-292C68049C43}"/>
              </a:ext>
            </a:extLst>
          </p:cNvPr>
          <p:cNvSpPr/>
          <p:nvPr/>
        </p:nvSpPr>
        <p:spPr>
          <a:xfrm>
            <a:off x="228600" y="228600"/>
            <a:ext cx="11708476" cy="64770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495DE9-6EB3-ACF6-66BD-49765D20DC21}"/>
              </a:ext>
            </a:extLst>
          </p:cNvPr>
          <p:cNvSpPr txBox="1"/>
          <p:nvPr/>
        </p:nvSpPr>
        <p:spPr>
          <a:xfrm>
            <a:off x="571500" y="1447800"/>
            <a:ext cx="10690348" cy="3962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prstTxWarp prst="textWave4">
              <a:avLst/>
            </a:prstTxWarp>
            <a:spAutoFit/>
          </a:bodyPr>
          <a:lstStyle/>
          <a:p>
            <a:pPr algn="ctr"/>
            <a:r>
              <a:rPr lang="en-US" sz="16600" dirty="0" err="1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22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63F735-26F0-56DB-B957-AC7D9D768521}"/>
              </a:ext>
            </a:extLst>
          </p:cNvPr>
          <p:cNvSpPr txBox="1"/>
          <p:nvPr/>
        </p:nvSpPr>
        <p:spPr>
          <a:xfrm>
            <a:off x="354724" y="273570"/>
            <a:ext cx="743344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endParaRPr lang="en-US" sz="540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 algn="ctr"/>
            <a:r>
              <a:rPr lang="en-US" sz="6600">
                <a:solidFill>
                  <a:srgbClr val="FF00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6600" dirty="0" err="1">
                <a:solidFill>
                  <a:srgbClr val="FF00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পরিচিতিঃ</a:t>
            </a:r>
            <a:endParaRPr lang="en-US" sz="6600" dirty="0">
              <a:solidFill>
                <a:srgbClr val="FF0000"/>
              </a:solidFill>
              <a:effectLst>
                <a:reflection blurRad="6350" stA="60000" endA="900" endPos="60000" dist="29997" dir="5400000" sy="-10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 algn="ctr"/>
            <a:endParaRPr lang="en-US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 algn="ctr"/>
            <a:r>
              <a:rPr lang="en-US" sz="600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 </a:t>
            </a:r>
            <a:r>
              <a:rPr lang="en-US" sz="6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নূর</a:t>
            </a:r>
            <a:r>
              <a:rPr lang="en-US" sz="60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হোসেন</a:t>
            </a:r>
            <a:endParaRPr lang="en-US" sz="60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 algn="ctr"/>
            <a:r>
              <a:rPr lang="en-US" sz="4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4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44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 algn="ctr"/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 algn="ctr"/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রামগঞ্জ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000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লক্ষ্মীপুর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lvl="1" algn="ctr"/>
            <a:r>
              <a:rPr lang="en-US" sz="16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1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০১৭১৬০০৩৯৯৩, ০১৬৮৪১৬৬২৮১</a:t>
            </a:r>
          </a:p>
          <a:p>
            <a:pPr lvl="1" algn="ctr"/>
            <a:r>
              <a:rPr lang="en-US" sz="1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Email: hossainnur</a:t>
            </a:r>
            <a:r>
              <a:rPr lang="en-US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111979</a:t>
            </a:r>
            <a:r>
              <a:rPr lang="en-US" sz="16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@gmail,com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E21554-008E-1BEA-995C-A1A8B6034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273570"/>
            <a:ext cx="4674476" cy="54292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4132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Right 4">
            <a:extLst>
              <a:ext uri="{FF2B5EF4-FFF2-40B4-BE49-F238E27FC236}">
                <a16:creationId xmlns:a16="http://schemas.microsoft.com/office/drawing/2014/main" id="{14FC880F-AE1F-E2E6-AA89-85EF3D78D8C7}"/>
              </a:ext>
            </a:extLst>
          </p:cNvPr>
          <p:cNvSpPr/>
          <p:nvPr/>
        </p:nvSpPr>
        <p:spPr>
          <a:xfrm>
            <a:off x="203200" y="2065206"/>
            <a:ext cx="4297680" cy="240519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6600" b="1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b="1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C3B1C94-0D8A-A997-F781-911201FF83FF}"/>
              </a:ext>
            </a:extLst>
          </p:cNvPr>
          <p:cNvSpPr/>
          <p:nvPr/>
        </p:nvSpPr>
        <p:spPr>
          <a:xfrm>
            <a:off x="4582162" y="1534322"/>
            <a:ext cx="7254238" cy="38912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বিষয়ঃ প্রাথমিক গণিত</a:t>
            </a:r>
          </a:p>
          <a:p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শ্রেণিঃ ৫ম</a:t>
            </a:r>
          </a:p>
          <a:p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আজকের পাঠঃ অধ্যায়- ৪</a:t>
            </a:r>
          </a:p>
          <a:p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 সাধারণ ভগ্নাংশ(ভগ্নাংশের যোগ)</a:t>
            </a:r>
          </a:p>
          <a:p>
            <a:r>
              <a:rPr lang="en-US" sz="4000" b="1">
                <a:latin typeface="NikoshBAN" panose="02000000000000000000" pitchFamily="2" charset="0"/>
                <a:cs typeface="NikoshBAN" panose="02000000000000000000" pitchFamily="2" charset="0"/>
              </a:rPr>
              <a:t>সময়ঃ 5০ মিনিট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99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Down 3">
            <a:extLst>
              <a:ext uri="{FF2B5EF4-FFF2-40B4-BE49-F238E27FC236}">
                <a16:creationId xmlns:a16="http://schemas.microsoft.com/office/drawing/2014/main" id="{E44A8E0E-A0B6-0AE0-46FD-A8E193A8F9A0}"/>
              </a:ext>
            </a:extLst>
          </p:cNvPr>
          <p:cNvSpPr/>
          <p:nvPr/>
        </p:nvSpPr>
        <p:spPr>
          <a:xfrm>
            <a:off x="1701800" y="264160"/>
            <a:ext cx="8788400" cy="280416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Plain">
              <a:avLst/>
            </a:prstTxWarp>
          </a:bodyPr>
          <a:lstStyle/>
          <a:p>
            <a:pPr algn="ctr"/>
            <a:r>
              <a:rPr lang="en-US" sz="11500" b="1">
                <a:ln>
                  <a:solidFill>
                    <a:srgbClr val="FF0000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b="1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11530E-370A-B2AD-0F58-4EEB90E5812B}"/>
              </a:ext>
            </a:extLst>
          </p:cNvPr>
          <p:cNvSpPr/>
          <p:nvPr/>
        </p:nvSpPr>
        <p:spPr>
          <a:xfrm>
            <a:off x="279400" y="3068320"/>
            <a:ext cx="11633200" cy="364744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atin typeface="NikoshBAN" panose="02000000000000000000" pitchFamily="2" charset="0"/>
                <a:cs typeface="NikoshBAN" panose="02000000000000000000" pitchFamily="2" charset="0"/>
              </a:rPr>
              <a:t>অসম হর বিশিষ্ট একাধিক ভগ্নাংশের যোগ করতে পারবে।</a:t>
            </a:r>
            <a:endParaRPr lang="en-US" sz="6600" b="1"/>
          </a:p>
        </p:txBody>
      </p:sp>
    </p:spTree>
    <p:extLst>
      <p:ext uri="{BB962C8B-B14F-4D97-AF65-F5344CB8AC3E}">
        <p14:creationId xmlns:p14="http://schemas.microsoft.com/office/powerpoint/2010/main" val="117861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77DC966-8645-10AE-661E-3591D25B9C42}"/>
              </a:ext>
            </a:extLst>
          </p:cNvPr>
          <p:cNvSpPr txBox="1"/>
          <p:nvPr/>
        </p:nvSpPr>
        <p:spPr>
          <a:xfrm>
            <a:off x="3698240" y="375920"/>
            <a:ext cx="5039360" cy="110799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6600">
                <a:latin typeface="NikoshBAN" panose="02000000000000000000" pitchFamily="2" charset="0"/>
                <a:cs typeface="NikoshBAN" panose="02000000000000000000" pitchFamily="2" charset="0"/>
              </a:rPr>
              <a:t>পূর্ব জ্ঞান যাচাই: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3CCF20-2EC0-F42F-2DC2-68C101709C95}"/>
              </a:ext>
            </a:extLst>
          </p:cNvPr>
          <p:cNvSpPr/>
          <p:nvPr/>
        </p:nvSpPr>
        <p:spPr>
          <a:xfrm>
            <a:off x="487680" y="1981200"/>
            <a:ext cx="10546080" cy="45008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indent="-1371600" algn="just">
              <a:buFont typeface="+mj-lt"/>
              <a:buAutoNum type="arabicPeriod"/>
            </a:pPr>
            <a:r>
              <a:rPr lang="en-US" sz="8000">
                <a:latin typeface="NikoshBAN" panose="02000000000000000000" pitchFamily="2" charset="0"/>
                <a:cs typeface="NikoshBAN" panose="02000000000000000000" pitchFamily="2" charset="0"/>
              </a:rPr>
              <a:t>প্রকৃত ভগ্নাংশ কাকে বলে?</a:t>
            </a:r>
          </a:p>
          <a:p>
            <a:pPr marL="1371600" indent="-1371600" algn="just">
              <a:buFont typeface="+mj-lt"/>
              <a:buAutoNum type="arabicPeriod"/>
            </a:pPr>
            <a:r>
              <a:rPr lang="en-US" sz="8000">
                <a:latin typeface="NikoshBAN" panose="02000000000000000000" pitchFamily="2" charset="0"/>
                <a:cs typeface="NikoshBAN" panose="02000000000000000000" pitchFamily="2" charset="0"/>
              </a:rPr>
              <a:t>অপ্রকৃত ভগ্নাংশ কাকে বলে?</a:t>
            </a:r>
          </a:p>
          <a:p>
            <a:pPr marL="1371600" indent="-1371600" algn="just">
              <a:buFont typeface="+mj-lt"/>
              <a:buAutoNum type="arabicPeriod"/>
            </a:pPr>
            <a:r>
              <a:rPr lang="en-US" sz="8000">
                <a:latin typeface="NikoshBAN" panose="02000000000000000000" pitchFamily="2" charset="0"/>
                <a:cs typeface="NikoshBAN" panose="02000000000000000000" pitchFamily="2" charset="0"/>
              </a:rPr>
              <a:t>মিশ্র ভগ্নাংশ কাকে বলে?</a:t>
            </a:r>
            <a:endParaRPr lang="en-US" sz="8000"/>
          </a:p>
        </p:txBody>
      </p:sp>
    </p:spTree>
    <p:extLst>
      <p:ext uri="{BB962C8B-B14F-4D97-AF65-F5344CB8AC3E}">
        <p14:creationId xmlns:p14="http://schemas.microsoft.com/office/powerpoint/2010/main" val="5291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D57063-61E1-8BB2-31F2-A965C54174D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19" y="1218541"/>
            <a:ext cx="11464715" cy="37671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9919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275567C-09B8-F7F8-D595-DEDED3965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2" y="1436914"/>
            <a:ext cx="11908971" cy="387531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0169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2E309-9AC6-906F-90EA-8388BB4AB90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3" y="2367092"/>
            <a:ext cx="10865361" cy="1664581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r>
              <a:rPr lang="en-US" sz="9600">
                <a:latin typeface="NikoshBAN" panose="02000000000000000000" pitchFamily="2" charset="0"/>
                <a:cs typeface="NikoshBAN" panose="02000000000000000000" pitchFamily="2" charset="0"/>
              </a:rPr>
              <a:t>হর ৩ ও ৪ এর ল সা গু ১২</a:t>
            </a:r>
          </a:p>
        </p:txBody>
      </p:sp>
    </p:spTree>
    <p:extLst>
      <p:ext uri="{BB962C8B-B14F-4D97-AF65-F5344CB8AC3E}">
        <p14:creationId xmlns:p14="http://schemas.microsoft.com/office/powerpoint/2010/main" val="91230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607CF6FB-4DDB-9526-4368-17D08E15D77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" y="1218541"/>
            <a:ext cx="11843657" cy="424608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DA8BA10-3354-D280-0FE6-6BC64A55A714}"/>
              </a:ext>
            </a:extLst>
          </p:cNvPr>
          <p:cNvSpPr txBox="1"/>
          <p:nvPr/>
        </p:nvSpPr>
        <p:spPr>
          <a:xfrm>
            <a:off x="5223827" y="4532561"/>
            <a:ext cx="470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781E78-CB7D-3366-0F11-B9A14F22EB80}"/>
              </a:ext>
            </a:extLst>
          </p:cNvPr>
          <p:cNvSpPr txBox="1"/>
          <p:nvPr/>
        </p:nvSpPr>
        <p:spPr>
          <a:xfrm>
            <a:off x="6664617" y="4532560"/>
            <a:ext cx="641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2905E0-8AB2-CD12-19B2-DB0CC016CA94}"/>
              </a:ext>
            </a:extLst>
          </p:cNvPr>
          <p:cNvSpPr txBox="1"/>
          <p:nvPr/>
        </p:nvSpPr>
        <p:spPr>
          <a:xfrm>
            <a:off x="5223827" y="3592304"/>
            <a:ext cx="387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6BEE0F-E521-A620-E1E2-85D3F8238BE9}"/>
              </a:ext>
            </a:extLst>
          </p:cNvPr>
          <p:cNvSpPr txBox="1"/>
          <p:nvPr/>
        </p:nvSpPr>
        <p:spPr>
          <a:xfrm>
            <a:off x="6739762" y="3592304"/>
            <a:ext cx="387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E4681C-C69A-FE0F-506A-5B380A4B0B72}"/>
              </a:ext>
            </a:extLst>
          </p:cNvPr>
          <p:cNvSpPr txBox="1"/>
          <p:nvPr/>
        </p:nvSpPr>
        <p:spPr>
          <a:xfrm>
            <a:off x="8578967" y="4532559"/>
            <a:ext cx="4709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ED4E37-9D1C-5FB0-9B16-714B86082FF4}"/>
              </a:ext>
            </a:extLst>
          </p:cNvPr>
          <p:cNvSpPr txBox="1"/>
          <p:nvPr/>
        </p:nvSpPr>
        <p:spPr>
          <a:xfrm>
            <a:off x="8040360" y="3614864"/>
            <a:ext cx="387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38CF11-5145-77D8-BDFE-717CA0985E46}"/>
              </a:ext>
            </a:extLst>
          </p:cNvPr>
          <p:cNvSpPr txBox="1"/>
          <p:nvPr/>
        </p:nvSpPr>
        <p:spPr>
          <a:xfrm>
            <a:off x="9252146" y="3614863"/>
            <a:ext cx="387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71423A6-BDD1-F0B4-D155-7F97EC48ACB4}"/>
              </a:ext>
            </a:extLst>
          </p:cNvPr>
          <p:cNvSpPr txBox="1"/>
          <p:nvPr/>
        </p:nvSpPr>
        <p:spPr>
          <a:xfrm>
            <a:off x="10643094" y="4532558"/>
            <a:ext cx="470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১২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363D48-6E22-E784-0153-86738C70046D}"/>
              </a:ext>
            </a:extLst>
          </p:cNvPr>
          <p:cNvSpPr txBox="1"/>
          <p:nvPr/>
        </p:nvSpPr>
        <p:spPr>
          <a:xfrm>
            <a:off x="10726814" y="3575549"/>
            <a:ext cx="387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</a:p>
        </p:txBody>
      </p:sp>
    </p:spTree>
    <p:extLst>
      <p:ext uri="{BB962C8B-B14F-4D97-AF65-F5344CB8AC3E}">
        <p14:creationId xmlns:p14="http://schemas.microsoft.com/office/powerpoint/2010/main" val="385992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1250</TotalTime>
  <Words>183</Words>
  <Application>Microsoft Office PowerPoint</Application>
  <PresentationFormat>Widescreen</PresentationFormat>
  <Paragraphs>55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NikoshBAN</vt:lpstr>
      <vt:lpstr>Times New Roman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দলে আলোচনা করে সমাধান করিঃ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পাঠে</dc:title>
  <dc:creator>Microsoft account</dc:creator>
  <cp:lastModifiedBy>Pedp4 WPBX4125BLF092408932</cp:lastModifiedBy>
  <cp:revision>145</cp:revision>
  <dcterms:created xsi:type="dcterms:W3CDTF">2024-05-14T13:09:00Z</dcterms:created>
  <dcterms:modified xsi:type="dcterms:W3CDTF">2026-08-01T15:12:18Z</dcterms:modified>
</cp:coreProperties>
</file>