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9" roundtripDataSignature="AMtx7mh382SWJxwwvtq/9tn3rJvKBxCHP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customschemas.google.com/relationships/presentationmetadata" Target="meta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0" name="Google Shape;30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3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3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3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3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britannica.com/topic/communication" TargetMode="External"/><Relationship Id="rId4" Type="http://schemas.openxmlformats.org/officeDocument/2006/relationships/hyperlink" Target="https://www.britannica.com/topic/gang-crim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www.britannica.com/place/Tikal" TargetMode="External"/><Relationship Id="rId4" Type="http://schemas.openxmlformats.org/officeDocument/2006/relationships/hyperlink" Target="https://www.britannica.com/place/Central-America" TargetMode="External"/><Relationship Id="rId5" Type="http://schemas.openxmlformats.org/officeDocument/2006/relationships/hyperlink" Target="https://www.merriam-webster.com/dictionary/medieval" TargetMode="External"/><Relationship Id="rId6" Type="http://schemas.openxmlformats.org/officeDocument/2006/relationships/hyperlink" Target="https://www.britannica.com/place/United-States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idx="1" type="subTitle"/>
          </p:nvPr>
        </p:nvSpPr>
        <p:spPr>
          <a:xfrm>
            <a:off x="1815737" y="3269474"/>
            <a:ext cx="9065623" cy="30660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625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5900">
                <a:latin typeface="Times New Roman"/>
                <a:ea typeface="Times New Roman"/>
                <a:cs typeface="Times New Roman"/>
                <a:sym typeface="Times New Roman"/>
              </a:rPr>
              <a:t>Md. Monzurul Hoque  </a:t>
            </a:r>
            <a:endParaRPr b="0" sz="59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5900">
                <a:latin typeface="Times New Roman"/>
                <a:ea typeface="Times New Roman"/>
                <a:cs typeface="Times New Roman"/>
                <a:sym typeface="Times New Roman"/>
              </a:rPr>
              <a:t>Senior Teacher </a:t>
            </a:r>
            <a:endParaRPr b="0" sz="59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5900">
                <a:latin typeface="Times New Roman"/>
                <a:ea typeface="Times New Roman"/>
                <a:cs typeface="Times New Roman"/>
                <a:sym typeface="Times New Roman"/>
              </a:rPr>
              <a:t>Khilbarirtek Islamia High School</a:t>
            </a:r>
            <a:endParaRPr b="0" sz="59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5900">
                <a:latin typeface="Times New Roman"/>
                <a:ea typeface="Times New Roman"/>
                <a:cs typeface="Times New Roman"/>
                <a:sym typeface="Times New Roman"/>
              </a:rPr>
              <a:t>Gulshan,  Vatara, Dhaka -1212.</a:t>
            </a:r>
            <a:endParaRPr b="0" sz="59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5900">
                <a:latin typeface="Times New Roman"/>
                <a:ea typeface="Times New Roman"/>
                <a:cs typeface="Times New Roman"/>
                <a:sym typeface="Times New Roman"/>
              </a:rPr>
              <a:t>Cell Number: 01712 693 113</a:t>
            </a:r>
            <a:endParaRPr b="0" sz="59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br>
              <a:rPr lang="en-US"/>
            </a:br>
            <a:endParaRPr/>
          </a:p>
        </p:txBody>
      </p:sp>
      <p:sp>
        <p:nvSpPr>
          <p:cNvPr id="89" name="Google Shape;89;p1"/>
          <p:cNvSpPr txBox="1"/>
          <p:nvPr/>
        </p:nvSpPr>
        <p:spPr>
          <a:xfrm>
            <a:off x="1685108" y="390286"/>
            <a:ext cx="7511143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English For Today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Class 10 </a:t>
            </a:r>
            <a:endParaRPr sz="4000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4167051" y="2168434"/>
            <a:ext cx="254725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By </a:t>
            </a:r>
            <a:endParaRPr sz="36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1" name="Google Shape;91;p1"/>
          <p:cNvSpPr txBox="1"/>
          <p:nvPr>
            <p:ph idx="10" type="dt"/>
          </p:nvPr>
        </p:nvSpPr>
        <p:spPr>
          <a:xfrm>
            <a:off x="838199" y="6356350"/>
            <a:ext cx="332885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Times New Roman"/>
                <a:ea typeface="Times New Roman"/>
                <a:cs typeface="Times New Roman"/>
                <a:sym typeface="Times New Roman"/>
              </a:rPr>
              <a:t>1 September 2025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2" name="Google Shape;92;p1"/>
          <p:cNvSpPr txBox="1"/>
          <p:nvPr>
            <p:ph idx="11" type="ftr"/>
          </p:nvPr>
        </p:nvSpPr>
        <p:spPr>
          <a:xfrm>
            <a:off x="3984171" y="6317162"/>
            <a:ext cx="7106195" cy="5408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Times New Roman"/>
                <a:ea typeface="Times New Roman"/>
                <a:cs typeface="Times New Roman"/>
                <a:sym typeface="Times New Roman"/>
              </a:rPr>
              <a:t>monzurul0274@gmail.com                     Cell: 01712 693 113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3" name="Google Shape;93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/>
              <a:t>Now it is your term to say something about what you have seen. </a:t>
            </a:r>
            <a:endParaRPr/>
          </a:p>
        </p:txBody>
      </p:sp>
      <p:sp>
        <p:nvSpPr>
          <p:cNvPr id="170" name="Google Shape;170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 September 2025</a:t>
            </a:r>
            <a:endParaRPr/>
          </a:p>
        </p:txBody>
      </p:sp>
      <p:sp>
        <p:nvSpPr>
          <p:cNvPr id="171" name="Google Shape;171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monzurul0274@gmail.com                     Cell: 01712 693 113</a:t>
            </a:r>
            <a:endParaRPr/>
          </a:p>
        </p:txBody>
      </p:sp>
      <p:sp>
        <p:nvSpPr>
          <p:cNvPr id="172" name="Google Shape;172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1"/>
          <p:cNvSpPr txBox="1"/>
          <p:nvPr>
            <p:ph type="title"/>
          </p:nvPr>
        </p:nvSpPr>
        <p:spPr>
          <a:xfrm>
            <a:off x="838200" y="365125"/>
            <a:ext cx="762653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/>
              <a:t>Now open at page  196: </a:t>
            </a:r>
            <a:endParaRPr/>
          </a:p>
        </p:txBody>
      </p:sp>
      <p:sp>
        <p:nvSpPr>
          <p:cNvPr id="178" name="Google Shape;178;p1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94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Char char="•"/>
            </a:pPr>
            <a:r>
              <a:rPr lang="en-US" sz="4400">
                <a:latin typeface="Times New Roman"/>
                <a:ea typeface="Times New Roman"/>
                <a:cs typeface="Times New Roman"/>
                <a:sym typeface="Times New Roman"/>
              </a:rPr>
              <a:t>Unit 16: </a:t>
            </a:r>
            <a:endParaRPr/>
          </a:p>
          <a:p>
            <a:pPr indent="-279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Char char="•"/>
            </a:pPr>
            <a:r>
              <a:rPr lang="en-US" sz="4400">
                <a:latin typeface="Times New Roman"/>
                <a:ea typeface="Times New Roman"/>
                <a:cs typeface="Times New Roman"/>
                <a:sym typeface="Times New Roman"/>
              </a:rPr>
              <a:t>Title:  Graffiti</a:t>
            </a:r>
            <a:endParaRPr/>
          </a:p>
        </p:txBody>
      </p:sp>
      <p:sp>
        <p:nvSpPr>
          <p:cNvPr id="179" name="Google Shape;179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 September 2025</a:t>
            </a:r>
            <a:endParaRPr/>
          </a:p>
        </p:txBody>
      </p:sp>
      <p:sp>
        <p:nvSpPr>
          <p:cNvPr id="180" name="Google Shape;180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monzurul0274@gmail.com                     Cell: 01712 693 113</a:t>
            </a:r>
            <a:endParaRPr/>
          </a:p>
        </p:txBody>
      </p:sp>
      <p:sp>
        <p:nvSpPr>
          <p:cNvPr id="181" name="Google Shape;181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"/>
          <p:cNvSpPr txBox="1"/>
          <p:nvPr>
            <p:ph type="title"/>
          </p:nvPr>
        </p:nvSpPr>
        <p:spPr>
          <a:xfrm>
            <a:off x="2227218" y="594676"/>
            <a:ext cx="643781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Times New Roman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Learning outcomes :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7" name="Google Shape;187;p1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200" y="1920239"/>
            <a:ext cx="10515600" cy="3788229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 September 2025</a:t>
            </a:r>
            <a:endParaRPr/>
          </a:p>
        </p:txBody>
      </p:sp>
      <p:sp>
        <p:nvSpPr>
          <p:cNvPr id="189" name="Google Shape;18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monzurul0274@gmail.com                     Cell: 01712 693 113</a:t>
            </a:r>
            <a:endParaRPr/>
          </a:p>
        </p:txBody>
      </p:sp>
      <p:sp>
        <p:nvSpPr>
          <p:cNvPr id="190" name="Google Shape;19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3"/>
          <p:cNvSpPr txBox="1"/>
          <p:nvPr>
            <p:ph type="title"/>
          </p:nvPr>
        </p:nvSpPr>
        <p:spPr>
          <a:xfrm>
            <a:off x="838200" y="0"/>
            <a:ext cx="10515600" cy="10189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/>
              <a:t>WOULD </a:t>
            </a:r>
            <a:r>
              <a:rPr lang="en-US" sz="5400">
                <a:latin typeface="Times New Roman"/>
                <a:ea typeface="Times New Roman"/>
                <a:cs typeface="Times New Roman"/>
                <a:sym typeface="Times New Roman"/>
              </a:rPr>
              <a:t>you </a:t>
            </a:r>
            <a:r>
              <a:rPr lang="en-US"/>
              <a:t>TELL ME WHAT IS GRAFFITI?</a:t>
            </a:r>
            <a:endParaRPr/>
          </a:p>
        </p:txBody>
      </p:sp>
      <p:sp>
        <p:nvSpPr>
          <p:cNvPr id="196" name="Google Shape;196;p13"/>
          <p:cNvSpPr txBox="1"/>
          <p:nvPr>
            <p:ph idx="1" type="body"/>
          </p:nvPr>
        </p:nvSpPr>
        <p:spPr>
          <a:xfrm>
            <a:off x="838200" y="1123406"/>
            <a:ext cx="10515600" cy="50535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graf·fi·ti  [ɡrəˈfēdē]   : </a:t>
            </a:r>
            <a:r>
              <a:rPr i="1" lang="en-US" sz="3600">
                <a:latin typeface="Times New Roman"/>
                <a:ea typeface="Times New Roman"/>
                <a:cs typeface="Times New Roman"/>
                <a:sym typeface="Times New Roman"/>
              </a:rPr>
              <a:t>noun</a:t>
            </a:r>
            <a:endParaRPr sz="3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writing or drawings scribbled, scratched, or sprayed illicitly on a wall or other surface in a public place: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"the walls were covered with graffiti" · "a graffiti artist"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i="1" lang="en-US" sz="3600">
                <a:latin typeface="Times New Roman"/>
                <a:ea typeface="Times New Roman"/>
                <a:cs typeface="Times New Roman"/>
                <a:sym typeface="Times New Roman"/>
              </a:rPr>
              <a:t>verb</a:t>
            </a:r>
            <a:endParaRPr sz="3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write or draw graffiti on (something):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"he and another artist graffitied an entire train"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197" name="Google Shape;197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 September 2025</a:t>
            </a:r>
            <a:endParaRPr/>
          </a:p>
        </p:txBody>
      </p:sp>
      <p:sp>
        <p:nvSpPr>
          <p:cNvPr id="198" name="Google Shape;198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monzurul0274@gmail.com                     Cell: 01712 693 113</a:t>
            </a:r>
            <a:endParaRPr/>
          </a:p>
        </p:txBody>
      </p:sp>
      <p:sp>
        <p:nvSpPr>
          <p:cNvPr id="199" name="Google Shape;199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4"/>
          <p:cNvSpPr txBox="1"/>
          <p:nvPr>
            <p:ph idx="1" type="body"/>
          </p:nvPr>
        </p:nvSpPr>
        <p:spPr>
          <a:xfrm>
            <a:off x="838200" y="561703"/>
            <a:ext cx="10515600" cy="61526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40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b="1" lang="en-US" sz="4000">
                <a:latin typeface="Times New Roman"/>
                <a:ea typeface="Times New Roman"/>
                <a:cs typeface="Times New Roman"/>
                <a:sym typeface="Times New Roman"/>
              </a:rPr>
              <a:t>graffiti</a:t>
            </a: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, form of visual </a:t>
            </a:r>
            <a:r>
              <a:rPr lang="en-US" sz="4000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communication</a:t>
            </a: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, usually illegal, involving the unauthorized marking of public space by an individual or group. Although the common image of graffiti is a stylistic symbol or phrase spray-painted on a wall by a member of a street </a:t>
            </a:r>
            <a:r>
              <a:rPr lang="en-US" sz="4000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/>
              </a:rPr>
              <a:t>gang</a:t>
            </a: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, some graffiti is not gang-related. Graffiti can be understood as antisocial behaviour performed in order to gain attention or as a form of thrill seeking, but it also can be understood as an expressive art form. </a:t>
            </a:r>
            <a:endParaRPr sz="4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5" name="Google Shape;205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 September 2025</a:t>
            </a:r>
            <a:endParaRPr/>
          </a:p>
        </p:txBody>
      </p:sp>
      <p:sp>
        <p:nvSpPr>
          <p:cNvPr id="206" name="Google Shape;206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monzurul0274@gmail.com                     Cell: 01712 693 113</a:t>
            </a:r>
            <a:endParaRPr/>
          </a:p>
        </p:txBody>
      </p:sp>
      <p:sp>
        <p:nvSpPr>
          <p:cNvPr id="207" name="Google Shape;207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5"/>
          <p:cNvSpPr txBox="1"/>
          <p:nvPr>
            <p:ph idx="1" type="body"/>
          </p:nvPr>
        </p:nvSpPr>
        <p:spPr>
          <a:xfrm>
            <a:off x="838200" y="0"/>
            <a:ext cx="10515600" cy="69755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Derived from the Italian word </a:t>
            </a:r>
            <a:r>
              <a:rPr i="1" lang="en-US" sz="3600">
                <a:latin typeface="Times New Roman"/>
                <a:ea typeface="Times New Roman"/>
                <a:cs typeface="Times New Roman"/>
                <a:sym typeface="Times New Roman"/>
              </a:rPr>
              <a:t>graffio</a:t>
            </a: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 (“scratch”), graffiti (“incised inscriptions,” plural but often used as singular) has a long history. For example, markings have been found in ancient Roman ruins, in the remains of the Mayan city of </a:t>
            </a:r>
            <a:r>
              <a:rPr lang="en-US" sz="3600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Tikal</a:t>
            </a: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 in </a:t>
            </a:r>
            <a:r>
              <a:rPr lang="en-US" sz="3600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/>
              </a:rPr>
              <a:t>Central America</a:t>
            </a: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, on rocks in Spain dating to the 16th century, and in </a:t>
            </a:r>
            <a:r>
              <a:rPr lang="en-US" sz="3600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5"/>
              </a:rPr>
              <a:t>medieval</a:t>
            </a: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 English churches. During the 20th century, graffiti in the </a:t>
            </a:r>
            <a:r>
              <a:rPr lang="en-US" sz="3600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6"/>
              </a:rPr>
              <a:t>United States</a:t>
            </a: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 and Europe was closely associated with gangs, who used it for a variety of purposes: for identifying or claiming territory, for memorializing dead gang members in an informal “obituary,” for boasting about acts (e.g., crimes) committed by gang members, </a:t>
            </a:r>
            <a:endParaRPr/>
          </a:p>
        </p:txBody>
      </p:sp>
      <p:sp>
        <p:nvSpPr>
          <p:cNvPr id="213" name="Google Shape;213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 September 2025</a:t>
            </a:r>
            <a:endParaRPr/>
          </a:p>
        </p:txBody>
      </p:sp>
      <p:sp>
        <p:nvSpPr>
          <p:cNvPr id="214" name="Google Shape;214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monzurul0274@gmail.com                     Cell: 01712 693 113</a:t>
            </a:r>
            <a:endParaRPr/>
          </a:p>
        </p:txBody>
      </p:sp>
      <p:sp>
        <p:nvSpPr>
          <p:cNvPr id="215" name="Google Shape;215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6"/>
          <p:cNvSpPr txBox="1"/>
          <p:nvPr>
            <p:ph idx="1" type="body"/>
          </p:nvPr>
        </p:nvSpPr>
        <p:spPr>
          <a:xfrm>
            <a:off x="509451" y="522514"/>
            <a:ext cx="10844349" cy="5786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-23495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and for challenging rival gangs as a prelude to violent confrontations. Graffiti was particularly prominent in major urban centres throughout the world, especially in the United States and Europe; common targets were subways, billboards, and walls. In the 1990s there emerged a new form of graffiti, known as “tagging,” which entailed the repeated use of a single symbol or series of symbols to mark territory. In order to attract the most attention possible, this type of graffiti usually appeared in strategically or centrally located neighbourhoods.</a:t>
            </a:r>
            <a:endParaRPr/>
          </a:p>
          <a:p>
            <a:pPr indent="-64135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t/>
            </a:r>
            <a:endParaRPr/>
          </a:p>
        </p:txBody>
      </p:sp>
      <p:sp>
        <p:nvSpPr>
          <p:cNvPr id="221" name="Google Shape;221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 September 2025</a:t>
            </a:r>
            <a:endParaRPr/>
          </a:p>
        </p:txBody>
      </p:sp>
      <p:sp>
        <p:nvSpPr>
          <p:cNvPr id="222" name="Google Shape;222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monzurul0274@gmail.com                     Cell: 01712 693 113</a:t>
            </a:r>
            <a:endParaRPr/>
          </a:p>
        </p:txBody>
      </p:sp>
      <p:sp>
        <p:nvSpPr>
          <p:cNvPr id="223" name="Google Shape;223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7"/>
          <p:cNvSpPr txBox="1"/>
          <p:nvPr>
            <p:ph type="title"/>
          </p:nvPr>
        </p:nvSpPr>
        <p:spPr>
          <a:xfrm>
            <a:off x="744583" y="185742"/>
            <a:ext cx="10515600" cy="4935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en-US"/>
              <a:t>Guess the meanings</a:t>
            </a:r>
            <a:endParaRPr/>
          </a:p>
        </p:txBody>
      </p:sp>
      <p:sp>
        <p:nvSpPr>
          <p:cNvPr id="229" name="Google Shape;229;p17"/>
          <p:cNvSpPr txBox="1"/>
          <p:nvPr>
            <p:ph idx="1" type="body"/>
          </p:nvPr>
        </p:nvSpPr>
        <p:spPr>
          <a:xfrm>
            <a:off x="195943" y="679270"/>
            <a:ext cx="11456125" cy="54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Graffiti-  (pl. n) writing or drawings scribbled, scratched, or sprayed illicitly on a wall or other surface in a public place                           Graffito – (sing. N)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Pseudonymous- (a) writing or written under a false name: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Sentiment- (n) </a:t>
            </a:r>
            <a:r>
              <a:rPr b="1" lang="en-US" sz="2400">
                <a:latin typeface="Times New Roman"/>
                <a:ea typeface="Times New Roman"/>
                <a:cs typeface="Times New Roman"/>
                <a:sym typeface="Times New Roman"/>
              </a:rPr>
              <a:t>a view or opinion that is held or expressed: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Encapsulate- (v) to express the most important parts of something in a few words, a small space or a single object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Spirit-</a:t>
            </a:r>
            <a:r>
              <a:rPr b="1" lang="en-US" sz="2400">
                <a:latin typeface="Times New Roman"/>
                <a:ea typeface="Times New Roman"/>
                <a:cs typeface="Times New Roman"/>
                <a:sym typeface="Times New Roman"/>
              </a:rPr>
              <a:t>the non-physical part of a person which is the seat of emotions and character; the soul: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Quota- A quota is a predetermined limit or target on something, typically referring to a specific quantity or amount that can be produced, imported, acquired, or needed. This system is often used in international trade to limit the quantity of a particular commodity that can be imported or exported within a given period,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Stretch out- expanded widely 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0" name="Google Shape;230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 September 2025</a:t>
            </a:r>
            <a:endParaRPr/>
          </a:p>
        </p:txBody>
      </p:sp>
      <p:sp>
        <p:nvSpPr>
          <p:cNvPr id="231" name="Google Shape;231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monzurul0274@gmail.com                     Cell: 01712 693 113</a:t>
            </a:r>
            <a:endParaRPr/>
          </a:p>
        </p:txBody>
      </p:sp>
      <p:sp>
        <p:nvSpPr>
          <p:cNvPr id="232" name="Google Shape;232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8"/>
          <p:cNvSpPr txBox="1"/>
          <p:nvPr>
            <p:ph idx="1" type="body"/>
          </p:nvPr>
        </p:nvSpPr>
        <p:spPr>
          <a:xfrm>
            <a:off x="91440" y="156754"/>
            <a:ext cx="11926389" cy="60872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400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5500">
                <a:latin typeface="Times New Roman"/>
                <a:ea typeface="Times New Roman"/>
                <a:cs typeface="Times New Roman"/>
                <a:sym typeface="Times New Roman"/>
              </a:rPr>
              <a:t>Shell-shocked - mentally confused, upset, or exhausted as a result of a highly stressful or disturbing and often unexpected event or experience</a:t>
            </a:r>
            <a:endParaRPr sz="5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5500">
                <a:latin typeface="Times New Roman"/>
                <a:ea typeface="Times New Roman"/>
                <a:cs typeface="Times New Roman"/>
                <a:sym typeface="Times New Roman"/>
              </a:rPr>
              <a:t>Resistance – refusal to accept</a:t>
            </a:r>
            <a:endParaRPr sz="5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5500">
                <a:latin typeface="Times New Roman"/>
                <a:ea typeface="Times New Roman"/>
                <a:cs typeface="Times New Roman"/>
                <a:sym typeface="Times New Roman"/>
              </a:rPr>
              <a:t>Activists – worker , a person who campaigns to bring about political or social change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5500">
                <a:latin typeface="Times New Roman"/>
                <a:ea typeface="Times New Roman"/>
                <a:cs typeface="Times New Roman"/>
                <a:sym typeface="Times New Roman"/>
              </a:rPr>
              <a:t>Slogans – speech, a short and striking or memorable phrase used in advertising,  a motto associated with a political party or movement or other group.</a:t>
            </a:r>
            <a:endParaRPr sz="5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5500">
                <a:latin typeface="Times New Roman"/>
                <a:ea typeface="Times New Roman"/>
                <a:cs typeface="Times New Roman"/>
                <a:sym typeface="Times New Roman"/>
              </a:rPr>
              <a:t>Spray-painted -  decorated with spray</a:t>
            </a:r>
            <a:endParaRPr sz="5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5500">
                <a:latin typeface="Times New Roman"/>
                <a:ea typeface="Times New Roman"/>
                <a:cs typeface="Times New Roman"/>
                <a:sym typeface="Times New Roman"/>
              </a:rPr>
              <a:t>Covert -  not openly acknowledged or displayed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5500">
                <a:latin typeface="Times New Roman"/>
                <a:ea typeface="Times New Roman"/>
                <a:cs typeface="Times New Roman"/>
                <a:sym typeface="Times New Roman"/>
              </a:rPr>
              <a:t>Repressive - (especially of a social or political system) inhibiting or restraining the freedom of a person or group of people: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5500">
                <a:latin typeface="Times New Roman"/>
                <a:ea typeface="Times New Roman"/>
                <a:cs typeface="Times New Roman"/>
                <a:sym typeface="Times New Roman"/>
              </a:rPr>
              <a:t>Regime – a government, a system or planned way of doing things, especially one imposed from above: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5500">
                <a:latin typeface="Times New Roman"/>
                <a:ea typeface="Times New Roman"/>
                <a:cs typeface="Times New Roman"/>
                <a:sym typeface="Times New Roman"/>
              </a:rPr>
              <a:t>Rodent - a gnawing mammal of an order that includes rats, mice, squirrels, hamsters, porcupines, and their relatives, distinguished by strong constantly growing incisors and no canine teeth. 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5500">
                <a:latin typeface="Times New Roman"/>
                <a:ea typeface="Times New Roman"/>
                <a:cs typeface="Times New Roman"/>
                <a:sym typeface="Times New Roman"/>
              </a:rPr>
              <a:t>Disguise – a means of altering one's appearance or concealing one's identity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5500">
                <a:latin typeface="Times New Roman"/>
                <a:ea typeface="Times New Roman"/>
                <a:cs typeface="Times New Roman"/>
                <a:sym typeface="Times New Roman"/>
              </a:rPr>
              <a:t>Dissent –having or expressing an opinion that differs from the prevailing or official position</a:t>
            </a:r>
            <a:endParaRPr sz="5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5500">
                <a:latin typeface="Times New Roman"/>
                <a:ea typeface="Times New Roman"/>
                <a:cs typeface="Times New Roman"/>
                <a:sym typeface="Times New Roman"/>
              </a:rPr>
              <a:t>Guerrilla -  a member of a small independent group taking part in irregular fighting, typically against larger regular forces</a:t>
            </a:r>
            <a:endParaRPr/>
          </a:p>
          <a:p>
            <a:pPr indent="-15748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t/>
            </a:r>
            <a:endParaRPr/>
          </a:p>
        </p:txBody>
      </p:sp>
      <p:sp>
        <p:nvSpPr>
          <p:cNvPr id="238" name="Google Shape;238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 September 2025</a:t>
            </a:r>
            <a:endParaRPr/>
          </a:p>
        </p:txBody>
      </p:sp>
      <p:sp>
        <p:nvSpPr>
          <p:cNvPr id="239" name="Google Shape;239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monzurul0274@gmail.com                     Cell: 01712 693 113</a:t>
            </a:r>
            <a:endParaRPr/>
          </a:p>
        </p:txBody>
      </p:sp>
      <p:sp>
        <p:nvSpPr>
          <p:cNvPr id="240" name="Google Shape;240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8194" y="1632856"/>
            <a:ext cx="11403875" cy="3331029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 September 2025</a:t>
            </a:r>
            <a:endParaRPr/>
          </a:p>
        </p:txBody>
      </p:sp>
      <p:sp>
        <p:nvSpPr>
          <p:cNvPr id="247" name="Google Shape;247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monzurul0274@gmail.com                     Cell: 01712 693 113</a:t>
            </a:r>
            <a:endParaRPr/>
          </a:p>
        </p:txBody>
      </p:sp>
      <p:sp>
        <p:nvSpPr>
          <p:cNvPr id="248" name="Google Shape;248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Times New Roman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Welcome dear students</a:t>
            </a:r>
            <a:r>
              <a:rPr lang="en-US"/>
              <a:t>.</a:t>
            </a:r>
            <a:endParaRPr/>
          </a:p>
        </p:txBody>
      </p:sp>
      <p:sp>
        <p:nvSpPr>
          <p:cNvPr id="99" name="Google Shape;99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Now look at the pictures and answer the questions that follow.</a:t>
            </a:r>
            <a:endParaRPr sz="3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" name="Google Shape;100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 September 2025</a:t>
            </a:r>
            <a:endParaRPr/>
          </a:p>
        </p:txBody>
      </p:sp>
      <p:sp>
        <p:nvSpPr>
          <p:cNvPr id="101" name="Google Shape;101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monzurul0274@gmail.com                     Cell: 01712 693 113</a:t>
            </a:r>
            <a:endParaRPr/>
          </a:p>
        </p:txBody>
      </p:sp>
      <p:sp>
        <p:nvSpPr>
          <p:cNvPr id="102" name="Google Shape;102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0"/>
          <p:cNvSpPr txBox="1"/>
          <p:nvPr>
            <p:ph idx="1" type="body"/>
          </p:nvPr>
        </p:nvSpPr>
        <p:spPr>
          <a:xfrm>
            <a:off x="838200" y="1097280"/>
            <a:ext cx="10515600" cy="50796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On 16. uly10-4J  bu Sayeed an unarmed orgarli:Zer afthe studentsr movement for quom reform at Begum Rokeya University in Rangpur. was shot .and killed by p li e as he stood. \;Vi , his,arms s • etched out, leaving his moilier, Mouo,wara Begum, sh.e1L sho k d and.c1-y,ing .11 · y son only wamcd a job if you dont want ro give mm a job. lhen don't-but why did you kill]tim?11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254" name="Google Shape;254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 September 2025</a:t>
            </a:r>
            <a:endParaRPr/>
          </a:p>
        </p:txBody>
      </p:sp>
      <p:sp>
        <p:nvSpPr>
          <p:cNvPr id="255" name="Google Shape;255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monzurul0274@gmail.com                     Cell: 01712 693 113</a:t>
            </a:r>
            <a:endParaRPr/>
          </a:p>
        </p:txBody>
      </p:sp>
      <p:sp>
        <p:nvSpPr>
          <p:cNvPr id="256" name="Google Shape;256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1"/>
          <p:cNvSpPr txBox="1"/>
          <p:nvPr>
            <p:ph idx="1" type="body"/>
          </p:nvPr>
        </p:nvSpPr>
        <p:spPr>
          <a:xfrm>
            <a:off x="838200" y="783771"/>
            <a:ext cx="10515600" cy="5393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/>
              <a:t>' </a:t>
            </a: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ince  the  1960s.  graffiti  in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B rulglad;::::..!fh has served as 1iL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_powerful voi e for re i!;!tlin ce. In J 966 student activists spray-painted slogans like ''Down with .,A.yub Khru'.:t' on walls) u:sil1g graffiti as•a oov rt me:aos of protest against a repressive regime. Wn .1 mil.it ·rorcecs approaclte they    :sh:cmted	chika!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·.chik:a.''-i  word  rueatllll, mo! or m1Jskrat-  prntenrlino: they were killing rodei· t rn wsguis  th.ei.r actions. </a:t>
            </a:r>
            <a:endParaRPr sz="3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2" name="Google Shape;262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 September 2025</a:t>
            </a:r>
            <a:endParaRPr/>
          </a:p>
        </p:txBody>
      </p:sp>
      <p:sp>
        <p:nvSpPr>
          <p:cNvPr id="263" name="Google Shape;263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monzurul0274@gmail.com                     Cell: 01712 693 113</a:t>
            </a:r>
            <a:endParaRPr/>
          </a:p>
        </p:txBody>
      </p:sp>
      <p:sp>
        <p:nvSpPr>
          <p:cNvPr id="264" name="Google Shape;264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2"/>
          <p:cNvSpPr txBox="1"/>
          <p:nvPr>
            <p:ph idx="1" type="body"/>
          </p:nvPr>
        </p:nvSpPr>
        <p:spPr>
          <a:xfrm>
            <a:off x="838200" y="757646"/>
            <a:ext cx="10515600" cy="54193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This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gu rrilla: tactic marlrnd the begililuing of graffiti as a tooI of dissc.n;t in. Ban ladecl1; and it played a cn1eial roJe in die Libemtjon W in l97J.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No:ar Hossm'·n, 1-liith the word$ 'ZJuwn with Autocracy'' (Òˆ¯^ivPvi	bxcvZ	hvKÓ;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I' awm er-: the .Bangla spelling for 'VI f s 'R		- th,r mis-spelling 1mde:rac(jring raw·. "J)t.mkuudfJ of' ,r:·h expre · ion$) hulilly pafott:d {n lnghtwhite un h}s hate eh.e; l,, was photQgraph:ed by;	inu Alam mi	J() No h?mbe:i 1987. during .a Jll·o-d,emocracy protest fr Dhaka. Shortly fr/fei he was shot imd killed·b Bangladesh Police.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t/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0" name="Google Shape;270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 September 2025</a:t>
            </a:r>
            <a:endParaRPr/>
          </a:p>
        </p:txBody>
      </p:sp>
      <p:sp>
        <p:nvSpPr>
          <p:cNvPr id="271" name="Google Shape;271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monzurul0274@gmail.com                     Cell: 01712 693 113</a:t>
            </a:r>
            <a:endParaRPr/>
          </a:p>
        </p:txBody>
      </p:sp>
      <p:sp>
        <p:nvSpPr>
          <p:cNvPr id="272" name="Google Shape;272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 September 2025</a:t>
            </a:r>
            <a:endParaRPr/>
          </a:p>
        </p:txBody>
      </p:sp>
      <p:sp>
        <p:nvSpPr>
          <p:cNvPr id="278" name="Google Shape;27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monzurul0274@gmail.com                     Cell: 01712 693 113</a:t>
            </a:r>
            <a:endParaRPr/>
          </a:p>
        </p:txBody>
      </p:sp>
      <p:sp>
        <p:nvSpPr>
          <p:cNvPr id="279" name="Google Shape;27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4"/>
          <p:cNvSpPr txBox="1"/>
          <p:nvPr>
            <p:ph type="title"/>
          </p:nvPr>
        </p:nvSpPr>
        <p:spPr>
          <a:xfrm>
            <a:off x="838200" y="365125"/>
            <a:ext cx="10515600" cy="24564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-571500" lvl="0" marL="5715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oto Sans Symbols"/>
              <a:buChar char="✔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Home Work:</a:t>
            </a:r>
            <a:b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 Word meaning : Learning and writing</a:t>
            </a:r>
            <a:br>
              <a:rPr lang="en-US"/>
            </a:br>
            <a:br>
              <a:rPr lang="en-US"/>
            </a:br>
            <a:endParaRPr/>
          </a:p>
        </p:txBody>
      </p:sp>
      <p:sp>
        <p:nvSpPr>
          <p:cNvPr id="285" name="Google Shape;285;p24"/>
          <p:cNvSpPr txBox="1"/>
          <p:nvPr>
            <p:ph idx="1" type="body"/>
          </p:nvPr>
        </p:nvSpPr>
        <p:spPr>
          <a:xfrm>
            <a:off x="838200" y="3135085"/>
            <a:ext cx="10515600" cy="30418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 sz="5400">
                <a:latin typeface="Times New Roman"/>
                <a:ea typeface="Times New Roman"/>
                <a:cs typeface="Times New Roman"/>
                <a:sym typeface="Times New Roman"/>
              </a:rPr>
              <a:t>          Thank you</a:t>
            </a:r>
            <a:endParaRPr sz="5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6" name="Google Shape;286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 September 2025</a:t>
            </a:r>
            <a:endParaRPr/>
          </a:p>
        </p:txBody>
      </p:sp>
      <p:sp>
        <p:nvSpPr>
          <p:cNvPr id="287" name="Google Shape;287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monzurul0274@gmail.com                     Cell: 01712 693 113</a:t>
            </a:r>
            <a:endParaRPr/>
          </a:p>
        </p:txBody>
      </p:sp>
      <p:sp>
        <p:nvSpPr>
          <p:cNvPr id="288" name="Google Shape;288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0189" y="1052056"/>
            <a:ext cx="10933611" cy="539495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3"/>
          <p:cNvSpPr txBox="1"/>
          <p:nvPr/>
        </p:nvSpPr>
        <p:spPr>
          <a:xfrm>
            <a:off x="3892731" y="131265"/>
            <a:ext cx="316121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Graffiti</a:t>
            </a:r>
            <a:endParaRPr sz="36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9" name="Google Shape;109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 September 2025</a:t>
            </a:r>
            <a:endParaRPr/>
          </a:p>
        </p:txBody>
      </p:sp>
      <p:sp>
        <p:nvSpPr>
          <p:cNvPr id="110" name="Google Shape;110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monzurul0274@gmail.com                     Cell: 01712 693 113</a:t>
            </a:r>
            <a:endParaRPr/>
          </a:p>
        </p:txBody>
      </p:sp>
      <p:sp>
        <p:nvSpPr>
          <p:cNvPr id="111" name="Google Shape;111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132" y="2233749"/>
            <a:ext cx="11956868" cy="1267098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 September 2025</a:t>
            </a:r>
            <a:endParaRPr/>
          </a:p>
        </p:txBody>
      </p:sp>
      <p:sp>
        <p:nvSpPr>
          <p:cNvPr id="118" name="Google Shape;118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monzurul0274@gmail.com                     Cell: 01712 693 113</a:t>
            </a:r>
            <a:endParaRPr/>
          </a:p>
        </p:txBody>
      </p:sp>
      <p:sp>
        <p:nvSpPr>
          <p:cNvPr id="119" name="Google Shape;119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23851" y="646332"/>
            <a:ext cx="8961120" cy="5480148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5"/>
          <p:cNvSpPr txBox="1"/>
          <p:nvPr/>
        </p:nvSpPr>
        <p:spPr>
          <a:xfrm>
            <a:off x="4931228" y="0"/>
            <a:ext cx="194636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Graffiti</a:t>
            </a: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Times New Roman"/>
                <a:ea typeface="Times New Roman"/>
                <a:cs typeface="Times New Roman"/>
                <a:sym typeface="Times New Roman"/>
              </a:rPr>
              <a:t>1 September 2025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7" name="Google Shape;127;p5"/>
          <p:cNvSpPr txBox="1"/>
          <p:nvPr>
            <p:ph idx="11" type="ftr"/>
          </p:nvPr>
        </p:nvSpPr>
        <p:spPr>
          <a:xfrm>
            <a:off x="3581401" y="6356350"/>
            <a:ext cx="64378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Times New Roman"/>
                <a:ea typeface="Times New Roman"/>
                <a:cs typeface="Times New Roman"/>
                <a:sym typeface="Times New Roman"/>
              </a:rPr>
              <a:t>monzurul0274@gmail.com                     Cell: 01712 693 113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8" name="Google Shape;128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/>
              <a:t>Graffiti</a:t>
            </a:r>
            <a:endParaRPr/>
          </a:p>
        </p:txBody>
      </p:sp>
      <p:pic>
        <p:nvPicPr>
          <p:cNvPr descr="A view of Students paint graffiti on a wall alongside a road to express ..." id="134" name="Google Shape;134;p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11679" y="1690689"/>
            <a:ext cx="7942217" cy="4540294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 September 2025</a:t>
            </a:r>
            <a:endParaRPr/>
          </a:p>
        </p:txBody>
      </p:sp>
      <p:sp>
        <p:nvSpPr>
          <p:cNvPr id="136" name="Google Shape;136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monzurul0274@gmail.com                     Cell: 01712 693 113</a:t>
            </a:r>
            <a:endParaRPr/>
          </a:p>
        </p:txBody>
      </p:sp>
      <p:sp>
        <p:nvSpPr>
          <p:cNvPr id="137" name="Google Shape;137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"/>
          <p:cNvSpPr txBox="1"/>
          <p:nvPr>
            <p:ph type="title"/>
          </p:nvPr>
        </p:nvSpPr>
        <p:spPr>
          <a:xfrm>
            <a:off x="3437709" y="143056"/>
            <a:ext cx="3995057" cy="941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/>
              <a:t>Graffiti</a:t>
            </a:r>
            <a:endParaRPr/>
          </a:p>
        </p:txBody>
      </p:sp>
      <p:pic>
        <p:nvPicPr>
          <p:cNvPr id="143" name="Google Shape;143;p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5474" y="1084217"/>
            <a:ext cx="9705703" cy="5092746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 September 2025</a:t>
            </a:r>
            <a:endParaRPr/>
          </a:p>
        </p:txBody>
      </p:sp>
      <p:sp>
        <p:nvSpPr>
          <p:cNvPr id="145" name="Google Shape;145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monzurul0274@gmail.com                     Cell: 01712 693 113</a:t>
            </a:r>
            <a:endParaRPr/>
          </a:p>
        </p:txBody>
      </p:sp>
      <p:sp>
        <p:nvSpPr>
          <p:cNvPr id="146" name="Google Shape;146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8"/>
          <p:cNvSpPr txBox="1"/>
          <p:nvPr>
            <p:ph type="title"/>
          </p:nvPr>
        </p:nvSpPr>
        <p:spPr>
          <a:xfrm>
            <a:off x="3960223" y="299810"/>
            <a:ext cx="3328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/>
              <a:t>Graffiti</a:t>
            </a:r>
            <a:endParaRPr/>
          </a:p>
        </p:txBody>
      </p:sp>
      <p:pic>
        <p:nvPicPr>
          <p:cNvPr id="152" name="Google Shape;152;p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68434" y="1240971"/>
            <a:ext cx="7641772" cy="4935992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 September 2025</a:t>
            </a:r>
            <a:endParaRPr/>
          </a:p>
        </p:txBody>
      </p:sp>
      <p:sp>
        <p:nvSpPr>
          <p:cNvPr id="154" name="Google Shape;154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monzurul0274@gmail.com                     Cell: 01712 693 113</a:t>
            </a:r>
            <a:endParaRPr/>
          </a:p>
        </p:txBody>
      </p:sp>
      <p:sp>
        <p:nvSpPr>
          <p:cNvPr id="155" name="Google Shape;155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9"/>
          <p:cNvSpPr txBox="1"/>
          <p:nvPr>
            <p:ph type="title"/>
          </p:nvPr>
        </p:nvSpPr>
        <p:spPr>
          <a:xfrm>
            <a:off x="4116977" y="-125210"/>
            <a:ext cx="449362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/>
              <a:t>Graffiti</a:t>
            </a:r>
            <a:endParaRPr/>
          </a:p>
        </p:txBody>
      </p:sp>
      <p:pic>
        <p:nvPicPr>
          <p:cNvPr id="161" name="Google Shape;161;p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88719" y="1045029"/>
            <a:ext cx="9183189" cy="5131934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 September 2025</a:t>
            </a:r>
            <a:endParaRPr/>
          </a:p>
        </p:txBody>
      </p:sp>
      <p:sp>
        <p:nvSpPr>
          <p:cNvPr id="163" name="Google Shape;163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monzurul0274@gmail.com                     Cell: 01712 693 113</a:t>
            </a:r>
            <a:endParaRPr/>
          </a:p>
        </p:txBody>
      </p:sp>
      <p:sp>
        <p:nvSpPr>
          <p:cNvPr id="164" name="Google Shape;164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2025-09-01T04:08:35Z</dcterms:created>
  <dc:creator>USER</dc:creator>
</cp:coreProperties>
</file>