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9" r:id="rId2"/>
    <p:sldId id="278" r:id="rId3"/>
    <p:sldId id="292" r:id="rId4"/>
    <p:sldId id="287" r:id="rId5"/>
    <p:sldId id="280" r:id="rId6"/>
    <p:sldId id="276" r:id="rId7"/>
    <p:sldId id="294" r:id="rId8"/>
    <p:sldId id="293" r:id="rId9"/>
    <p:sldId id="285" r:id="rId10"/>
    <p:sldId id="289" r:id="rId11"/>
    <p:sldId id="290" r:id="rId12"/>
    <p:sldId id="295" r:id="rId13"/>
    <p:sldId id="296" r:id="rId14"/>
    <p:sldId id="267" r:id="rId15"/>
    <p:sldId id="269" r:id="rId16"/>
    <p:sldId id="270" r:id="rId17"/>
    <p:sldId id="29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594" autoAdjust="0"/>
  </p:normalViewPr>
  <p:slideViewPr>
    <p:cSldViewPr snapToGrid="0">
      <p:cViewPr varScale="1">
        <p:scale>
          <a:sx n="74" d="100"/>
          <a:sy n="74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D6496-2865-4D44-976A-BE0B68105C6B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A12B8-13AE-439A-8595-A70C655F8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17E68-A869-40CC-86B0-503529E769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52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61CCA6C-F6DE-4F5B-8876-CE7B5A49FD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59113DB-F97C-442E-9F87-B0E52AD3EA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3EF916D-2346-4ECC-AC2F-706154844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5AB5894-61EA-42FC-AA69-870BD19A6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8D72F86-8199-4514-9925-07C5022F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186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90129-8CED-45BB-A019-2E98B0DAD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E7301A9-6E90-4DEE-804A-EA3FF64E4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A19D826-A7A3-4C5A-BC57-A426CE9FB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DC4B81-8C40-4F87-81D3-65A22464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92DD97-2136-4035-9D88-33B39BF96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6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02F98BA0-9A1A-41EF-9AA5-F4FD74A4DE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42BE221-3808-4C50-AE93-A541F64A4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7C4D11B-39AD-44B0-AA33-ED0B2E8CE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9E0B984-85A7-44F8-912F-6924BA7B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6696035-2EDC-45CC-959B-7494DB4B1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05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D351E8-23D8-41B9-A709-C3E3F682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226FE4A-F688-407F-91BE-B880468D5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F67F6F-775D-4519-9302-506883D68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02ECF5-7DA7-4A6D-9727-33034042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C61CF7E-FDAE-4B53-8054-8EDBD6C11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75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2004C3-5CAA-407F-9118-D04084CCE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3B98D1-96F9-4298-85FB-34A33DC9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D176C17-53A7-4243-82F2-94E290AD3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E140404-1E4E-4532-B63F-C34C86FEF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9F9A72C-A5AF-45A3-A1B9-88295DBD4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B51EA1-E657-4960-B6A7-466ED022E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AFF627B-8E16-4004-9A60-0F2F17FFB6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D47242B-C39D-45FF-98B2-F48D67795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E91C39B-A0DB-4566-8832-1337BE7D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8E1DE21-132F-4DCF-B491-0C25791D7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DECB8F9-49E7-451C-96B8-2ADB853E7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0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50EABB-DA01-4F08-9C10-F2CD7D220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1BA400E-0041-4AB4-B307-53E3986A3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35BFCF0-0AE1-47E7-9AE8-8460E19A8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FCAC76A-4B78-4702-8F8A-FC6C5B053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AA4BC71-43D8-4561-8813-69092F05DF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4979A22-8887-424E-904C-F8246C73D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A527B94-3027-4656-A329-FACC40273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0FF3700-787D-40E9-A554-CF3E73A6D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6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57369F-AD9B-453D-9F85-B5FEE929B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13C579B-C151-40B6-9594-09C1096A0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8E15092-2E10-438B-98B1-1748F3632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8FBA190-33E7-44D3-808C-B939218F4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8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1B18B44-5A83-4D4D-9759-82A6CDD73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F3E8322-0265-4360-A110-C4D6F947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7D651C7-8B0C-4ABB-89D9-03B9099A1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E9C6A7-3D39-4180-843F-05270670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67340D-D15E-4938-A941-8D423C7BA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A62889D-B1E2-4B88-8851-6A21CBDC3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808CAD1-23ED-4473-AF66-959DF320C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9475FDA-08C5-4C71-90A0-46DC056A4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2C0B1B8-5F4B-4498-831E-92CD2B8C2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3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7F8DD6-23E1-438B-8BA9-4C22F1EC0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F5FB1C2-8841-4783-8B64-8D018D48B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34EA8F6-1B37-4F19-AF4A-AE5E53BD8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7632862-0CE3-40B9-A2F9-2A53CE077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659C770-F8D0-40BA-83B7-64FF8FC23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19AA702-487E-4717-9782-1C654D580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7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E9ADB19-F59B-4692-9654-D0E850237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E7EB071-7896-4167-A8CB-6DAEDA050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76B3633-1A7A-4CC9-83B6-5E45C1F12F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9E155-7052-46B0-BD93-55B58A9ECBF0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C5DDAEC-06BE-4966-8095-E41552AD5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8677BD-A734-4218-AE43-74B6121DA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12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6000" y="520700"/>
            <a:ext cx="965200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35200" y="609600"/>
            <a:ext cx="6908800" cy="213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0" y="1637763"/>
            <a:ext cx="9660586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7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/>
              <a:t>2</a:t>
            </a:r>
            <a:r>
              <a:rPr lang="en-US" sz="3200" baseline="30000" dirty="0" smtClean="0"/>
              <a:t>0 </a:t>
            </a:r>
            <a:r>
              <a:rPr lang="en-US" sz="3200" dirty="0" err="1" smtClean="0"/>
              <a:t>অ্যালকোহল</a:t>
            </a:r>
            <a:r>
              <a:rPr lang="en-US" sz="3200" dirty="0" smtClean="0"/>
              <a:t>  </a:t>
            </a:r>
            <a:r>
              <a:rPr lang="en-US" sz="3200" dirty="0" err="1" smtClean="0"/>
              <a:t>প্রস্তুতিঃ</a:t>
            </a:r>
            <a:r>
              <a:rPr lang="en-US" sz="3200" dirty="0" smtClean="0"/>
              <a:t> (</a:t>
            </a:r>
            <a:r>
              <a:rPr lang="en-US" sz="3200" dirty="0" err="1" smtClean="0"/>
              <a:t>গ্রিগনার্ড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বিকারক</a:t>
            </a:r>
            <a:r>
              <a:rPr lang="en-US" sz="3200" dirty="0" smtClean="0"/>
              <a:t>  </a:t>
            </a:r>
            <a:r>
              <a:rPr lang="en-US" sz="3200" dirty="0" err="1" smtClean="0"/>
              <a:t>হতে</a:t>
            </a:r>
            <a:r>
              <a:rPr lang="en-US" sz="3200" dirty="0" smtClean="0"/>
              <a:t> )  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36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CHO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সাথে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RMgX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যোগ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যুত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যৌগ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উৎপন্ন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হয়।একে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অম্লীয়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মাধ্যমে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আর্দ্রবিশ্লেষিত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/>
                  <a:t>2</a:t>
                </a:r>
                <a:r>
                  <a:rPr lang="en-US" sz="3600" baseline="30000" dirty="0" smtClean="0"/>
                  <a:t>0 </a:t>
                </a:r>
                <a:r>
                  <a:rPr lang="en-US" sz="3600" dirty="0" err="1" smtClean="0"/>
                  <a:t>অ্যালকোহল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উৎপন্ন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হয়</a:t>
                </a:r>
                <a:r>
                  <a:rPr lang="en-US" sz="3600" dirty="0" smtClean="0"/>
                  <a:t>।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6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CHO+RMgX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যুত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যৌগ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𝑅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𝐶𝐻</m:t>
                        </m:r>
                        <m:r>
                          <a:rPr lang="en-US" sz="4000" b="0" i="1" baseline="-2500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3</m:t>
                        </m:r>
                      </m:e>
                    </m:d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𝐶𝐻𝑂𝐻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                                                        </m:t>
                    </m:r>
                  </m:oMath>
                </a14:m>
                <a:endParaRPr lang="en-US" sz="4000" b="0" i="1" dirty="0" smtClean="0">
                  <a:solidFill>
                    <a:schemeClr val="tx1"/>
                  </a:solidFill>
                  <a:latin typeface="Cambria Math"/>
                  <a:ea typeface="Cambria Math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4000" b="0" smtClean="0">
                    <a:solidFill>
                      <a:schemeClr val="tx1"/>
                    </a:solidFill>
                    <a:ea typeface="Cambria Math"/>
                    <a:cs typeface="NikoshBAN" pitchFamily="2" charset="0"/>
                  </a:rPr>
                  <a:t>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𝑀𝑔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𝑂𝐻</m:t>
                        </m:r>
                      </m:e>
                    </m:d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𝑋</m:t>
                    </m:r>
                  </m:oMath>
                </a14:m>
                <a:endParaRPr lang="en-US" sz="40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40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  <a:blipFill rotWithShape="1">
                <a:blip r:embed="rId3"/>
                <a:stretch>
                  <a:fillRect l="-1749" t="-2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51877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/>
              <a:t>3</a:t>
            </a:r>
            <a:r>
              <a:rPr lang="en-US" sz="3200" baseline="30000" dirty="0" smtClean="0"/>
              <a:t>0 </a:t>
            </a:r>
            <a:r>
              <a:rPr lang="en-US" sz="3200" dirty="0" err="1" smtClean="0"/>
              <a:t>অ্যালকোহল</a:t>
            </a:r>
            <a:r>
              <a:rPr lang="en-US" sz="3200" dirty="0" smtClean="0"/>
              <a:t>  </a:t>
            </a:r>
            <a:r>
              <a:rPr lang="en-US" sz="3200" dirty="0" err="1" smtClean="0"/>
              <a:t>প্রস্তুতিঃ</a:t>
            </a:r>
            <a:r>
              <a:rPr lang="en-US" sz="3200" dirty="0" smtClean="0"/>
              <a:t> (</a:t>
            </a:r>
            <a:r>
              <a:rPr lang="en-US" sz="3200" dirty="0" err="1" smtClean="0"/>
              <a:t>গ্রিগনার্ড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বিকারক</a:t>
            </a:r>
            <a:r>
              <a:rPr lang="en-US" sz="3200" dirty="0" smtClean="0"/>
              <a:t>  </a:t>
            </a:r>
            <a:r>
              <a:rPr lang="en-US" sz="3200" dirty="0" err="1" smtClean="0"/>
              <a:t>হতে</a:t>
            </a:r>
            <a:r>
              <a:rPr lang="en-US" sz="3200" dirty="0" smtClean="0"/>
              <a:t> )  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RCOR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সাথে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RMgX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যোগ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যুত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যৌগ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উৎপন্ন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হয়।একে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অম্লীয়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মাধ্যমে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আর্দ্রবিশ্লেষিত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/>
                  <a:t>3</a:t>
                </a:r>
                <a:r>
                  <a:rPr lang="en-US" sz="3600" baseline="30000" dirty="0" smtClean="0"/>
                  <a:t>0 </a:t>
                </a:r>
                <a:r>
                  <a:rPr lang="en-US" sz="3600" dirty="0" err="1" smtClean="0"/>
                  <a:t>অ্যালকোহল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উৎপন্ন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হয়</a:t>
                </a:r>
                <a:r>
                  <a:rPr lang="en-US" sz="3600" dirty="0" smtClean="0"/>
                  <a:t>।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6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RCOR+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RMgX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যুত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যৌগ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𝑅</m:t>
                    </m:r>
                    <m:r>
                      <a:rPr lang="en-US" sz="4000" b="0" i="1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3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𝐶𝑂𝐻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𝑀𝑔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𝑂𝐻</m:t>
                        </m:r>
                      </m:e>
                    </m:d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𝑋</m:t>
                    </m:r>
                  </m:oMath>
                </a14:m>
                <a:endParaRPr lang="en-US" sz="40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40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  <a:blipFill rotWithShape="1">
                <a:blip r:embed="rId3"/>
                <a:stretch>
                  <a:fillRect l="-1749" t="-2559" r="-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58956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err="1" smtClean="0"/>
              <a:t>অ্যালকোহল</a:t>
            </a:r>
            <a:r>
              <a:rPr lang="en-US" sz="3200" dirty="0" smtClean="0"/>
              <a:t>  </a:t>
            </a:r>
            <a:r>
              <a:rPr lang="en-US" sz="3200" dirty="0" err="1" smtClean="0"/>
              <a:t>প্রস্তুতিঃ</a:t>
            </a:r>
            <a:r>
              <a:rPr lang="en-US" sz="3200" dirty="0" smtClean="0"/>
              <a:t> </a:t>
            </a:r>
            <a:r>
              <a:rPr lang="en-US" sz="3200" dirty="0" smtClean="0"/>
              <a:t>(</a:t>
            </a:r>
            <a:r>
              <a:rPr lang="en-US" sz="3200" dirty="0" err="1" smtClean="0"/>
              <a:t>অ্যালকাইল</a:t>
            </a:r>
            <a:r>
              <a:rPr lang="en-US" sz="3200" dirty="0" smtClean="0"/>
              <a:t> </a:t>
            </a:r>
            <a:r>
              <a:rPr lang="en-US" sz="3200" dirty="0" err="1" smtClean="0"/>
              <a:t>হ্যালাইড</a:t>
            </a:r>
            <a:r>
              <a:rPr lang="en-US" sz="3200" dirty="0" smtClean="0"/>
              <a:t>  </a:t>
            </a:r>
            <a:r>
              <a:rPr lang="en-US" sz="3200" dirty="0" err="1" smtClean="0"/>
              <a:t>হতে</a:t>
            </a:r>
            <a:r>
              <a:rPr lang="en-US" sz="3200" dirty="0" smtClean="0"/>
              <a:t> )  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0" y="1146220"/>
                <a:ext cx="12192000" cy="571178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অ্যালকাইল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হ্যালাইডকে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জলীয়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ক্ষারের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সাথে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বিক্রিয়া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করালে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/>
                  <a:t>অ্যালকোহল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উৎপন্ন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হয়</a:t>
                </a:r>
                <a:r>
                  <a:rPr lang="en-US" sz="3600" dirty="0" smtClean="0"/>
                  <a:t>।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36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RCH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Cl+ 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NaOH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en-US" sz="4000" baseline="-250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aq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)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𝑅𝐶𝐻</m:t>
                    </m:r>
                    <m:r>
                      <a:rPr lang="en-US" sz="4000" b="0" i="1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𝑂𝐻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𝑁𝑎𝐶𝑙</m:t>
                    </m:r>
                  </m:oMath>
                </a14:m>
                <a:endParaRPr lang="en-US" sz="4000" b="0" dirty="0" smtClean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pPr>
                  <a:buNone/>
                </a:pPr>
                <a:endParaRPr lang="en-US" sz="40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RCH(</a:t>
                </a:r>
                <a:r>
                  <a:rPr lang="en-US" sz="40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Cl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)CH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 </a:t>
                </a:r>
                <a:r>
                  <a:rPr lang="en-US" sz="40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NaOH</a:t>
                </a:r>
                <a:r>
                  <a:rPr lang="en-US" sz="4000" baseline="-25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en-US" sz="4000" baseline="-250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aq</a:t>
                </a:r>
                <a:r>
                  <a:rPr lang="en-US" sz="4000" baseline="-25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)</a:t>
                </a:r>
                <a:r>
                  <a:rPr lang="en-US" sz="4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0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40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𝑅𝐶𝐻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𝑂</m:t>
                        </m:r>
                        <m:r>
                          <a:rPr lang="en-US" sz="40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𝐻</m:t>
                        </m:r>
                      </m:e>
                    </m:d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𝐶𝐻</m:t>
                    </m:r>
                    <m:r>
                      <a:rPr lang="en-US" sz="4000" b="0" i="1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3</m:t>
                    </m:r>
                    <m:r>
                      <a:rPr lang="en-US" sz="40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40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𝑁𝑎𝐶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𝑙</m:t>
                    </m:r>
                  </m:oMath>
                </a14:m>
                <a:endParaRPr lang="en-US" sz="4000" dirty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pPr>
                  <a:buNone/>
                </a:pPr>
                <a:endParaRPr lang="en-US" sz="40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endParaRPr lang="en-US" sz="40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40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6220"/>
                <a:ext cx="12192000" cy="5711780"/>
              </a:xfrm>
              <a:prstGeom prst="rect">
                <a:avLst/>
              </a:prstGeom>
              <a:blipFill rotWithShape="1">
                <a:blip r:embed="rId3"/>
                <a:stretch>
                  <a:fillRect l="-1749" t="-2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72051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err="1" smtClean="0"/>
              <a:t>অ্যালকোহল</a:t>
            </a:r>
            <a:r>
              <a:rPr lang="en-US" sz="3200" dirty="0" smtClean="0"/>
              <a:t>  </a:t>
            </a:r>
            <a:r>
              <a:rPr lang="en-US" sz="3200" dirty="0" err="1" smtClean="0"/>
              <a:t>প্রস্তুতিঃ</a:t>
            </a:r>
            <a:r>
              <a:rPr lang="en-US" sz="3200" dirty="0" smtClean="0"/>
              <a:t> </a:t>
            </a:r>
            <a:r>
              <a:rPr lang="en-US" sz="3200" dirty="0" smtClean="0"/>
              <a:t>(</a:t>
            </a:r>
            <a:r>
              <a:rPr lang="en-US" sz="3200" dirty="0" err="1" smtClean="0"/>
              <a:t>কার্বনিল</a:t>
            </a:r>
            <a:r>
              <a:rPr lang="en-US" sz="3200" dirty="0" smtClean="0"/>
              <a:t>   </a:t>
            </a:r>
            <a:r>
              <a:rPr lang="en-US" sz="3200" dirty="0" err="1" smtClean="0"/>
              <a:t>হতে</a:t>
            </a:r>
            <a:r>
              <a:rPr lang="en-US" sz="3200" dirty="0" smtClean="0"/>
              <a:t> )  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0" y="1146220"/>
                <a:ext cx="12192000" cy="571178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কার্বনিল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যৌগকে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LiAlH</a:t>
                </a:r>
                <a:r>
                  <a:rPr lang="en-US" sz="36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4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দ্বারা 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বিজারিত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/>
                  <a:t>অ্যালকোহল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উৎপন্ন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হয়</a:t>
                </a:r>
                <a:r>
                  <a:rPr lang="en-US" sz="3600" dirty="0" smtClean="0"/>
                  <a:t>।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36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RCHO+ [H]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𝑅𝐶𝐻</m:t>
                    </m:r>
                    <m:r>
                      <a:rPr lang="en-US" sz="4000" b="0" i="1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𝑂𝐻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4000" b="0" dirty="0" smtClean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pPr>
                  <a:buNone/>
                </a:pPr>
                <a:endParaRPr lang="en-US" sz="40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RCOCH</a:t>
                </a:r>
                <a:r>
                  <a:rPr lang="en-US" sz="4000" baseline="-25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 [H]</a:t>
                </a:r>
                <a:r>
                  <a:rPr lang="en-US" sz="40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0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40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𝑅𝐶𝐻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𝑂</m:t>
                        </m:r>
                        <m:r>
                          <a:rPr lang="en-US" sz="40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𝐻</m:t>
                        </m:r>
                      </m:e>
                    </m:d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𝐶𝐻</m:t>
                    </m:r>
                    <m:r>
                      <a:rPr lang="en-US" sz="4000" b="0" i="1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3</m:t>
                    </m:r>
                  </m:oMath>
                </a14:m>
                <a:endParaRPr lang="en-US" sz="4000" dirty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pPr>
                  <a:buNone/>
                </a:pPr>
                <a:endParaRPr lang="en-US" sz="40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endParaRPr lang="en-US" sz="40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40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6220"/>
                <a:ext cx="12192000" cy="5711780"/>
              </a:xfrm>
              <a:prstGeom prst="rect">
                <a:avLst/>
              </a:prstGeom>
              <a:blipFill rotWithShape="1">
                <a:blip r:embed="rId3"/>
                <a:stretch>
                  <a:fillRect l="-1749" t="-2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33735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403809-0854-4ED0-AE96-B5765A97AF28}"/>
              </a:ext>
            </a:extLst>
          </p:cNvPr>
          <p:cNvSpPr txBox="1">
            <a:spLocks/>
          </p:cNvSpPr>
          <p:nvPr/>
        </p:nvSpPr>
        <p:spPr>
          <a:xfrm>
            <a:off x="3920835" y="803563"/>
            <a:ext cx="5182257" cy="15546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একক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923710"/>
            <a:ext cx="1219200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মনোহাইড্রিক</a:t>
            </a:r>
            <a:r>
              <a:rPr lang="en-US" sz="4000" dirty="0" smtClean="0"/>
              <a:t> </a:t>
            </a:r>
            <a:r>
              <a:rPr lang="en-US" sz="4000" dirty="0" err="1" smtClean="0"/>
              <a:t>অ্যালকোহল</a:t>
            </a:r>
            <a:r>
              <a:rPr lang="en-US" sz="4000" dirty="0" smtClean="0"/>
              <a:t> </a:t>
            </a:r>
            <a:r>
              <a:rPr lang="en-US" sz="4000" dirty="0" smtClean="0"/>
              <a:t> </a:t>
            </a:r>
            <a:r>
              <a:rPr lang="en-US" sz="4000" dirty="0" err="1" smtClean="0"/>
              <a:t>কি</a:t>
            </a:r>
            <a:r>
              <a:rPr lang="en-US" sz="4000" dirty="0" smtClean="0"/>
              <a:t> ?</a:t>
            </a:r>
            <a:endParaRPr lang="en-US" sz="4000" dirty="0"/>
          </a:p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প্রাইমারি</a:t>
            </a:r>
            <a:r>
              <a:rPr lang="en-US" sz="4000" dirty="0" smtClean="0"/>
              <a:t> </a:t>
            </a:r>
            <a:r>
              <a:rPr lang="en-US" sz="4000" dirty="0" err="1" smtClean="0"/>
              <a:t>অ্যালকোহলের</a:t>
            </a:r>
            <a:r>
              <a:rPr lang="en-US" sz="4000" dirty="0" smtClean="0"/>
              <a:t> </a:t>
            </a:r>
            <a:r>
              <a:rPr lang="en-US" sz="4000" dirty="0" err="1" smtClean="0"/>
              <a:t>গাঠনিক</a:t>
            </a:r>
            <a:r>
              <a:rPr lang="en-US" sz="4000" dirty="0" smtClean="0"/>
              <a:t> </a:t>
            </a:r>
            <a:r>
              <a:rPr lang="en-US" sz="4000" dirty="0" err="1" smtClean="0"/>
              <a:t>সংকেত</a:t>
            </a:r>
            <a:r>
              <a:rPr lang="en-US" sz="4000" dirty="0" smtClean="0"/>
              <a:t> </a:t>
            </a:r>
            <a:r>
              <a:rPr lang="en-US" sz="4000" dirty="0" err="1" smtClean="0"/>
              <a:t>লিখ</a:t>
            </a:r>
            <a:r>
              <a:rPr lang="en-US" sz="4000" dirty="0" smtClean="0"/>
              <a:t> </a:t>
            </a:r>
            <a:r>
              <a:rPr lang="en-US" sz="4000" dirty="0" smtClean="0"/>
              <a:t>?</a:t>
            </a:r>
            <a:endParaRPr lang="en-US" sz="4000" dirty="0"/>
          </a:p>
        </p:txBody>
      </p:sp>
      <p:pic>
        <p:nvPicPr>
          <p:cNvPr id="4" name="Picture 2" descr="taking test clipart - Clip Art Library">
            <a:extLst>
              <a:ext uri="{FF2B5EF4-FFF2-40B4-BE49-F238E27FC236}">
                <a16:creationId xmlns="" xmlns:a16="http://schemas.microsoft.com/office/drawing/2014/main" id="{80F97CDA-9FA6-48AC-A07F-7A4DEC6F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2109" y1="57296" x2="48242" y2="67597"/>
                        <a14:foregroundMark x1="49609" y1="72103" x2="57422" y2="77039"/>
                        <a14:foregroundMark x1="75000" y1="66524" x2="80078" y2="68026"/>
                        <a14:foregroundMark x1="37109" y1="80258" x2="60742" y2="85193"/>
                        <a14:foregroundMark x1="22070" y1="80258" x2="27539" y2="85193"/>
                        <a14:foregroundMark x1="21094" y1="91416" x2="84766" y2="89914"/>
                        <a14:foregroundMark x1="94336" y1="82618" x2="82422" y2="98498"/>
                        <a14:foregroundMark x1="84180" y1="76609" x2="84180" y2="76609"/>
                        <a14:foregroundMark x1="92969" y1="92918" x2="92969" y2="92918"/>
                        <a14:foregroundMark x1="74023" y1="85837" x2="97656" y2="80258"/>
                        <a14:foregroundMark x1="67578" y1="69957" x2="77734" y2="68455"/>
                        <a14:foregroundMark x1="95313" y1="85193" x2="94336" y2="97425"/>
                        <a14:foregroundMark x1="58789" y1="95279" x2="81055" y2="96996"/>
                        <a14:foregroundMark x1="39453" y1="11159" x2="24219" y2="14807"/>
                        <a14:foregroundMark x1="43164" y1="7296" x2="35742" y2="32618"/>
                        <a14:foregroundMark x1="28516" y1="7296" x2="53320" y2="15880"/>
                        <a14:foregroundMark x1="32617" y1="3219" x2="47266" y2="9227"/>
                        <a14:foregroundMark x1="27539" y1="17382" x2="23828" y2="34549"/>
                        <a14:foregroundMark x1="71289" y1="82618" x2="89258" y2="74034"/>
                        <a14:foregroundMark x1="48242" y1="94850" x2="25195" y2="97854"/>
                        <a14:foregroundMark x1="7617" y1="56867" x2="2148" y2="62446"/>
                        <a14:foregroundMark x1="20508" y1="96996" x2="14063" y2="90773"/>
                        <a14:foregroundMark x1="5469" y1="91845" x2="11914" y2="86695"/>
                        <a14:foregroundMark x1="42773" y1="62017" x2="54297" y2="62446"/>
                        <a14:foregroundMark x1="89258" y1="64378" x2="93945" y2="64378"/>
                        <a14:foregroundMark x1="90625" y1="77682" x2="97266" y2="77682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18" y="324853"/>
            <a:ext cx="2769540" cy="203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26D5EB-4BF1-4269-B676-A85A2ED327B2}"/>
              </a:ext>
            </a:extLst>
          </p:cNvPr>
          <p:cNvSpPr txBox="1">
            <a:spLocks/>
          </p:cNvSpPr>
          <p:nvPr/>
        </p:nvSpPr>
        <p:spPr>
          <a:xfrm>
            <a:off x="5565913" y="129907"/>
            <a:ext cx="5509918" cy="187566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দলীয়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কাজ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513509"/>
            <a:ext cx="1219200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3200" dirty="0" err="1" smtClean="0"/>
              <a:t>মনোহাইড্রিক</a:t>
            </a:r>
            <a:r>
              <a:rPr lang="en-US" sz="3200" dirty="0" smtClean="0"/>
              <a:t> </a:t>
            </a:r>
            <a:r>
              <a:rPr lang="en-US" sz="3200" dirty="0" err="1" smtClean="0"/>
              <a:t>অ্যালকোহলের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শ্রে</a:t>
            </a:r>
            <a:r>
              <a:rPr lang="en-US" sz="3200" dirty="0" err="1" smtClean="0"/>
              <a:t>নিবিভাগ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আলোচনা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কর</a:t>
            </a:r>
            <a:r>
              <a:rPr lang="en-US" sz="3200" dirty="0" smtClean="0">
                <a:solidFill>
                  <a:schemeClr val="tx1"/>
                </a:solidFill>
              </a:rPr>
              <a:t> । 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4" y="129907"/>
            <a:ext cx="4439479" cy="1875669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3537283" y="499892"/>
            <a:ext cx="5510463" cy="16565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673021"/>
            <a:ext cx="1219200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err="1" smtClean="0"/>
              <a:t>অ্যালকোহলের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বিজারন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বিক্রিয়া</a:t>
            </a:r>
            <a:r>
              <a:rPr lang="en-US" sz="3200" dirty="0" smtClean="0"/>
              <a:t> </a:t>
            </a:r>
            <a:r>
              <a:rPr lang="en-US" sz="3200" dirty="0" err="1" smtClean="0"/>
              <a:t>লিখ</a:t>
            </a:r>
            <a:r>
              <a:rPr lang="en-US" sz="3200" dirty="0" smtClean="0"/>
              <a:t>। 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err="1"/>
              <a:t>গ্রিগনার্ড</a:t>
            </a:r>
            <a:r>
              <a:rPr lang="en-US" sz="3200" dirty="0"/>
              <a:t> </a:t>
            </a:r>
            <a:r>
              <a:rPr lang="en-US" sz="3200" dirty="0" err="1"/>
              <a:t>বিকারক</a:t>
            </a:r>
            <a:r>
              <a:rPr lang="en-US" sz="3200" dirty="0"/>
              <a:t> </a:t>
            </a:r>
            <a:r>
              <a:rPr lang="en-US" sz="3200" dirty="0" err="1" smtClean="0"/>
              <a:t>থেকে</a:t>
            </a:r>
            <a:r>
              <a:rPr lang="en-US" sz="3200" dirty="0" smtClean="0"/>
              <a:t> </a:t>
            </a:r>
            <a:r>
              <a:rPr lang="en-US" sz="3200" dirty="0" smtClean="0"/>
              <a:t>1</a:t>
            </a:r>
            <a:r>
              <a:rPr lang="en-US" sz="3200" baseline="30000" dirty="0" smtClean="0"/>
              <a:t>0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বিউটানল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প্রস্তুতি</a:t>
            </a:r>
            <a:r>
              <a:rPr lang="en-US" sz="3200" dirty="0" smtClean="0"/>
              <a:t> </a:t>
            </a:r>
            <a:r>
              <a:rPr lang="en-US" sz="3200" dirty="0" err="1" smtClean="0"/>
              <a:t>লিখ</a:t>
            </a:r>
            <a:r>
              <a:rPr lang="en-US" sz="3200" dirty="0" smtClean="0"/>
              <a:t>। 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04" y="499891"/>
            <a:ext cx="2315295" cy="1656565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32000" y="5457935"/>
            <a:ext cx="6944575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7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447800"/>
            <a:ext cx="57912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69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44619" y="228601"/>
            <a:ext cx="3001901" cy="86177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528" y="3577125"/>
            <a:ext cx="578572" cy="26548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436" y="533400"/>
            <a:ext cx="2868782" cy="281120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08001" y="3475807"/>
            <a:ext cx="5384799" cy="285750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46520" y="3344609"/>
            <a:ext cx="4266269" cy="298869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spcBef>
                <a:spcPct val="50000"/>
              </a:spcBef>
            </a:pPr>
            <a:r>
              <a:rPr lang="bn-BD" sz="2000" b="1" dirty="0"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IN" sz="2000" b="1" u="sng" dirty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u="sng" dirty="0" smtClean="0">
                <a:latin typeface="NikoshBAN" pitchFamily="2" charset="0"/>
                <a:cs typeface="NikoshBAN" pitchFamily="2" charset="0"/>
              </a:rPr>
              <a:t>২য়  </a:t>
            </a:r>
            <a:r>
              <a:rPr lang="en-US" sz="2000" b="1" u="sng" dirty="0" err="1"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শ্রেণি-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দ্বাদশ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সময়-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০</a:t>
            </a:r>
            <a:r>
              <a:rPr lang="bn-BD" sz="2000" b="1" dirty="0">
                <a:latin typeface="NikoshBAN" pitchFamily="2" charset="0"/>
                <a:cs typeface="NikoshBAN" pitchFamily="2" charset="0"/>
              </a:rPr>
              <a:t>মি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নিট</a:t>
            </a:r>
            <a:endParaRPr lang="en-US" sz="23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তারিখঃ০১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/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০ ৮/২০২৬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খ্রি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.      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92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018" y="1534764"/>
            <a:ext cx="4322617" cy="514214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Rectangle 3"/>
          <p:cNvSpPr/>
          <p:nvPr/>
        </p:nvSpPr>
        <p:spPr>
          <a:xfrm>
            <a:off x="1395663" y="440613"/>
            <a:ext cx="9143999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56" y="1534765"/>
            <a:ext cx="6964964" cy="51421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2145227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7961"/>
            <a:ext cx="12192000" cy="685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422400" y="381001"/>
            <a:ext cx="10566400" cy="132343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/>
          <a:p>
            <a:pPr algn="ctr"/>
            <a:r>
              <a:rPr lang="en-US" sz="8000" dirty="0" err="1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latin typeface="NikoshBAN" pitchFamily="2" charset="0"/>
                <a:cs typeface="NikoshBAN" pitchFamily="2" charset="0"/>
              </a:rPr>
              <a:t>পাঠ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6000" y="3124200"/>
            <a:ext cx="10058400" cy="1200329"/>
          </a:xfrm>
          <a:prstGeom prst="rect">
            <a:avLst/>
          </a:prstGeom>
          <a:noFill/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অ্যালকোহল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21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0108" y="0"/>
            <a:ext cx="5223163" cy="13255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n-IN" b="1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en-US" dirty="0" err="1" smtClean="0"/>
              <a:t>পাঠ</a:t>
            </a:r>
            <a:r>
              <a:rPr lang="en-US" dirty="0" smtClean="0"/>
              <a:t> </a:t>
            </a:r>
            <a:r>
              <a:rPr lang="en-US" dirty="0" err="1" smtClean="0"/>
              <a:t>শেষে</a:t>
            </a:r>
            <a:r>
              <a:rPr lang="en-US" dirty="0" smtClean="0"/>
              <a:t> </a:t>
            </a:r>
            <a:r>
              <a:rPr lang="en-US" dirty="0" err="1" smtClean="0"/>
              <a:t>শিক্ষার্থীরা</a:t>
            </a:r>
            <a:r>
              <a:rPr lang="en-US" dirty="0" smtClean="0"/>
              <a:t> …………</a:t>
            </a:r>
          </a:p>
          <a:p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শিখার্থীরা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……</a:t>
            </a:r>
          </a:p>
          <a:p>
            <a:pPr marL="0" indent="0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০১)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অ্যালকোহল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এর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০২)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শ্রেণীবিভাগ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০৩)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প্রস্তুতি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03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অ্যালকোহল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0" y="1275007"/>
            <a:ext cx="12192000" cy="558299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অ্যালিফেটিক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একাধিক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হাইড্রোজেন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পরমাণু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সমসংখ্যক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-OH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প্রতিস্থাপিত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যৌগ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উৎপন্ন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অ্যালকোহল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0" indent="0"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2n+1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OH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baseline="-250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sz="4300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736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77291" y="450918"/>
            <a:ext cx="7606144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শ্রেনীবিভাগ</a:t>
            </a:r>
            <a:endParaRPr lang="en-US" sz="3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14" y="2851941"/>
            <a:ext cx="1539342" cy="18586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476" y="1515296"/>
            <a:ext cx="1900557" cy="7203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898" y="2527798"/>
            <a:ext cx="1893135" cy="10051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476" y="3761145"/>
            <a:ext cx="1900557" cy="11156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9899" y="5150718"/>
            <a:ext cx="1893134" cy="14908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48" y="1546890"/>
            <a:ext cx="2167212" cy="980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48" y="2851939"/>
            <a:ext cx="2167212" cy="13619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48" y="4482491"/>
            <a:ext cx="2167212" cy="21590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12" name="Straight Connector 11"/>
          <p:cNvCxnSpPr/>
          <p:nvPr/>
        </p:nvCxnSpPr>
        <p:spPr>
          <a:xfrm>
            <a:off x="2064327" y="1731818"/>
            <a:ext cx="0" cy="433647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2064327" y="1731818"/>
            <a:ext cx="3463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064327" y="3030353"/>
            <a:ext cx="3463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064327" y="4213876"/>
            <a:ext cx="3463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064327" y="6068291"/>
            <a:ext cx="3463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320145" y="1875481"/>
            <a:ext cx="0" cy="402065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4" idx="3"/>
          </p:cNvCxnSpPr>
          <p:nvPr/>
        </p:nvCxnSpPr>
        <p:spPr>
          <a:xfrm>
            <a:off x="4503033" y="1875481"/>
            <a:ext cx="84482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320145" y="2037344"/>
            <a:ext cx="52647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5320145" y="3532909"/>
            <a:ext cx="52647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320145" y="5896136"/>
            <a:ext cx="65116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3" idx="3"/>
          </p:cNvCxnSpPr>
          <p:nvPr/>
        </p:nvCxnSpPr>
        <p:spPr>
          <a:xfrm>
            <a:off x="1690256" y="3781243"/>
            <a:ext cx="37407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8782688" y="2851939"/>
            <a:ext cx="2901756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এছাড়াও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অ্যালকোহল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সম্পৃক্ত,অসম্পৃক্ত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অ্যালিফেটিক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</a:t>
            </a:r>
          </a:p>
          <a:p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অ্যারোমেটিক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শ্রেনীর</a:t>
            </a:r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4105595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66" y="1558375"/>
            <a:ext cx="3266388" cy="28289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163" y="1558375"/>
            <a:ext cx="3352800" cy="2828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019" y="1558375"/>
            <a:ext cx="3308142" cy="2828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2816656" y="520242"/>
            <a:ext cx="664181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অ্যালকোহল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শ্রেণিবিভাগ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1903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smtClean="0"/>
              <a:t>1</a:t>
            </a:r>
            <a:r>
              <a:rPr lang="en-US" sz="3200" baseline="30000" dirty="0" smtClean="0"/>
              <a:t>0 </a:t>
            </a:r>
            <a:r>
              <a:rPr lang="en-US" sz="3200" dirty="0" err="1" smtClean="0"/>
              <a:t>অ্যালকোহল</a:t>
            </a:r>
            <a:r>
              <a:rPr lang="en-US" sz="3200" dirty="0" smtClean="0"/>
              <a:t>  </a:t>
            </a:r>
            <a:r>
              <a:rPr lang="en-US" sz="3200" dirty="0" err="1" smtClean="0"/>
              <a:t>প্রস্তুতিঃ</a:t>
            </a:r>
            <a:r>
              <a:rPr lang="en-US" sz="3200" dirty="0" smtClean="0"/>
              <a:t> (</a:t>
            </a:r>
            <a:r>
              <a:rPr lang="en-US" sz="3200" dirty="0" err="1" smtClean="0"/>
              <a:t>গ্রিগনার্ড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বিকারক</a:t>
            </a:r>
            <a:r>
              <a:rPr lang="en-US" sz="3200" dirty="0" smtClean="0"/>
              <a:t>  </a:t>
            </a:r>
            <a:r>
              <a:rPr lang="en-US" sz="3200" dirty="0" err="1" smtClean="0"/>
              <a:t>হতে</a:t>
            </a:r>
            <a:r>
              <a:rPr lang="en-US" sz="3200" dirty="0" smtClean="0"/>
              <a:t> )  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8472"/>
            <a:ext cx="12192000" cy="556952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হাইড্রোকার্বনে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কার্বন-কার্বন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বন্ধন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),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ইথেন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-CH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সংকেতঃ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2n+2</a:t>
            </a:r>
            <a:endParaRPr lang="en-US" sz="3600" baseline="-250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অ্যালকেনের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সর্বনিম্ন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সদস্যঃ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CH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endParaRPr lang="en-US" sz="3600" baseline="-25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endParaRPr lang="en-US" sz="3600" baseline="-25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HCHO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সাথে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RMgX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যোগ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যুত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যৌগ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উৎপন্ন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হয়।একে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অম্লীয়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মাধ্যমে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আর্দ্রবিশ্লেষিত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/>
                  <a:t>1</a:t>
                </a:r>
                <a:r>
                  <a:rPr lang="en-US" sz="3600" baseline="30000" dirty="0" smtClean="0"/>
                  <a:t>0 </a:t>
                </a:r>
                <a:r>
                  <a:rPr lang="en-US" sz="3600" dirty="0" err="1" smtClean="0"/>
                  <a:t>অ্যালকোহল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উৎপন্ন</a:t>
                </a:r>
                <a:r>
                  <a:rPr lang="en-US" sz="3600" dirty="0" smtClean="0"/>
                  <a:t> </a:t>
                </a:r>
                <a:r>
                  <a:rPr lang="en-US" sz="3600" dirty="0" err="1" smtClean="0"/>
                  <a:t>হয়</a:t>
                </a:r>
                <a:r>
                  <a:rPr lang="en-US" sz="3600" dirty="0" smtClean="0"/>
                  <a:t>।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600" baseline="-25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r>
                  <a:rPr lang="en-US" sz="40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HCHO+RMgX</a:t>
                </a:r>
                <a:r>
                  <a:rPr lang="en-US" sz="40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যুত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যৌগ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𝑅𝐶𝐻</m:t>
                    </m:r>
                    <m:r>
                      <a:rPr lang="en-US" sz="4000" b="0" i="1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2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𝑂𝐻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𝑀𝑔</m:t>
                    </m:r>
                    <m:d>
                      <m:d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𝑂𝐻</m:t>
                        </m:r>
                      </m:e>
                    </m:d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𝑋</m:t>
                    </m:r>
                  </m:oMath>
                </a14:m>
                <a:endParaRPr lang="en-US" sz="4000" baseline="-25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4000" dirty="0" smtClean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Font typeface="Arial" panose="020B0604020202020204" pitchFamily="34" charset="0"/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6221"/>
                <a:ext cx="12192000" cy="5711780"/>
              </a:xfrm>
              <a:prstGeom prst="rect">
                <a:avLst/>
              </a:prstGeom>
              <a:blipFill rotWithShape="1">
                <a:blip r:embed="rId3"/>
                <a:stretch>
                  <a:fillRect l="-1749" t="-2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7077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555</Words>
  <Application>Microsoft Office PowerPoint</Application>
  <PresentationFormat>Custom</PresentationFormat>
  <Paragraphs>107</Paragraphs>
  <Slides>17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শিখনফল</vt:lpstr>
      <vt:lpstr>অ্যালকোহল কি ? </vt:lpstr>
      <vt:lpstr>PowerPoint Presentation</vt:lpstr>
      <vt:lpstr>PowerPoint Presentation</vt:lpstr>
      <vt:lpstr>10 অ্যালকোহল  প্রস্তুতিঃ (গ্রিগনার্ড বিকারক  হতে )    </vt:lpstr>
      <vt:lpstr>20 অ্যালকোহল  প্রস্তুতিঃ (গ্রিগনার্ড বিকারক  হতে )    </vt:lpstr>
      <vt:lpstr>30 অ্যালকোহল  প্রস্তুতিঃ (গ্রিগনার্ড বিকারক  হতে )    </vt:lpstr>
      <vt:lpstr>অ্যালকোহল  প্রস্তুতিঃ (অ্যালকাইল হ্যালাইড  হতে )    </vt:lpstr>
      <vt:lpstr>অ্যালকোহল  প্রস্তুতিঃ (কার্বনিল   হতে )   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165</cp:revision>
  <dcterms:created xsi:type="dcterms:W3CDTF">2020-09-24T12:45:01Z</dcterms:created>
  <dcterms:modified xsi:type="dcterms:W3CDTF">2026-08-01T05:38:02Z</dcterms:modified>
</cp:coreProperties>
</file>