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60" r:id="rId4"/>
    <p:sldId id="268" r:id="rId5"/>
    <p:sldId id="261" r:id="rId6"/>
    <p:sldId id="328" r:id="rId7"/>
    <p:sldId id="259" r:id="rId8"/>
    <p:sldId id="270" r:id="rId9"/>
    <p:sldId id="271" r:id="rId10"/>
    <p:sldId id="272" r:id="rId11"/>
    <p:sldId id="273" r:id="rId12"/>
    <p:sldId id="263" r:id="rId13"/>
    <p:sldId id="322" r:id="rId14"/>
    <p:sldId id="324" r:id="rId15"/>
    <p:sldId id="325" r:id="rId16"/>
    <p:sldId id="326" r:id="rId17"/>
    <p:sldId id="330" r:id="rId18"/>
    <p:sldId id="267" r:id="rId19"/>
    <p:sldId id="276" r:id="rId20"/>
    <p:sldId id="280" r:id="rId21"/>
    <p:sldId id="265" r:id="rId22"/>
    <p:sldId id="277" r:id="rId23"/>
    <p:sldId id="275" r:id="rId24"/>
    <p:sldId id="26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426A94-CE27-47A8-8E25-32CF242018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88D264-98DE-4C51-A537-436A4064536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B5820-2275-43E2-98A2-917E73B818BD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C213595-9448-454B-9D9E-518279524D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370C790-9D11-41FB-8A4D-6255F0E7BF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518628-9FEA-453C-9EF3-0CCAD1248F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6BB659-6A2A-4BED-B3DA-B39816FCE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564F3-E260-4F0A-8DE5-177D3E7CAD2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3D253-0C20-4285-B909-65EA2C7739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1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6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16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75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18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7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7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84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40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2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70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78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6B371-4731-4808-AE5B-6BCE8551315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21438-26A3-4C43-A826-455B05DB9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0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2-Point Star 14"/>
          <p:cNvSpPr/>
          <p:nvPr/>
        </p:nvSpPr>
        <p:spPr>
          <a:xfrm>
            <a:off x="3774279" y="342900"/>
            <a:ext cx="3671888" cy="3671888"/>
          </a:xfrm>
          <a:prstGeom prst="star12">
            <a:avLst>
              <a:gd name="adj" fmla="val 18452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25" y="4433889"/>
            <a:ext cx="7500938" cy="2155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50" y="1195386"/>
            <a:ext cx="1933576" cy="1933576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3892152" y="3649357"/>
            <a:ext cx="37123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15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3BEDA2-53EB-4A38-924B-91A5B7E3C8E3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9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" dur="3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3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3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" dur="3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66542" y="255085"/>
            <a:ext cx="3069138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সমীকরণ কী?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2264" y="4662399"/>
            <a:ext cx="10248900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আমরা বলতে পারি,  অজ্ঞাত রাশি বা চলক, প্রক্রিয়া চিহ্ন এবং সমান চিহ্ন (=) সংবলিত গাণিতিক বাক্য হলো সমীকরণ।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14920" y="2433945"/>
            <a:ext cx="3247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3x - 2 =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52579" y="2526277"/>
            <a:ext cx="7922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itchFamily="2" charset="0"/>
              </a:rPr>
              <a:t>ধ্রুবক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58981" y="3592286"/>
            <a:ext cx="817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itchFamily="2" charset="0"/>
              </a:rPr>
              <a:t>চলক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03010" y="1379767"/>
            <a:ext cx="16385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itchFamily="2" charset="0"/>
              </a:rPr>
              <a:t>প্র</a:t>
            </a:r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itchFamily="2" charset="0"/>
              </a:rPr>
              <a:t>ক্রিয়া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চিহ্ন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22305" y="3641155"/>
            <a:ext cx="1478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itchFamily="2" charset="0"/>
              </a:rPr>
              <a:t>সমান</a:t>
            </a:r>
            <a:r>
              <a:rPr lang="en-US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চিহ্ন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99129" y="2635848"/>
            <a:ext cx="9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itchFamily="2" charset="0"/>
              </a:rPr>
              <a:t>সহগ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4189879" y="2717436"/>
            <a:ext cx="856541" cy="276756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ight Arrow 21"/>
          <p:cNvSpPr/>
          <p:nvPr/>
        </p:nvSpPr>
        <p:spPr>
          <a:xfrm rot="5400000">
            <a:off x="5596838" y="2138631"/>
            <a:ext cx="614830" cy="236101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ight Arrow 22"/>
          <p:cNvSpPr/>
          <p:nvPr/>
        </p:nvSpPr>
        <p:spPr>
          <a:xfrm rot="18285213">
            <a:off x="4959212" y="3236869"/>
            <a:ext cx="649640" cy="29730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ight Arrow 23"/>
          <p:cNvSpPr/>
          <p:nvPr/>
        </p:nvSpPr>
        <p:spPr>
          <a:xfrm rot="16200000">
            <a:off x="6389700" y="3189253"/>
            <a:ext cx="636468" cy="2673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ight Arrow 24"/>
          <p:cNvSpPr/>
          <p:nvPr/>
        </p:nvSpPr>
        <p:spPr>
          <a:xfrm rot="10800000">
            <a:off x="7551425" y="2684309"/>
            <a:ext cx="772215" cy="21994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8EE89E1-7057-4B72-8068-C8CEE817566D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9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/>
          <a:srcRect l="22880" t="29861" r="21907" b="54365"/>
          <a:stretch/>
        </p:blipFill>
        <p:spPr>
          <a:xfrm>
            <a:off x="592110" y="3052605"/>
            <a:ext cx="10965305" cy="268605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sp>
        <p:nvSpPr>
          <p:cNvPr id="26" name="Rectangle 25"/>
          <p:cNvSpPr/>
          <p:nvPr/>
        </p:nvSpPr>
        <p:spPr>
          <a:xfrm>
            <a:off x="985838" y="585788"/>
            <a:ext cx="89435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সরল </a:t>
            </a:r>
            <a:r>
              <a:rPr lang="en-US" sz="5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সমীকরণের</a:t>
            </a:r>
            <a:r>
              <a: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পরিচয়</a:t>
            </a:r>
            <a:r>
              <a: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4440" y="2040939"/>
            <a:ext cx="10942820" cy="64633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জ্ঞাত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রাশির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একঘাত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বিশিষ্ট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B6B19C-52E5-404A-82BB-CB9BFC31966C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2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3921800" y="1404628"/>
            <a:ext cx="4143375" cy="5857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85838" y="333553"/>
            <a:ext cx="5738813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3921800" y="2185617"/>
            <a:ext cx="4143376" cy="5857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চলক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1800" y="3668187"/>
            <a:ext cx="4143375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সহগ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3921800" y="2926902"/>
            <a:ext cx="4143376" cy="5857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ধ্রুবক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935963" y="1331820"/>
            <a:ext cx="971550" cy="814388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964538" y="2146208"/>
            <a:ext cx="914400" cy="754260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964538" y="2862827"/>
            <a:ext cx="914400" cy="75426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007400" y="3579446"/>
            <a:ext cx="914400" cy="75426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14920" y="5252091"/>
            <a:ext cx="2172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3x - 2 = 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060" y="5317152"/>
            <a:ext cx="7922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itchFamily="2" charset="0"/>
              </a:rPr>
              <a:t>ধ্রুবক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37535" y="6185145"/>
            <a:ext cx="817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itchFamily="2" charset="0"/>
              </a:rPr>
              <a:t>চলক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67908" y="4438414"/>
            <a:ext cx="16385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itchFamily="2" charset="0"/>
              </a:rPr>
              <a:t>প্র</a:t>
            </a:r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itchFamily="2" charset="0"/>
              </a:rPr>
              <a:t>ক্রিয়া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চিহ্ন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55245" y="6233163"/>
            <a:ext cx="1478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itchFamily="2" charset="0"/>
              </a:rPr>
              <a:t>সমান</a:t>
            </a:r>
            <a:r>
              <a:rPr lang="en-US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চিহ্ন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14732" y="5323057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itchFamily="2" charset="0"/>
              </a:rPr>
              <a:t>সহগ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4429125" y="5445642"/>
            <a:ext cx="617295" cy="24172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ight Arrow 18"/>
          <p:cNvSpPr/>
          <p:nvPr/>
        </p:nvSpPr>
        <p:spPr>
          <a:xfrm rot="5400000">
            <a:off x="5608454" y="4968391"/>
            <a:ext cx="489204" cy="338498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ight Arrow 19"/>
          <p:cNvSpPr/>
          <p:nvPr/>
        </p:nvSpPr>
        <p:spPr>
          <a:xfrm rot="18285213">
            <a:off x="4997595" y="5788049"/>
            <a:ext cx="489204" cy="261349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ight Arrow 20"/>
          <p:cNvSpPr/>
          <p:nvPr/>
        </p:nvSpPr>
        <p:spPr>
          <a:xfrm rot="16200000">
            <a:off x="6245796" y="5856107"/>
            <a:ext cx="489204" cy="289071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ight Arrow 21"/>
          <p:cNvSpPr/>
          <p:nvPr/>
        </p:nvSpPr>
        <p:spPr>
          <a:xfrm rot="10800000">
            <a:off x="7186957" y="5418652"/>
            <a:ext cx="489204" cy="26871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6523C37-30FD-441C-8113-3EB61165C773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1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86800" cy="609600"/>
          </a:xfrm>
          <a:ln w="57150">
            <a:solidFill>
              <a:srgbClr val="00B050"/>
            </a:solidFill>
          </a:ln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সমীকরণের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বামপক্ষ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ডানপক্ষ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সনাক্তকরণ</a:t>
            </a:r>
            <a:endParaRPr lang="en-US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5867400" y="3124200"/>
            <a:ext cx="457200" cy="914400"/>
          </a:xfrm>
          <a:prstGeom prst="triangle">
            <a:avLst/>
          </a:prstGeom>
          <a:solidFill>
            <a:srgbClr val="D735A9"/>
          </a:solidFill>
          <a:ln w="76200">
            <a:solidFill>
              <a:srgbClr val="D735A9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95600" y="3124200"/>
            <a:ext cx="6096000" cy="381000"/>
          </a:xfrm>
          <a:prstGeom prst="rect">
            <a:avLst/>
          </a:prstGeom>
          <a:solidFill>
            <a:srgbClr val="D735A9"/>
          </a:solidFill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534400" y="2819400"/>
            <a:ext cx="457200" cy="609600"/>
          </a:xfrm>
          <a:prstGeom prst="rect">
            <a:avLst/>
          </a:prstGeom>
          <a:solidFill>
            <a:srgbClr val="D735A9"/>
          </a:solidFill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95600" y="2819400"/>
            <a:ext cx="457200" cy="609600"/>
          </a:xfrm>
          <a:prstGeom prst="rect">
            <a:avLst/>
          </a:prstGeom>
          <a:solidFill>
            <a:srgbClr val="D735A9"/>
          </a:solidFill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qual 8"/>
          <p:cNvSpPr/>
          <p:nvPr/>
        </p:nvSpPr>
        <p:spPr>
          <a:xfrm>
            <a:off x="5791200" y="2971800"/>
            <a:ext cx="609600" cy="609600"/>
          </a:xfrm>
          <a:prstGeom prst="mathEqua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0" y="3048001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বামপক্ষ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05600" y="3048001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ডানপক্ষ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5200" y="41148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L.H.S=2x+5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4038997" y="3885803"/>
            <a:ext cx="7627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6630194" y="4418806"/>
            <a:ext cx="1828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86600" y="52578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R.H.S=9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76400" y="4572001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 Script SSi" panose="02020500000000000000" pitchFamily="18" charset="0"/>
              </a:rPr>
              <a:t>L.H.S=Left Hand Side</a:t>
            </a:r>
            <a:r>
              <a:rPr lang="en-US" sz="2800" b="1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</a:t>
            </a:r>
            <a:r>
              <a:rPr lang="en-US" sz="3600" b="1" dirty="0" err="1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বামপক্ষ</a:t>
            </a:r>
            <a:r>
              <a:rPr lang="en-US" sz="2800" b="1" dirty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181600" y="5715000"/>
            <a:ext cx="49530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676400" y="4572000"/>
            <a:ext cx="47244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105400" y="5715001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 Script SSi" panose="02020500000000000000" pitchFamily="18" charset="0"/>
              </a:rPr>
              <a:t>R.H.S=Right Hand Side</a:t>
            </a:r>
            <a:r>
              <a:rPr lang="en-US" sz="2800" b="1" dirty="0">
                <a:solidFill>
                  <a:srgbClr val="002060"/>
                </a:solidFill>
                <a:latin typeface="Aria Script SSi" panose="02020500000000000000" pitchFamily="18" charset="0"/>
                <a:cs typeface="Nikosh" panose="02000000000000000000" pitchFamily="2" charset="0"/>
              </a:rPr>
              <a:t>(</a:t>
            </a:r>
            <a:r>
              <a:rPr lang="en-US" sz="3600" b="1" dirty="0" err="1">
                <a:solidFill>
                  <a:srgbClr val="002060"/>
                </a:solidFill>
                <a:latin typeface="Aria Script SSi" panose="02020500000000000000" pitchFamily="18" charset="0"/>
                <a:cs typeface="Nikosh" panose="02000000000000000000" pitchFamily="2" charset="0"/>
              </a:rPr>
              <a:t>ডানপক্ষ</a:t>
            </a:r>
            <a:r>
              <a:rPr lang="en-US" sz="2800" b="1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38928" y="1027331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2x+5=9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067300" y="1017151"/>
            <a:ext cx="1600200" cy="533400"/>
          </a:xfrm>
          <a:prstGeom prst="rect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733800" y="2362200"/>
            <a:ext cx="4572000" cy="52322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2x+5              =       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0" y="1660411"/>
            <a:ext cx="3048000" cy="584775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ইহা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সমীকরণ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FBA3ED-4B7C-4926-B31D-355B75004F13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9" grpId="0"/>
      <p:bldP spid="22" grpId="0"/>
      <p:bldP spid="23" grpId="0" animBg="1"/>
      <p:bldP spid="24" grpId="0" animBg="1"/>
      <p:bldP spid="33" grpId="0"/>
      <p:bldP spid="34" grpId="0"/>
      <p:bldP spid="35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8686800" cy="609600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sz="32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সহগ,চলক,প্রক্রিয়া</a:t>
            </a:r>
            <a:r>
              <a:rPr lang="en-US" sz="32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চিহ্ন,সমান</a:t>
            </a:r>
            <a:r>
              <a:rPr lang="en-US" sz="32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চিহ্ন</a:t>
            </a:r>
            <a:r>
              <a:rPr lang="en-US" sz="32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32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ধ্রব</a:t>
            </a:r>
            <a:r>
              <a:rPr lang="en-US" sz="32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রাশি</a:t>
            </a:r>
            <a:r>
              <a:rPr lang="en-US" sz="3200" b="1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সনাক্তকরণ</a:t>
            </a:r>
            <a:endParaRPr lang="en-US" sz="20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5867400" y="3124200"/>
            <a:ext cx="457200" cy="914400"/>
          </a:xfrm>
          <a:prstGeom prst="triangle">
            <a:avLst/>
          </a:prstGeom>
          <a:solidFill>
            <a:srgbClr val="D735A9"/>
          </a:solidFill>
          <a:ln w="76200">
            <a:solidFill>
              <a:srgbClr val="D735A9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95600" y="3124200"/>
            <a:ext cx="6096000" cy="381000"/>
          </a:xfrm>
          <a:prstGeom prst="rect">
            <a:avLst/>
          </a:prstGeom>
          <a:solidFill>
            <a:srgbClr val="D735A9"/>
          </a:solidFill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534400" y="2819400"/>
            <a:ext cx="457200" cy="609600"/>
          </a:xfrm>
          <a:prstGeom prst="rect">
            <a:avLst/>
          </a:prstGeom>
          <a:solidFill>
            <a:srgbClr val="D735A9"/>
          </a:solidFill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95600" y="2819400"/>
            <a:ext cx="457200" cy="609600"/>
          </a:xfrm>
          <a:prstGeom prst="rect">
            <a:avLst/>
          </a:prstGeom>
          <a:solidFill>
            <a:srgbClr val="D735A9"/>
          </a:solidFill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qual 8"/>
          <p:cNvSpPr/>
          <p:nvPr/>
        </p:nvSpPr>
        <p:spPr>
          <a:xfrm>
            <a:off x="5791200" y="2971800"/>
            <a:ext cx="609600" cy="609600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16200000" flipV="1">
            <a:off x="3810794" y="2209006"/>
            <a:ext cx="4572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3582194" y="3733006"/>
            <a:ext cx="1828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105400" y="5808405"/>
            <a:ext cx="49530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581400" y="838200"/>
            <a:ext cx="32004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8229600" y="1066800"/>
            <a:ext cx="16002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810000" y="2362200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   x   +   5      =              9</a:t>
            </a:r>
          </a:p>
        </p:txBody>
      </p:sp>
      <p:sp>
        <p:nvSpPr>
          <p:cNvPr id="25" name="Oval 24"/>
          <p:cNvSpPr/>
          <p:nvPr/>
        </p:nvSpPr>
        <p:spPr>
          <a:xfrm>
            <a:off x="3886200" y="2438400"/>
            <a:ext cx="365760" cy="365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343400" y="2438400"/>
            <a:ext cx="365760" cy="365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800600" y="2438400"/>
            <a:ext cx="365760" cy="365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257800" y="2438400"/>
            <a:ext cx="365760" cy="365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083142" y="2430780"/>
            <a:ext cx="365760" cy="365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742649" y="2446020"/>
            <a:ext cx="365760" cy="365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382000" y="10668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2x+5=9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48600" y="1676401"/>
            <a:ext cx="281940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ইহা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সমীকরণ</a:t>
            </a:r>
            <a:endParaRPr lang="en-US" sz="32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24000" y="4648201"/>
            <a:ext cx="51816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X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হচ্ছে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চলক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অজানা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রাশি</a:t>
            </a:r>
            <a:endParaRPr lang="en-US" sz="2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rot="5400000">
            <a:off x="6302533" y="4317781"/>
            <a:ext cx="2971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4914106" y="3315494"/>
            <a:ext cx="2971800" cy="18272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181600" y="5791201"/>
            <a:ext cx="4800600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5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9 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হচ্ছে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ধ্রবক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ধ্রব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রাশি</a:t>
            </a:r>
            <a:endParaRPr lang="en-US" sz="32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rot="5400000" flipH="1" flipV="1">
            <a:off x="4420394" y="1904206"/>
            <a:ext cx="1066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1524000" y="4648200"/>
            <a:ext cx="50292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3124200" y="914401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       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+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হচ্ছে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প্রক্রিয়া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চিহ্ন</a:t>
            </a:r>
            <a:endParaRPr lang="en-US" sz="32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334000" y="1447800"/>
            <a:ext cx="25146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1524000" y="1524001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2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হচ্ছে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x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এর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সহগ</a:t>
            </a:r>
            <a:endParaRPr lang="en-US" sz="2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524000" y="1447800"/>
            <a:ext cx="28194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Arrow Connector 56"/>
          <p:cNvCxnSpPr/>
          <p:nvPr/>
        </p:nvCxnSpPr>
        <p:spPr>
          <a:xfrm rot="16200000" flipV="1">
            <a:off x="6074600" y="2260380"/>
            <a:ext cx="4572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257800" y="1524001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r>
              <a:rPr lang="en-US" sz="24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হচ্ছে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সমান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চিহ্ন</a:t>
            </a:r>
            <a:endParaRPr lang="en-US" sz="2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AEF869-A49A-48B9-B0E8-2983D04493F5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23" grpId="0" animBg="1"/>
      <p:bldP spid="24" grpId="0" animBg="1"/>
      <p:bldP spid="35" grpId="0" animBg="1"/>
      <p:bldP spid="36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 animBg="1"/>
      <p:bldP spid="37" grpId="0" animBg="1"/>
      <p:bldP spid="45" grpId="0" animBg="1"/>
      <p:bldP spid="49" grpId="0" animBg="1"/>
      <p:bldP spid="50" grpId="0"/>
      <p:bldP spid="53" grpId="0" animBg="1"/>
      <p:bldP spid="54" grpId="0"/>
      <p:bldP spid="56" grpId="0" animBg="1"/>
      <p:bldP spid="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14400"/>
          </a:xfrm>
          <a:ln w="57150">
            <a:solidFill>
              <a:srgbClr val="D735A9"/>
            </a:solidFill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err="1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জোড়ায়</a:t>
            </a:r>
            <a:r>
              <a:rPr lang="en-US" sz="4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endParaRPr lang="en-US" sz="4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8" name="Picture 7" descr="Picture-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0700" y="28665"/>
            <a:ext cx="2819400" cy="685800"/>
          </a:xfrm>
          <a:prstGeom prst="rect">
            <a:avLst/>
          </a:prstGeom>
        </p:spPr>
      </p:pic>
      <p:pic>
        <p:nvPicPr>
          <p:cNvPr id="9" name="Picture 8" descr="Picture-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00" y="61902"/>
            <a:ext cx="2514600" cy="685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24200" y="990601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D735A9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400" b="1" dirty="0">
                <a:solidFill>
                  <a:srgbClr val="D735A9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D735A9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ছকটি</a:t>
            </a:r>
            <a:r>
              <a:rPr lang="en-US" sz="4400" b="1" dirty="0">
                <a:solidFill>
                  <a:srgbClr val="D735A9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D735A9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পূরণ</a:t>
            </a:r>
            <a:r>
              <a:rPr lang="en-US" sz="4400" b="1" dirty="0">
                <a:solidFill>
                  <a:srgbClr val="D735A9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D735A9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sz="4400" b="1" dirty="0">
              <a:solidFill>
                <a:srgbClr val="D735A9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                                             </a:t>
            </a:r>
            <a:r>
              <a:rPr lang="en-US" sz="2800" b="1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(সময়ঃ৫ </a:t>
            </a:r>
            <a:r>
              <a:rPr lang="en-US" sz="2800" b="1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মিনিট</a:t>
            </a:r>
            <a:r>
              <a:rPr lang="en-US" sz="2800" b="1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1981199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2x-1=5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200400" y="2743200"/>
          <a:ext cx="60960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01.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2060"/>
                          </a:solidFill>
                        </a:rPr>
                        <a:t>L.H.S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A564D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 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02.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R.H.S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 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03.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সহগ</a:t>
                      </a:r>
                      <a:endParaRPr lang="en-US" sz="28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 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04.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চলক</a:t>
                      </a:r>
                      <a:endParaRPr lang="en-US" sz="28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 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প্রক্রিয়া</a:t>
                      </a:r>
                      <a:r>
                        <a:rPr lang="en-US" sz="28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চিহ্ন</a:t>
                      </a:r>
                      <a:endParaRPr lang="en-US" sz="28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 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06.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সমতা</a:t>
                      </a:r>
                      <a:r>
                        <a:rPr lang="en-US" sz="28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চিহ্ন</a:t>
                      </a:r>
                      <a:endParaRPr lang="en-US" sz="28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 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07.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ধ্রব</a:t>
                      </a:r>
                      <a:r>
                        <a:rPr lang="en-US" sz="2800" b="1" baseline="0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800" b="1" baseline="0" dirty="0" err="1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রাশি</a:t>
                      </a:r>
                      <a:endParaRPr lang="en-US" sz="2800" b="1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               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401B15CA-6377-4902-8A80-FB0F0AD0AB50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417638"/>
          </a:xfrm>
          <a:ln w="57150">
            <a:solidFill>
              <a:srgbClr val="D735A9"/>
            </a:solidFill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জোড়ায়</a:t>
            </a:r>
            <a:r>
              <a:rPr lang="en-US" sz="54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কাজের</a:t>
            </a:r>
            <a:r>
              <a:rPr lang="en-US" sz="54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54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সমাধান</a:t>
            </a:r>
            <a:endParaRPr lang="en-US" sz="54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0" y="1600201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2x-1=5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0" y="2362200"/>
          <a:ext cx="6096000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01.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L.H.S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2x-1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02.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R.H.S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03.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সহগ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04.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চলক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05.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প্রক্রিয়া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চিহ্ন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06.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সমতা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চিহ্ন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=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07.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ধ্রব</a:t>
                      </a:r>
                      <a:r>
                        <a:rPr lang="en-US" sz="3200" b="1" baseline="0" dirty="0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রাশি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002060"/>
                          </a:solidFill>
                        </a:rPr>
                        <a:t>1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এবং</a:t>
                      </a:r>
                      <a:r>
                        <a:rPr lang="en-US" sz="3200" b="1" baseline="0" dirty="0">
                          <a:solidFill>
                            <a:srgbClr val="002060"/>
                          </a:solidFill>
                        </a:rPr>
                        <a:t> 5</a:t>
                      </a:r>
                      <a:endParaRPr lang="en-US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B57C0D9-127F-455E-B02D-434FC9618EDB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838200"/>
          </a:xfrm>
          <a:ln w="57150">
            <a:solidFill>
              <a:srgbClr val="FF0000"/>
            </a:solidFill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চিত্রগুলো</a:t>
            </a:r>
            <a:r>
              <a:rPr lang="en-US" sz="4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লক্ষ</a:t>
            </a:r>
            <a:r>
              <a:rPr lang="en-US" sz="4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কর</a:t>
            </a:r>
            <a:endParaRPr lang="en-US" sz="48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6" name="Content Placeholder 5" descr="images=09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1" y="3581400"/>
            <a:ext cx="928445" cy="1028700"/>
          </a:xfrm>
        </p:spPr>
      </p:pic>
      <p:sp>
        <p:nvSpPr>
          <p:cNvPr id="7" name="Rectangle 6"/>
          <p:cNvSpPr/>
          <p:nvPr/>
        </p:nvSpPr>
        <p:spPr>
          <a:xfrm>
            <a:off x="8229600" y="31242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839200" y="31242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229600" y="38862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839200" y="35052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839200" y="27432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839200" y="38862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839200" y="42672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229600" y="42672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895600" y="25146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229600" y="35052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791200" y="34290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181600" y="4191000"/>
            <a:ext cx="457200" cy="27432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791200" y="41910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181600" y="38100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791200" y="3810000"/>
            <a:ext cx="457200" cy="304800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Content Placeholder 5" descr="images=0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1" y="3581400"/>
            <a:ext cx="928445" cy="1028700"/>
          </a:xfrm>
          <a:prstGeom prst="rect">
            <a:avLst/>
          </a:prstGeom>
        </p:spPr>
      </p:pic>
      <p:sp>
        <p:nvSpPr>
          <p:cNvPr id="23" name="Plus 22"/>
          <p:cNvSpPr/>
          <p:nvPr/>
        </p:nvSpPr>
        <p:spPr>
          <a:xfrm>
            <a:off x="4038600" y="3733800"/>
            <a:ext cx="914400" cy="914400"/>
          </a:xfrm>
          <a:prstGeom prst="mathPlus">
            <a:avLst/>
          </a:prstGeom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Equal 23"/>
          <p:cNvSpPr/>
          <p:nvPr/>
        </p:nvSpPr>
        <p:spPr>
          <a:xfrm>
            <a:off x="6629400" y="3733800"/>
            <a:ext cx="914400" cy="914400"/>
          </a:xfrm>
          <a:prstGeom prst="mathEqual">
            <a:avLst/>
          </a:prstGeom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Content Placeholder 5" descr="images=0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1" y="1295400"/>
            <a:ext cx="928445" cy="10287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524000" y="9144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D735A9"/>
                </a:solidFill>
              </a:rPr>
              <a:t>Let,</a:t>
            </a:r>
          </a:p>
        </p:txBody>
      </p:sp>
      <p:sp>
        <p:nvSpPr>
          <p:cNvPr id="27" name="Equal 26"/>
          <p:cNvSpPr/>
          <p:nvPr/>
        </p:nvSpPr>
        <p:spPr>
          <a:xfrm>
            <a:off x="3581400" y="1524000"/>
            <a:ext cx="640080" cy="563880"/>
          </a:xfrm>
          <a:prstGeom prst="mathEqual">
            <a:avLst/>
          </a:prstGeom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Equal 28"/>
          <p:cNvSpPr/>
          <p:nvPr/>
        </p:nvSpPr>
        <p:spPr>
          <a:xfrm>
            <a:off x="3581400" y="2286000"/>
            <a:ext cx="640080" cy="640080"/>
          </a:xfrm>
          <a:prstGeom prst="mathEqual">
            <a:avLst/>
          </a:prstGeom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43400" y="1371600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X(</a:t>
            </a:r>
            <a:r>
              <a:rPr 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চলক</a:t>
            </a:r>
            <a:r>
              <a:rPr lang="en-US" sz="4400" b="1" dirty="0">
                <a:latin typeface="Nikosh" panose="02000000000000000000" pitchFamily="2" charset="0"/>
                <a:cs typeface="Nikosh" panose="02000000000000000000" pitchFamily="2" charset="0"/>
              </a:rPr>
              <a:t>)</a:t>
            </a:r>
            <a:endParaRPr lang="en-US" sz="5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43400" y="2133600"/>
            <a:ext cx="426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Nikosh" panose="02000000000000000000" pitchFamily="2" charset="0"/>
                <a:cs typeface="Nikosh" panose="02000000000000000000" pitchFamily="2" charset="0"/>
              </a:rPr>
              <a:t>1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(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একক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)  </a:t>
            </a:r>
            <a:endParaRPr lang="en-US" sz="5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14600" y="434340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2x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05400" y="4343400"/>
            <a:ext cx="76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58200" y="4419600"/>
            <a:ext cx="45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9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429000" y="49530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2x  + 5  = 9 9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505200" y="5181600"/>
            <a:ext cx="3581400" cy="533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429000" y="5791200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2x+5-5=9-5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276600" y="6019800"/>
            <a:ext cx="3581400" cy="533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286000" y="571500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ym typeface="Symbol"/>
              </a:rPr>
              <a:t></a:t>
            </a:r>
            <a:endParaRPr lang="en-US" sz="54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6934200" y="5791201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   [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উভয়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পক্ষ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5</a:t>
            </a:r>
            <a:r>
              <a:rPr lang="en-US" sz="2800" b="1" dirty="0">
                <a:latin typeface="Nikosh" panose="02000000000000000000" pitchFamily="2" charset="0"/>
                <a:cs typeface="Nikosh" panose="02000000000000000000" pitchFamily="2" charset="0"/>
              </a:rPr>
              <a:t>    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বিয়োগ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]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2400" y="4267200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5-5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668000" y="42672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9-5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00F7D21-1F4C-4FA1-8620-BEE39BFCC439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0833 -0.21092 " pathEditMode="relative" ptsTypes="AA">
                                      <p:cBhvr>
                                        <p:cTn id="18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5 -0.19981 " pathEditMode="relative" ptsTypes="AA">
                                      <p:cBhvr>
                                        <p:cTn id="1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3334 -0.19982 " pathEditMode="relative" ptsTypes="AA">
                                      <p:cBhvr>
                                        <p:cTn id="19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0834 -0.0333 " pathEditMode="relative" ptsTypes="AA">
                                      <p:cBhvr>
                                        <p:cTn id="19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-0.0222 L -0.60834 2.54394E-6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00" y="1100"/>
                                    </p:animMotion>
                                  </p:childTnLst>
                                </p:cTn>
                              </p:par>
                              <p:par>
                                <p:cTn id="19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4166 0.0111 " pathEditMode="relative" ptsTypes="AA">
                                      <p:cBhvr>
                                        <p:cTn id="19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4167 -0.29972 " pathEditMode="relative" ptsTypes="AA">
                                      <p:cBhvr>
                                        <p:cTn id="20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5 -0.27753 " pathEditMode="relative" ptsTypes="AA">
                                      <p:cBhvr>
                                        <p:cTn id="20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25 -0.23312 " pathEditMode="relative" ptsTypes="AA">
                                      <p:cBhvr>
                                        <p:cTn id="20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6667 0.03331 " pathEditMode="relative" ptsTypes="AA">
                                      <p:cBhvr>
                                        <p:cTn id="20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3.70028E-8 L 0.29167 0.15541 " pathEditMode="relative" rAng="0" ptsTypes="AA">
                                      <p:cBhvr>
                                        <p:cTn id="20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0" y="7800"/>
                                    </p:animMotion>
                                  </p:childTnLst>
                                </p:cTn>
                              </p:par>
                              <p:par>
                                <p:cTn id="21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4167 0.0111 " pathEditMode="relative" ptsTypes="AA">
                                      <p:cBhvr>
                                        <p:cTn id="21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 animBg="1"/>
      <p:bldP spid="24" grpId="0" animBg="1"/>
      <p:bldP spid="26" grpId="0"/>
      <p:bldP spid="27" grpId="0" animBg="1"/>
      <p:bldP spid="29" grpId="0" animBg="1"/>
      <p:bldP spid="30" grpId="0"/>
      <p:bldP spid="31" grpId="0"/>
      <p:bldP spid="33" grpId="0"/>
      <p:bldP spid="34" grpId="0"/>
      <p:bldP spid="35" grpId="0"/>
      <p:bldP spid="36" grpId="0"/>
      <p:bldP spid="37" grpId="0" animBg="1"/>
      <p:bldP spid="40" grpId="0"/>
      <p:bldP spid="41" grpId="0" animBg="1"/>
      <p:bldP spid="38" grpId="0"/>
      <p:bldP spid="39" grpId="0"/>
      <p:bldP spid="43" grpId="0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77230" y="164611"/>
            <a:ext cx="6033628" cy="76944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নিয়মঃ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04932" y="1228723"/>
            <a:ext cx="11962150" cy="5514977"/>
          </a:xfrm>
          <a:prstGeom prst="wedgeRoundRectCallout">
            <a:avLst>
              <a:gd name="adj1" fmla="val -405"/>
              <a:gd name="adj2" fmla="val -5487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সমান চিহ্নের উভয় পাশে দুটি অংশ থাকবে। সমান চিহ্নের উভয় পাশে দু’টি অং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এতে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এক লাইন থেকে অন্য লাইনে যেতে-  বা/ অথবা</a:t>
            </a:r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 হবে।</a:t>
            </a:r>
          </a:p>
          <a:p>
            <a:pPr>
              <a:lnSpc>
                <a:spcPct val="150000"/>
              </a:lnSpc>
            </a:pPr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চলক সাধারনত বামপাশে থাকবে, আর ধ্রুবক বা সংখ্যা সমান চিহ্নের ডান দিকে থাকবে।</a:t>
            </a:r>
          </a:p>
          <a:p>
            <a:pPr>
              <a:lnSpc>
                <a:spcPct val="150000"/>
              </a:lnSpc>
            </a:pPr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সমান চিহ্নের বাম থেকে ডানে এবং ডান থেকে বামে কোন সংখ্যা বা চলক স্থান পরিবর্তন করলে প্লাস-মাইনাস হবে, মাইনাস-প্লাস হবে, গুন-ভাগ হবে, ভাগ-গুন হবে।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৫।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সমাধানে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চলকের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এক্স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533FA0-A120-4FDB-96B1-4A951FE40041}"/>
              </a:ext>
            </a:extLst>
          </p:cNvPr>
          <p:cNvSpPr/>
          <p:nvPr/>
        </p:nvSpPr>
        <p:spPr>
          <a:xfrm>
            <a:off x="11036228" y="114300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8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0529" y="942990"/>
            <a:ext cx="78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86345" y="942990"/>
            <a:ext cx="37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00696" y="942990"/>
            <a:ext cx="48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57901" y="942990"/>
            <a:ext cx="47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0818" y="942990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3403" y="1814162"/>
            <a:ext cx="781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2056" y="1814162"/>
            <a:ext cx="37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86407" y="1814162"/>
            <a:ext cx="48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43709" y="1814162"/>
            <a:ext cx="47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187" y="1814162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71879" y="1828093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বা,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15249" y="1814161"/>
            <a:ext cx="37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01012" y="1814162"/>
            <a:ext cx="48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172" y="86747"/>
            <a:ext cx="23383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-১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95775" y="2667026"/>
            <a:ext cx="962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7395" y="2650132"/>
            <a:ext cx="47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38914" y="2667026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24264" y="2667025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বা,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71879" y="3900102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বা,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086183" y="3495333"/>
                <a:ext cx="3243284" cy="1244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bn-IN" sz="40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bn-IN" sz="4000" b="0" i="1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IN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183" y="3495333"/>
                <a:ext cx="3243284" cy="124482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671879" y="5055339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বা,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43403" y="4990406"/>
            <a:ext cx="781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24487" y="4994472"/>
            <a:ext cx="47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56721" y="4976473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86443" y="1814161"/>
            <a:ext cx="37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372206" y="1814162"/>
            <a:ext cx="48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443287" y="5873049"/>
            <a:ext cx="514349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অতএব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ণটির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মূল </a:t>
            </a:r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/>
              <a:t>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54D8D7-FBC5-4310-B63A-4593FC9A3C9B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9" grpId="0"/>
      <p:bldP spid="20" grpId="0"/>
      <p:bldP spid="21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338388" y="454025"/>
            <a:ext cx="6705600" cy="6889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8388" y="1144012"/>
            <a:ext cx="6705600" cy="3724096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জামাল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হোসেন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নজরুল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একাডেমী</a:t>
            </a:r>
            <a:endParaRPr lang="bn-IN" sz="3200" dirty="0"/>
          </a:p>
          <a:p>
            <a:pPr algn="ctr">
              <a:lnSpc>
                <a:spcPct val="150000"/>
              </a:lnSpc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মোবাইল নম্বরঃ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০১৭১২১৫৯৪৯০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মেইলঃ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masterjamal82</a:t>
            </a:r>
            <a:r>
              <a:rPr lang="en-US" sz="3200" dirty="0">
                <a:cs typeface="NikoshBAN" panose="02000000000000000000" pitchFamily="2" charset="0"/>
              </a:rPr>
              <a:t>@gmail.com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A2CB5F-F73C-4BBF-B155-31A096A6B1AC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000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0529" y="942990"/>
            <a:ext cx="78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86345" y="942990"/>
            <a:ext cx="37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0696" y="942990"/>
            <a:ext cx="48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7901" y="942990"/>
            <a:ext cx="47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00818" y="942990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3403" y="1814162"/>
            <a:ext cx="781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00647" y="1828093"/>
            <a:ext cx="1038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45028" y="1877097"/>
            <a:ext cx="47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187" y="1814162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71879" y="1828093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বা,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01012" y="1814162"/>
            <a:ext cx="48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9173" y="86747"/>
            <a:ext cx="2914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-২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95775" y="2667026"/>
            <a:ext cx="962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7395" y="2650132"/>
            <a:ext cx="47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38914" y="2667026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24264" y="2667025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বা,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71879" y="3900102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বা,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86183" y="3495333"/>
                <a:ext cx="3243284" cy="1244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bn-IN" sz="4000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bn-IN" sz="4000" b="0" i="1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bn-IN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bn-IN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183" y="3495333"/>
                <a:ext cx="3243284" cy="124482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671879" y="5055339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বা,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43403" y="4990406"/>
            <a:ext cx="781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24487" y="4994472"/>
            <a:ext cx="471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56721" y="4976473"/>
            <a:ext cx="628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29173" y="1798312"/>
            <a:ext cx="37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43287" y="5873049"/>
            <a:ext cx="4657726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অতএব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নির্ণেয়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/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65790" y="942990"/>
            <a:ext cx="785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12334" y="1812868"/>
            <a:ext cx="37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82753" y="959297"/>
            <a:ext cx="371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070E692-8EA0-4FC6-A3E1-FBF78E37C61E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2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 animBg="1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68782" y="3059123"/>
            <a:ext cx="5917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সমীকরণটিতে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x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84696" y="831447"/>
            <a:ext cx="2929008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30013" y="3059123"/>
            <a:ext cx="252779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-3 = 17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349C81-E479-43E1-BE9E-819218B7922F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678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7400" y="1470559"/>
            <a:ext cx="6729413" cy="76944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কোন চিহ্ন দেখে সমীকরণ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চেনা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57400" y="2471745"/>
            <a:ext cx="282892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প্লাস (+)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57400" y="3323441"/>
            <a:ext cx="282892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মাইনাস (-)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957400" y="4146587"/>
            <a:ext cx="2828926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ডিভিশন (/)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1957400" y="4955429"/>
            <a:ext cx="282892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সমান (=)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57887" y="2471745"/>
            <a:ext cx="2828926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উত্তরটি ভুল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57887" y="3323441"/>
            <a:ext cx="2828926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উত্তরটি ভুল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7887" y="4141051"/>
            <a:ext cx="2828926" cy="70788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উত্তরটি ভুল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7886" y="4955429"/>
            <a:ext cx="2828927" cy="707886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উত্তরটি সঠিক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86176" y="329783"/>
            <a:ext cx="3900486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8CB209-122B-4D23-BF9C-7893CC7805C6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6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6800" y="875556"/>
            <a:ext cx="2781300" cy="76944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b="1" u="sng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u="sng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u="sng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76688" y="2020745"/>
            <a:ext cx="6181725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:      </a:t>
            </a:r>
            <a:r>
              <a:rPr lang="en-US" sz="3200" dirty="0">
                <a:cs typeface="NikoshBAN" panose="02000000000000000000" pitchFamily="2" charset="0"/>
              </a:rPr>
              <a:t>x+5=</a:t>
            </a:r>
            <a:r>
              <a:rPr lang="bn-IN" sz="3200" dirty="0"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NikoshBAN" panose="02000000000000000000" pitchFamily="2" charset="0"/>
              </a:rPr>
              <a:t>8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2843213" y="1905938"/>
            <a:ext cx="971550" cy="814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76689" y="3104378"/>
            <a:ext cx="5916820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:    </a:t>
            </a:r>
            <a:r>
              <a:rPr lang="en-US" sz="3200" dirty="0">
                <a:cs typeface="NikoshBAN" panose="02000000000000000000" pitchFamily="2" charset="0"/>
              </a:rPr>
              <a:t>2x + 15 = 21 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843213" y="3104378"/>
            <a:ext cx="914400" cy="7542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6688" y="4333099"/>
            <a:ext cx="6181725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সমীকরণটি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:     </a:t>
            </a:r>
            <a:r>
              <a:rPr lang="en-US" sz="3200" dirty="0">
                <a:cs typeface="NikoshBAN" panose="02000000000000000000" pitchFamily="2" charset="0"/>
              </a:rPr>
              <a:t>4x - 8 = x + 7 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843213" y="4333099"/>
            <a:ext cx="914400" cy="7542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190387-1F56-49CD-8C89-CEF65ACFA0F7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00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61C56F-A63E-45C8-B998-0DFB676D4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1" y="80682"/>
            <a:ext cx="12012708" cy="66966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72245" y="84020"/>
            <a:ext cx="6137030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IN" sz="1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7DE859-EADD-4D71-BB2C-11FC2A260A34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85912" y="858619"/>
            <a:ext cx="8943975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85910" y="1647825"/>
            <a:ext cx="8943975" cy="3688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: ৬ষ্ঠ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: 5ম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: 50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02/০8/২০২6</a:t>
            </a:r>
          </a:p>
          <a:p>
            <a:pPr algn="ctr"/>
            <a:endParaRPr 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5DD115-7213-4C46-AE5B-C79B64321697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3278928" y="2385070"/>
            <a:ext cx="3335020" cy="2481932"/>
            <a:chOff x="2656115" y="1277265"/>
            <a:chExt cx="2844812" cy="2481932"/>
          </a:xfrm>
        </p:grpSpPr>
        <p:grpSp>
          <p:nvGrpSpPr>
            <p:cNvPr id="32" name="Group 31"/>
            <p:cNvGrpSpPr/>
            <p:nvPr/>
          </p:nvGrpSpPr>
          <p:grpSpPr>
            <a:xfrm>
              <a:off x="2656115" y="1814286"/>
              <a:ext cx="1204685" cy="1944911"/>
              <a:chOff x="2656115" y="1814286"/>
              <a:chExt cx="914403" cy="1944911"/>
            </a:xfrm>
          </p:grpSpPr>
          <p:grpSp>
            <p:nvGrpSpPr>
              <p:cNvPr id="44" name="Group 43"/>
              <p:cNvGrpSpPr/>
              <p:nvPr/>
            </p:nvGrpSpPr>
            <p:grpSpPr>
              <a:xfrm>
                <a:off x="2656115" y="3236683"/>
                <a:ext cx="914403" cy="522514"/>
                <a:chOff x="6720114" y="4136569"/>
                <a:chExt cx="914403" cy="522514"/>
              </a:xfrm>
            </p:grpSpPr>
            <p:sp>
              <p:nvSpPr>
                <p:cNvPr id="49" name="Moon 48"/>
                <p:cNvSpPr/>
                <p:nvPr/>
              </p:nvSpPr>
              <p:spPr>
                <a:xfrm rot="16200000">
                  <a:off x="7003145" y="4027711"/>
                  <a:ext cx="348341" cy="914403"/>
                </a:xfrm>
                <a:prstGeom prst="moon">
                  <a:avLst>
                    <a:gd name="adj" fmla="val 40788"/>
                  </a:avLst>
                </a:prstGeom>
                <a:gradFill>
                  <a:gsLst>
                    <a:gs pos="49000">
                      <a:schemeClr val="bg1"/>
                    </a:gs>
                    <a:gs pos="85000">
                      <a:schemeClr val="accent1">
                        <a:lumMod val="45000"/>
                        <a:lumOff val="55000"/>
                      </a:schemeClr>
                    </a:gs>
                    <a:gs pos="4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6720114" y="4136569"/>
                  <a:ext cx="914403" cy="348343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5" name="Straight Connector 44"/>
              <p:cNvCxnSpPr>
                <a:stCxn id="49" idx="3"/>
              </p:cNvCxnSpPr>
              <p:nvPr/>
            </p:nvCxnSpPr>
            <p:spPr>
              <a:xfrm flipV="1">
                <a:off x="3113317" y="2133600"/>
                <a:ext cx="21769" cy="148351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>
                <a:stCxn id="50" idx="7"/>
              </p:cNvCxnSpPr>
              <p:nvPr/>
            </p:nvCxnSpPr>
            <p:spPr>
              <a:xfrm flipH="1" flipV="1">
                <a:off x="3145972" y="2133601"/>
                <a:ext cx="290635" cy="115409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V="1">
                <a:off x="2846620" y="2133600"/>
                <a:ext cx="266695" cy="119016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flipV="1">
                <a:off x="3102431" y="1814286"/>
                <a:ext cx="26455" cy="180283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 32"/>
            <p:cNvGrpSpPr/>
            <p:nvPr/>
          </p:nvGrpSpPr>
          <p:grpSpPr>
            <a:xfrm>
              <a:off x="4296242" y="1814286"/>
              <a:ext cx="1204685" cy="1944911"/>
              <a:chOff x="2656115" y="1814286"/>
              <a:chExt cx="914403" cy="1944911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2656115" y="3236683"/>
                <a:ext cx="914403" cy="522514"/>
                <a:chOff x="6720114" y="4136569"/>
                <a:chExt cx="914403" cy="522514"/>
              </a:xfrm>
            </p:grpSpPr>
            <p:sp>
              <p:nvSpPr>
                <p:cNvPr id="42" name="Moon 41"/>
                <p:cNvSpPr/>
                <p:nvPr/>
              </p:nvSpPr>
              <p:spPr>
                <a:xfrm rot="16200000">
                  <a:off x="7003145" y="4027711"/>
                  <a:ext cx="348341" cy="914403"/>
                </a:xfrm>
                <a:prstGeom prst="moon">
                  <a:avLst>
                    <a:gd name="adj" fmla="val 40788"/>
                  </a:avLst>
                </a:prstGeom>
                <a:gradFill>
                  <a:gsLst>
                    <a:gs pos="49000">
                      <a:schemeClr val="bg1"/>
                    </a:gs>
                    <a:gs pos="85000">
                      <a:schemeClr val="accent1">
                        <a:lumMod val="45000"/>
                        <a:lumOff val="55000"/>
                      </a:schemeClr>
                    </a:gs>
                    <a:gs pos="4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6720114" y="4136569"/>
                  <a:ext cx="914403" cy="348343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38" name="Straight Connector 37"/>
              <p:cNvCxnSpPr>
                <a:stCxn id="42" idx="3"/>
              </p:cNvCxnSpPr>
              <p:nvPr/>
            </p:nvCxnSpPr>
            <p:spPr>
              <a:xfrm flipV="1">
                <a:off x="3113317" y="2133600"/>
                <a:ext cx="21769" cy="148351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>
                <a:stCxn id="43" idx="7"/>
              </p:cNvCxnSpPr>
              <p:nvPr/>
            </p:nvCxnSpPr>
            <p:spPr>
              <a:xfrm flipH="1" flipV="1">
                <a:off x="3145972" y="2133601"/>
                <a:ext cx="290635" cy="115409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V="1">
                <a:off x="2846620" y="2133600"/>
                <a:ext cx="266695" cy="119016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V="1">
                <a:off x="3102431" y="1814286"/>
                <a:ext cx="26455" cy="180283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/>
            <p:cNvGrpSpPr/>
            <p:nvPr/>
          </p:nvGrpSpPr>
          <p:grpSpPr>
            <a:xfrm>
              <a:off x="3135086" y="1277265"/>
              <a:ext cx="1915885" cy="624108"/>
              <a:chOff x="3120746" y="856354"/>
              <a:chExt cx="1915885" cy="624108"/>
            </a:xfrm>
          </p:grpSpPr>
          <p:sp>
            <p:nvSpPr>
              <p:cNvPr id="35" name="Trapezoid 34"/>
              <p:cNvSpPr/>
              <p:nvPr/>
            </p:nvSpPr>
            <p:spPr>
              <a:xfrm rot="10800000">
                <a:off x="3962398" y="856354"/>
                <a:ext cx="188686" cy="624107"/>
              </a:xfrm>
              <a:prstGeom prst="trapezoid">
                <a:avLst>
                  <a:gd name="adj" fmla="val 3895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120746" y="1393375"/>
                <a:ext cx="1915885" cy="8708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Cube 21"/>
          <p:cNvSpPr/>
          <p:nvPr/>
        </p:nvSpPr>
        <p:spPr>
          <a:xfrm>
            <a:off x="3688784" y="1305015"/>
            <a:ext cx="1009104" cy="529943"/>
          </a:xfrm>
          <a:prstGeom prst="cube">
            <a:avLst>
              <a:gd name="adj" fmla="val 2995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কেজি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3052142" y="2023497"/>
            <a:ext cx="3335020" cy="2666481"/>
            <a:chOff x="5773089" y="453264"/>
            <a:chExt cx="3335020" cy="2666481"/>
          </a:xfrm>
        </p:grpSpPr>
        <p:grpSp>
          <p:nvGrpSpPr>
            <p:cNvPr id="77" name="Group 76"/>
            <p:cNvGrpSpPr/>
            <p:nvPr/>
          </p:nvGrpSpPr>
          <p:grpSpPr>
            <a:xfrm>
              <a:off x="5773089" y="453264"/>
              <a:ext cx="3335020" cy="2492900"/>
              <a:chOff x="5958826" y="1187842"/>
              <a:chExt cx="3335020" cy="2492900"/>
            </a:xfrm>
          </p:grpSpPr>
          <p:sp>
            <p:nvSpPr>
              <p:cNvPr id="79" name="Trapezoid 78"/>
              <p:cNvSpPr/>
              <p:nvPr/>
            </p:nvSpPr>
            <p:spPr>
              <a:xfrm rot="10800000">
                <a:off x="7068365" y="1187842"/>
                <a:ext cx="221200" cy="624107"/>
              </a:xfrm>
              <a:prstGeom prst="trapezoid">
                <a:avLst>
                  <a:gd name="adj" fmla="val 3895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0" name="Group 79"/>
              <p:cNvGrpSpPr/>
              <p:nvPr/>
            </p:nvGrpSpPr>
            <p:grpSpPr>
              <a:xfrm rot="20076837">
                <a:off x="5958826" y="1610980"/>
                <a:ext cx="3335020" cy="2069762"/>
                <a:chOff x="5957415" y="1611297"/>
                <a:chExt cx="3335020" cy="2063181"/>
              </a:xfrm>
            </p:grpSpPr>
            <p:grpSp>
              <p:nvGrpSpPr>
                <p:cNvPr id="81" name="Group 80"/>
                <p:cNvGrpSpPr/>
                <p:nvPr/>
              </p:nvGrpSpPr>
              <p:grpSpPr>
                <a:xfrm>
                  <a:off x="5957415" y="1677283"/>
                  <a:ext cx="3335020" cy="1997195"/>
                  <a:chOff x="5966136" y="1559013"/>
                  <a:chExt cx="3335020" cy="1997195"/>
                </a:xfrm>
              </p:grpSpPr>
              <p:grpSp>
                <p:nvGrpSpPr>
                  <p:cNvPr id="83" name="Group 82"/>
                  <p:cNvGrpSpPr/>
                  <p:nvPr/>
                </p:nvGrpSpPr>
                <p:grpSpPr>
                  <a:xfrm>
                    <a:off x="5966136" y="3033694"/>
                    <a:ext cx="1412272" cy="522514"/>
                    <a:chOff x="6720114" y="4136569"/>
                    <a:chExt cx="914403" cy="522514"/>
                  </a:xfrm>
                </p:grpSpPr>
                <p:sp>
                  <p:nvSpPr>
                    <p:cNvPr id="95" name="Moon 94"/>
                    <p:cNvSpPr/>
                    <p:nvPr/>
                  </p:nvSpPr>
                  <p:spPr>
                    <a:xfrm rot="16200000">
                      <a:off x="7003145" y="4027711"/>
                      <a:ext cx="348341" cy="914403"/>
                    </a:xfrm>
                    <a:prstGeom prst="moon">
                      <a:avLst>
                        <a:gd name="adj" fmla="val 40788"/>
                      </a:avLst>
                    </a:prstGeom>
                    <a:gradFill>
                      <a:gsLst>
                        <a:gs pos="49000">
                          <a:schemeClr val="bg1"/>
                        </a:gs>
                        <a:gs pos="85000">
                          <a:schemeClr val="accent1">
                            <a:lumMod val="45000"/>
                            <a:lumOff val="55000"/>
                          </a:schemeClr>
                        </a:gs>
                        <a:gs pos="4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6" name="Oval 95"/>
                    <p:cNvSpPr/>
                    <p:nvPr/>
                  </p:nvSpPr>
                  <p:spPr>
                    <a:xfrm>
                      <a:off x="6720114" y="4136569"/>
                      <a:ext cx="914403" cy="348343"/>
                    </a:xfrm>
                    <a:prstGeom prst="ellipse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cxnSp>
                <p:nvCxnSpPr>
                  <p:cNvPr id="84" name="Straight Connector 83"/>
                  <p:cNvCxnSpPr>
                    <a:stCxn id="95" idx="3"/>
                  </p:cNvCxnSpPr>
                  <p:nvPr/>
                </p:nvCxnSpPr>
                <p:spPr>
                  <a:xfrm flipV="1">
                    <a:off x="6672273" y="1930611"/>
                    <a:ext cx="33622" cy="1483516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Connector 84"/>
                  <p:cNvCxnSpPr>
                    <a:stCxn id="96" idx="7"/>
                  </p:cNvCxnSpPr>
                  <p:nvPr/>
                </p:nvCxnSpPr>
                <p:spPr>
                  <a:xfrm flipH="1" flipV="1">
                    <a:off x="6722708" y="1930612"/>
                    <a:ext cx="448878" cy="1154096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Straight Connector 85"/>
                  <p:cNvCxnSpPr/>
                  <p:nvPr/>
                </p:nvCxnSpPr>
                <p:spPr>
                  <a:xfrm flipV="1">
                    <a:off x="6260366" y="1930611"/>
                    <a:ext cx="411904" cy="1190169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Connector 86"/>
                  <p:cNvCxnSpPr/>
                  <p:nvPr/>
                </p:nvCxnSpPr>
                <p:spPr>
                  <a:xfrm flipV="1">
                    <a:off x="6680348" y="1559013"/>
                    <a:ext cx="40859" cy="180283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8" name="Group 87"/>
                  <p:cNvGrpSpPr/>
                  <p:nvPr/>
                </p:nvGrpSpPr>
                <p:grpSpPr>
                  <a:xfrm>
                    <a:off x="7888884" y="3033694"/>
                    <a:ext cx="1412272" cy="522514"/>
                    <a:chOff x="6720114" y="4136569"/>
                    <a:chExt cx="914403" cy="522514"/>
                  </a:xfrm>
                </p:grpSpPr>
                <p:sp>
                  <p:nvSpPr>
                    <p:cNvPr id="93" name="Moon 92"/>
                    <p:cNvSpPr/>
                    <p:nvPr/>
                  </p:nvSpPr>
                  <p:spPr>
                    <a:xfrm rot="16200000">
                      <a:off x="7003145" y="4027711"/>
                      <a:ext cx="348341" cy="914403"/>
                    </a:xfrm>
                    <a:prstGeom prst="moon">
                      <a:avLst>
                        <a:gd name="adj" fmla="val 40788"/>
                      </a:avLst>
                    </a:prstGeom>
                    <a:gradFill>
                      <a:gsLst>
                        <a:gs pos="49000">
                          <a:schemeClr val="bg1"/>
                        </a:gs>
                        <a:gs pos="85000">
                          <a:schemeClr val="accent1">
                            <a:lumMod val="45000"/>
                            <a:lumOff val="55000"/>
                          </a:schemeClr>
                        </a:gs>
                        <a:gs pos="4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4" name="Oval 93"/>
                    <p:cNvSpPr/>
                    <p:nvPr/>
                  </p:nvSpPr>
                  <p:spPr>
                    <a:xfrm>
                      <a:off x="6720114" y="4136569"/>
                      <a:ext cx="914403" cy="348343"/>
                    </a:xfrm>
                    <a:prstGeom prst="ellipse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cxnSp>
                <p:nvCxnSpPr>
                  <p:cNvPr id="89" name="Straight Connector 88"/>
                  <p:cNvCxnSpPr>
                    <a:stCxn id="93" idx="3"/>
                  </p:cNvCxnSpPr>
                  <p:nvPr/>
                </p:nvCxnSpPr>
                <p:spPr>
                  <a:xfrm flipV="1">
                    <a:off x="8595021" y="1930611"/>
                    <a:ext cx="33622" cy="1483516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/>
                  <p:cNvCxnSpPr>
                    <a:stCxn id="94" idx="7"/>
                  </p:cNvCxnSpPr>
                  <p:nvPr/>
                </p:nvCxnSpPr>
                <p:spPr>
                  <a:xfrm flipH="1" flipV="1">
                    <a:off x="8645456" y="1930612"/>
                    <a:ext cx="448878" cy="1154096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/>
                  <p:cNvCxnSpPr/>
                  <p:nvPr/>
                </p:nvCxnSpPr>
                <p:spPr>
                  <a:xfrm flipV="1">
                    <a:off x="8183114" y="1930611"/>
                    <a:ext cx="411904" cy="1190169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/>
                  <p:cNvCxnSpPr/>
                  <p:nvPr/>
                </p:nvCxnSpPr>
                <p:spPr>
                  <a:xfrm flipV="1">
                    <a:off x="8603097" y="1559014"/>
                    <a:ext cx="40859" cy="180283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2" name="Rectangle 81"/>
                <p:cNvSpPr/>
                <p:nvPr/>
              </p:nvSpPr>
              <p:spPr>
                <a:xfrm>
                  <a:off x="6527642" y="1611297"/>
                  <a:ext cx="2246024" cy="87087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8" name="Cube 77"/>
            <p:cNvSpPr/>
            <p:nvPr/>
          </p:nvSpPr>
          <p:spPr>
            <a:xfrm rot="19603629">
              <a:off x="6355460" y="2589802"/>
              <a:ext cx="1009104" cy="529943"/>
            </a:xfrm>
            <a:prstGeom prst="cube">
              <a:avLst>
                <a:gd name="adj" fmla="val 29958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 কেজি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725922" y="994318"/>
            <a:ext cx="1558685" cy="947762"/>
            <a:chOff x="6482229" y="930447"/>
            <a:chExt cx="1608819" cy="1201545"/>
          </a:xfrm>
        </p:grpSpPr>
        <p:sp>
          <p:nvSpPr>
            <p:cNvPr id="24" name="Teardrop 23"/>
            <p:cNvSpPr/>
            <p:nvPr/>
          </p:nvSpPr>
          <p:spPr>
            <a:xfrm>
              <a:off x="6568138" y="930447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5" name="Teardrop 24"/>
            <p:cNvSpPr/>
            <p:nvPr/>
          </p:nvSpPr>
          <p:spPr>
            <a:xfrm>
              <a:off x="7107856" y="957915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Teardrop 25"/>
            <p:cNvSpPr/>
            <p:nvPr/>
          </p:nvSpPr>
          <p:spPr>
            <a:xfrm>
              <a:off x="7329593" y="1405514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7" name="Teardrop 26"/>
            <p:cNvSpPr/>
            <p:nvPr/>
          </p:nvSpPr>
          <p:spPr>
            <a:xfrm>
              <a:off x="6482229" y="1319805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8" name="Teardrop 27"/>
            <p:cNvSpPr/>
            <p:nvPr/>
          </p:nvSpPr>
          <p:spPr>
            <a:xfrm>
              <a:off x="6551624" y="1709163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9" name="Teardrop 28"/>
            <p:cNvSpPr/>
            <p:nvPr/>
          </p:nvSpPr>
          <p:spPr>
            <a:xfrm>
              <a:off x="6936701" y="1219460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0" name="Teardrop 29"/>
            <p:cNvSpPr/>
            <p:nvPr/>
          </p:nvSpPr>
          <p:spPr>
            <a:xfrm>
              <a:off x="6948865" y="1636309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3250581" y="2211997"/>
            <a:ext cx="3517833" cy="2481932"/>
            <a:chOff x="8366273" y="963416"/>
            <a:chExt cx="3517833" cy="2481932"/>
          </a:xfrm>
        </p:grpSpPr>
        <p:grpSp>
          <p:nvGrpSpPr>
            <p:cNvPr id="97" name="Group 96"/>
            <p:cNvGrpSpPr/>
            <p:nvPr/>
          </p:nvGrpSpPr>
          <p:grpSpPr>
            <a:xfrm rot="21321954">
              <a:off x="8366273" y="963416"/>
              <a:ext cx="3335020" cy="2481932"/>
              <a:chOff x="2656115" y="1277265"/>
              <a:chExt cx="2844812" cy="2481932"/>
            </a:xfrm>
          </p:grpSpPr>
          <p:grpSp>
            <p:nvGrpSpPr>
              <p:cNvPr id="98" name="Group 97"/>
              <p:cNvGrpSpPr/>
              <p:nvPr/>
            </p:nvGrpSpPr>
            <p:grpSpPr>
              <a:xfrm>
                <a:off x="2656115" y="1814286"/>
                <a:ext cx="1204685" cy="1944911"/>
                <a:chOff x="2656115" y="1814286"/>
                <a:chExt cx="914403" cy="1944911"/>
              </a:xfrm>
            </p:grpSpPr>
            <p:grpSp>
              <p:nvGrpSpPr>
                <p:cNvPr id="110" name="Group 109"/>
                <p:cNvGrpSpPr/>
                <p:nvPr/>
              </p:nvGrpSpPr>
              <p:grpSpPr>
                <a:xfrm>
                  <a:off x="2656115" y="3236683"/>
                  <a:ext cx="914403" cy="522514"/>
                  <a:chOff x="6720114" y="4136569"/>
                  <a:chExt cx="914403" cy="522514"/>
                </a:xfrm>
              </p:grpSpPr>
              <p:sp>
                <p:nvSpPr>
                  <p:cNvPr id="115" name="Moon 114"/>
                  <p:cNvSpPr/>
                  <p:nvPr/>
                </p:nvSpPr>
                <p:spPr>
                  <a:xfrm rot="16200000">
                    <a:off x="7003145" y="4027711"/>
                    <a:ext cx="348341" cy="914403"/>
                  </a:xfrm>
                  <a:prstGeom prst="moon">
                    <a:avLst>
                      <a:gd name="adj" fmla="val 40788"/>
                    </a:avLst>
                  </a:prstGeom>
                  <a:gradFill>
                    <a:gsLst>
                      <a:gs pos="49000">
                        <a:schemeClr val="bg1"/>
                      </a:gs>
                      <a:gs pos="85000">
                        <a:schemeClr val="accent1">
                          <a:lumMod val="45000"/>
                          <a:lumOff val="55000"/>
                        </a:schemeClr>
                      </a:gs>
                      <a:gs pos="4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6" name="Oval 115"/>
                  <p:cNvSpPr/>
                  <p:nvPr/>
                </p:nvSpPr>
                <p:spPr>
                  <a:xfrm>
                    <a:off x="6720114" y="4136569"/>
                    <a:ext cx="914403" cy="348343"/>
                  </a:xfrm>
                  <a:prstGeom prst="ellipse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accent1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11" name="Straight Connector 110"/>
                <p:cNvCxnSpPr>
                  <a:stCxn id="115" idx="3"/>
                </p:cNvCxnSpPr>
                <p:nvPr/>
              </p:nvCxnSpPr>
              <p:spPr>
                <a:xfrm flipV="1">
                  <a:off x="3113317" y="2133600"/>
                  <a:ext cx="21769" cy="1483516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>
                  <a:stCxn id="116" idx="7"/>
                </p:cNvCxnSpPr>
                <p:nvPr/>
              </p:nvCxnSpPr>
              <p:spPr>
                <a:xfrm flipH="1" flipV="1">
                  <a:off x="3145972" y="2133601"/>
                  <a:ext cx="290635" cy="1154096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 flipV="1">
                  <a:off x="2846620" y="2133600"/>
                  <a:ext cx="266695" cy="119016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 flipV="1">
                  <a:off x="3102431" y="1814286"/>
                  <a:ext cx="26455" cy="18028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9" name="Group 98"/>
              <p:cNvGrpSpPr/>
              <p:nvPr/>
            </p:nvGrpSpPr>
            <p:grpSpPr>
              <a:xfrm>
                <a:off x="4296242" y="1814286"/>
                <a:ext cx="1204685" cy="1944911"/>
                <a:chOff x="2656115" y="1814286"/>
                <a:chExt cx="914403" cy="1944911"/>
              </a:xfrm>
            </p:grpSpPr>
            <p:grpSp>
              <p:nvGrpSpPr>
                <p:cNvPr id="103" name="Group 102"/>
                <p:cNvGrpSpPr/>
                <p:nvPr/>
              </p:nvGrpSpPr>
              <p:grpSpPr>
                <a:xfrm>
                  <a:off x="2656115" y="3236683"/>
                  <a:ext cx="914403" cy="522514"/>
                  <a:chOff x="6720114" y="4136569"/>
                  <a:chExt cx="914403" cy="522514"/>
                </a:xfrm>
              </p:grpSpPr>
              <p:sp>
                <p:nvSpPr>
                  <p:cNvPr id="108" name="Moon 107"/>
                  <p:cNvSpPr/>
                  <p:nvPr/>
                </p:nvSpPr>
                <p:spPr>
                  <a:xfrm rot="16200000">
                    <a:off x="7003145" y="4027711"/>
                    <a:ext cx="348341" cy="914403"/>
                  </a:xfrm>
                  <a:prstGeom prst="moon">
                    <a:avLst>
                      <a:gd name="adj" fmla="val 40788"/>
                    </a:avLst>
                  </a:prstGeom>
                  <a:gradFill>
                    <a:gsLst>
                      <a:gs pos="49000">
                        <a:schemeClr val="bg1"/>
                      </a:gs>
                      <a:gs pos="85000">
                        <a:schemeClr val="accent1">
                          <a:lumMod val="45000"/>
                          <a:lumOff val="55000"/>
                        </a:schemeClr>
                      </a:gs>
                      <a:gs pos="4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Oval 108"/>
                  <p:cNvSpPr/>
                  <p:nvPr/>
                </p:nvSpPr>
                <p:spPr>
                  <a:xfrm>
                    <a:off x="6720114" y="4136569"/>
                    <a:ext cx="914403" cy="348343"/>
                  </a:xfrm>
                  <a:prstGeom prst="ellipse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accent1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04" name="Straight Connector 103"/>
                <p:cNvCxnSpPr>
                  <a:stCxn id="108" idx="3"/>
                </p:cNvCxnSpPr>
                <p:nvPr/>
              </p:nvCxnSpPr>
              <p:spPr>
                <a:xfrm flipV="1">
                  <a:off x="3113317" y="2133600"/>
                  <a:ext cx="21769" cy="1483516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>
                  <a:stCxn id="109" idx="7"/>
                </p:cNvCxnSpPr>
                <p:nvPr/>
              </p:nvCxnSpPr>
              <p:spPr>
                <a:xfrm flipH="1" flipV="1">
                  <a:off x="3145972" y="2133601"/>
                  <a:ext cx="290635" cy="1154096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 flipV="1">
                  <a:off x="2846620" y="2133600"/>
                  <a:ext cx="266695" cy="119016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 flipV="1">
                  <a:off x="3102431" y="1814286"/>
                  <a:ext cx="26455" cy="18028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" name="Group 99"/>
              <p:cNvGrpSpPr/>
              <p:nvPr/>
            </p:nvGrpSpPr>
            <p:grpSpPr>
              <a:xfrm>
                <a:off x="3135086" y="1277265"/>
                <a:ext cx="1915885" cy="624108"/>
                <a:chOff x="3120746" y="856354"/>
                <a:chExt cx="1915885" cy="624108"/>
              </a:xfrm>
            </p:grpSpPr>
            <p:sp>
              <p:nvSpPr>
                <p:cNvPr id="101" name="Trapezoid 100"/>
                <p:cNvSpPr/>
                <p:nvPr/>
              </p:nvSpPr>
              <p:spPr>
                <a:xfrm rot="10800000">
                  <a:off x="3962398" y="856354"/>
                  <a:ext cx="188686" cy="624107"/>
                </a:xfrm>
                <a:prstGeom prst="trapezoid">
                  <a:avLst>
                    <a:gd name="adj" fmla="val 38954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1"/>
                <p:cNvSpPr/>
                <p:nvPr/>
              </p:nvSpPr>
              <p:spPr>
                <a:xfrm>
                  <a:off x="3120746" y="1393375"/>
                  <a:ext cx="1915885" cy="87087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17" name="Cube 116"/>
            <p:cNvSpPr/>
            <p:nvPr/>
          </p:nvSpPr>
          <p:spPr>
            <a:xfrm>
              <a:off x="8656887" y="2769430"/>
              <a:ext cx="1009104" cy="529943"/>
            </a:xfrm>
            <a:prstGeom prst="cube">
              <a:avLst>
                <a:gd name="adj" fmla="val 29958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 কেজি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18" name="Group 117"/>
            <p:cNvGrpSpPr/>
            <p:nvPr/>
          </p:nvGrpSpPr>
          <p:grpSpPr>
            <a:xfrm>
              <a:off x="10325421" y="2304916"/>
              <a:ext cx="1558685" cy="947762"/>
              <a:chOff x="6482229" y="930447"/>
              <a:chExt cx="1608819" cy="1201545"/>
            </a:xfrm>
          </p:grpSpPr>
          <p:sp>
            <p:nvSpPr>
              <p:cNvPr id="119" name="Teardrop 118"/>
              <p:cNvSpPr/>
              <p:nvPr/>
            </p:nvSpPr>
            <p:spPr>
              <a:xfrm>
                <a:off x="6568138" y="930447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20" name="Teardrop 119"/>
              <p:cNvSpPr/>
              <p:nvPr/>
            </p:nvSpPr>
            <p:spPr>
              <a:xfrm>
                <a:off x="7107856" y="957915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21" name="Teardrop 120"/>
              <p:cNvSpPr/>
              <p:nvPr/>
            </p:nvSpPr>
            <p:spPr>
              <a:xfrm>
                <a:off x="7329593" y="1405514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22" name="Teardrop 121"/>
              <p:cNvSpPr/>
              <p:nvPr/>
            </p:nvSpPr>
            <p:spPr>
              <a:xfrm>
                <a:off x="6482229" y="1319805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23" name="Teardrop 122"/>
              <p:cNvSpPr/>
              <p:nvPr/>
            </p:nvSpPr>
            <p:spPr>
              <a:xfrm>
                <a:off x="6551624" y="1709163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24" name="Teardrop 123"/>
              <p:cNvSpPr/>
              <p:nvPr/>
            </p:nvSpPr>
            <p:spPr>
              <a:xfrm>
                <a:off x="6936701" y="1219460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25" name="Teardrop 124"/>
              <p:cNvSpPr/>
              <p:nvPr/>
            </p:nvSpPr>
            <p:spPr>
              <a:xfrm>
                <a:off x="6948865" y="1636309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grpSp>
        <p:nvGrpSpPr>
          <p:cNvPr id="127" name="Group 126"/>
          <p:cNvGrpSpPr/>
          <p:nvPr/>
        </p:nvGrpSpPr>
        <p:grpSpPr>
          <a:xfrm>
            <a:off x="8292354" y="1130520"/>
            <a:ext cx="794639" cy="675357"/>
            <a:chOff x="8613752" y="182010"/>
            <a:chExt cx="794639" cy="675357"/>
          </a:xfrm>
        </p:grpSpPr>
        <p:sp>
          <p:nvSpPr>
            <p:cNvPr id="128" name="Teardrop 127"/>
            <p:cNvSpPr/>
            <p:nvPr/>
          </p:nvSpPr>
          <p:spPr>
            <a:xfrm>
              <a:off x="8646936" y="434538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9" name="Teardrop 128"/>
            <p:cNvSpPr/>
            <p:nvPr/>
          </p:nvSpPr>
          <p:spPr>
            <a:xfrm>
              <a:off x="8613752" y="182010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59" name="Group 158"/>
          <p:cNvGrpSpPr/>
          <p:nvPr/>
        </p:nvGrpSpPr>
        <p:grpSpPr>
          <a:xfrm>
            <a:off x="3571855" y="2142034"/>
            <a:ext cx="3481433" cy="2481932"/>
            <a:chOff x="8349082" y="4134077"/>
            <a:chExt cx="3481433" cy="2481932"/>
          </a:xfrm>
        </p:grpSpPr>
        <p:grpSp>
          <p:nvGrpSpPr>
            <p:cNvPr id="130" name="Group 129"/>
            <p:cNvGrpSpPr/>
            <p:nvPr/>
          </p:nvGrpSpPr>
          <p:grpSpPr>
            <a:xfrm>
              <a:off x="8349082" y="4134077"/>
              <a:ext cx="3335020" cy="2481932"/>
              <a:chOff x="2656115" y="1277265"/>
              <a:chExt cx="2844812" cy="2481932"/>
            </a:xfrm>
          </p:grpSpPr>
          <p:grpSp>
            <p:nvGrpSpPr>
              <p:cNvPr id="131" name="Group 130"/>
              <p:cNvGrpSpPr/>
              <p:nvPr/>
            </p:nvGrpSpPr>
            <p:grpSpPr>
              <a:xfrm>
                <a:off x="2656115" y="1814286"/>
                <a:ext cx="1204685" cy="1944911"/>
                <a:chOff x="2656115" y="1814286"/>
                <a:chExt cx="914403" cy="1944911"/>
              </a:xfrm>
            </p:grpSpPr>
            <p:grpSp>
              <p:nvGrpSpPr>
                <p:cNvPr id="143" name="Group 142"/>
                <p:cNvGrpSpPr/>
                <p:nvPr/>
              </p:nvGrpSpPr>
              <p:grpSpPr>
                <a:xfrm>
                  <a:off x="2656115" y="3236683"/>
                  <a:ext cx="914403" cy="522514"/>
                  <a:chOff x="6720114" y="4136569"/>
                  <a:chExt cx="914403" cy="522514"/>
                </a:xfrm>
              </p:grpSpPr>
              <p:sp>
                <p:nvSpPr>
                  <p:cNvPr id="148" name="Moon 147"/>
                  <p:cNvSpPr/>
                  <p:nvPr/>
                </p:nvSpPr>
                <p:spPr>
                  <a:xfrm rot="16200000">
                    <a:off x="7003145" y="4027711"/>
                    <a:ext cx="348341" cy="914403"/>
                  </a:xfrm>
                  <a:prstGeom prst="moon">
                    <a:avLst>
                      <a:gd name="adj" fmla="val 40788"/>
                    </a:avLst>
                  </a:prstGeom>
                  <a:gradFill>
                    <a:gsLst>
                      <a:gs pos="49000">
                        <a:schemeClr val="bg1"/>
                      </a:gs>
                      <a:gs pos="85000">
                        <a:schemeClr val="accent1">
                          <a:lumMod val="45000"/>
                          <a:lumOff val="55000"/>
                        </a:schemeClr>
                      </a:gs>
                      <a:gs pos="4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9" name="Oval 148"/>
                  <p:cNvSpPr/>
                  <p:nvPr/>
                </p:nvSpPr>
                <p:spPr>
                  <a:xfrm>
                    <a:off x="6720114" y="4136569"/>
                    <a:ext cx="914403" cy="348343"/>
                  </a:xfrm>
                  <a:prstGeom prst="ellipse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accent1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44" name="Straight Connector 143"/>
                <p:cNvCxnSpPr>
                  <a:stCxn id="148" idx="3"/>
                </p:cNvCxnSpPr>
                <p:nvPr/>
              </p:nvCxnSpPr>
              <p:spPr>
                <a:xfrm flipV="1">
                  <a:off x="3113317" y="2133600"/>
                  <a:ext cx="21769" cy="1483516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>
                  <a:stCxn id="149" idx="7"/>
                </p:cNvCxnSpPr>
                <p:nvPr/>
              </p:nvCxnSpPr>
              <p:spPr>
                <a:xfrm flipH="1" flipV="1">
                  <a:off x="3145972" y="2133601"/>
                  <a:ext cx="290635" cy="1154096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 flipV="1">
                  <a:off x="2846620" y="2133600"/>
                  <a:ext cx="266695" cy="119016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 flipV="1">
                  <a:off x="3102431" y="1814286"/>
                  <a:ext cx="26455" cy="18028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2" name="Group 131"/>
              <p:cNvGrpSpPr/>
              <p:nvPr/>
            </p:nvGrpSpPr>
            <p:grpSpPr>
              <a:xfrm>
                <a:off x="4296242" y="1814286"/>
                <a:ext cx="1204685" cy="1944911"/>
                <a:chOff x="2656115" y="1814286"/>
                <a:chExt cx="914403" cy="1944911"/>
              </a:xfrm>
            </p:grpSpPr>
            <p:grpSp>
              <p:nvGrpSpPr>
                <p:cNvPr id="136" name="Group 135"/>
                <p:cNvGrpSpPr/>
                <p:nvPr/>
              </p:nvGrpSpPr>
              <p:grpSpPr>
                <a:xfrm>
                  <a:off x="2656115" y="3236683"/>
                  <a:ext cx="914403" cy="522514"/>
                  <a:chOff x="6720114" y="4136569"/>
                  <a:chExt cx="914403" cy="522514"/>
                </a:xfrm>
              </p:grpSpPr>
              <p:sp>
                <p:nvSpPr>
                  <p:cNvPr id="141" name="Moon 140"/>
                  <p:cNvSpPr/>
                  <p:nvPr/>
                </p:nvSpPr>
                <p:spPr>
                  <a:xfrm rot="16200000">
                    <a:off x="7003145" y="4027711"/>
                    <a:ext cx="348341" cy="914403"/>
                  </a:xfrm>
                  <a:prstGeom prst="moon">
                    <a:avLst>
                      <a:gd name="adj" fmla="val 40788"/>
                    </a:avLst>
                  </a:prstGeom>
                  <a:gradFill>
                    <a:gsLst>
                      <a:gs pos="49000">
                        <a:schemeClr val="bg1"/>
                      </a:gs>
                      <a:gs pos="85000">
                        <a:schemeClr val="accent1">
                          <a:lumMod val="45000"/>
                          <a:lumOff val="55000"/>
                        </a:schemeClr>
                      </a:gs>
                      <a:gs pos="4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2" name="Oval 141"/>
                  <p:cNvSpPr/>
                  <p:nvPr/>
                </p:nvSpPr>
                <p:spPr>
                  <a:xfrm>
                    <a:off x="6720114" y="4136569"/>
                    <a:ext cx="914403" cy="348343"/>
                  </a:xfrm>
                  <a:prstGeom prst="ellipse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accent1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37" name="Straight Connector 136"/>
                <p:cNvCxnSpPr>
                  <a:stCxn id="141" idx="3"/>
                </p:cNvCxnSpPr>
                <p:nvPr/>
              </p:nvCxnSpPr>
              <p:spPr>
                <a:xfrm flipV="1">
                  <a:off x="3113317" y="2133600"/>
                  <a:ext cx="21769" cy="1483516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>
                  <a:stCxn id="142" idx="7"/>
                </p:cNvCxnSpPr>
                <p:nvPr/>
              </p:nvCxnSpPr>
              <p:spPr>
                <a:xfrm flipH="1" flipV="1">
                  <a:off x="3145972" y="2133601"/>
                  <a:ext cx="290635" cy="1154096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flipV="1">
                  <a:off x="2846620" y="2133600"/>
                  <a:ext cx="266695" cy="1190169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 flipV="1">
                  <a:off x="3102431" y="1814286"/>
                  <a:ext cx="26455" cy="180283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3" name="Group 132"/>
              <p:cNvGrpSpPr/>
              <p:nvPr/>
            </p:nvGrpSpPr>
            <p:grpSpPr>
              <a:xfrm>
                <a:off x="3135086" y="1277265"/>
                <a:ext cx="1915885" cy="624108"/>
                <a:chOff x="3120746" y="856354"/>
                <a:chExt cx="1915885" cy="624108"/>
              </a:xfrm>
            </p:grpSpPr>
            <p:sp>
              <p:nvSpPr>
                <p:cNvPr id="134" name="Trapezoid 133"/>
                <p:cNvSpPr/>
                <p:nvPr/>
              </p:nvSpPr>
              <p:spPr>
                <a:xfrm rot="10800000">
                  <a:off x="3962398" y="856354"/>
                  <a:ext cx="188686" cy="624107"/>
                </a:xfrm>
                <a:prstGeom prst="trapezoid">
                  <a:avLst>
                    <a:gd name="adj" fmla="val 38954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Rectangle 134"/>
                <p:cNvSpPr/>
                <p:nvPr/>
              </p:nvSpPr>
              <p:spPr>
                <a:xfrm>
                  <a:off x="3120746" y="1393375"/>
                  <a:ext cx="1915885" cy="87087"/>
                </a:xfrm>
                <a:prstGeom prst="rect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50" name="Cube 149"/>
            <p:cNvSpPr/>
            <p:nvPr/>
          </p:nvSpPr>
          <p:spPr>
            <a:xfrm>
              <a:off x="8532127" y="5861267"/>
              <a:ext cx="1009104" cy="529943"/>
            </a:xfrm>
            <a:prstGeom prst="cube">
              <a:avLst>
                <a:gd name="adj" fmla="val 29958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৫ </a:t>
              </a:r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কেজি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51" name="Group 150"/>
            <p:cNvGrpSpPr/>
            <p:nvPr/>
          </p:nvGrpSpPr>
          <p:grpSpPr>
            <a:xfrm>
              <a:off x="10271830" y="5584175"/>
              <a:ext cx="1558685" cy="947762"/>
              <a:chOff x="6482229" y="930447"/>
              <a:chExt cx="1608819" cy="1201545"/>
            </a:xfrm>
          </p:grpSpPr>
          <p:sp>
            <p:nvSpPr>
              <p:cNvPr id="152" name="Teardrop 151"/>
              <p:cNvSpPr/>
              <p:nvPr/>
            </p:nvSpPr>
            <p:spPr>
              <a:xfrm>
                <a:off x="6568138" y="930447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53" name="Teardrop 152"/>
              <p:cNvSpPr/>
              <p:nvPr/>
            </p:nvSpPr>
            <p:spPr>
              <a:xfrm>
                <a:off x="7107856" y="957915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54" name="Teardrop 153"/>
              <p:cNvSpPr/>
              <p:nvPr/>
            </p:nvSpPr>
            <p:spPr>
              <a:xfrm>
                <a:off x="7329593" y="1405514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55" name="Teardrop 154"/>
              <p:cNvSpPr/>
              <p:nvPr/>
            </p:nvSpPr>
            <p:spPr>
              <a:xfrm>
                <a:off x="6482229" y="1319805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56" name="Teardrop 155"/>
              <p:cNvSpPr/>
              <p:nvPr/>
            </p:nvSpPr>
            <p:spPr>
              <a:xfrm>
                <a:off x="6551624" y="1709163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57" name="Teardrop 156"/>
              <p:cNvSpPr/>
              <p:nvPr/>
            </p:nvSpPr>
            <p:spPr>
              <a:xfrm>
                <a:off x="6936701" y="1219460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58" name="Teardrop 157"/>
              <p:cNvSpPr/>
              <p:nvPr/>
            </p:nvSpPr>
            <p:spPr>
              <a:xfrm>
                <a:off x="6948865" y="1636309"/>
                <a:ext cx="761455" cy="422829"/>
              </a:xfrm>
              <a:prstGeom prst="teardrop">
                <a:avLst>
                  <a:gd name="adj" fmla="val 61966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bn-IN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আলু</a:t>
                </a:r>
                <a:endParaRPr lang="en-US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3529010" y="5671940"/>
            <a:ext cx="6057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চিত্রের দৃশ্য মনোযোগ সহকারে লক্ষ্য করি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1460DF0A-9897-487E-9DD9-266B671CCE78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5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81481E-6 L -0.00755 0.41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2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-0.04635 0.3224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-0.22838 0.3717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19" y="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2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8187" y="387310"/>
            <a:ext cx="632460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3" name="Down Arrow 2"/>
          <p:cNvSpPr/>
          <p:nvPr/>
        </p:nvSpPr>
        <p:spPr>
          <a:xfrm>
            <a:off x="5445340" y="1404299"/>
            <a:ext cx="570297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923" y="2175315"/>
            <a:ext cx="3982028" cy="31199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61360" y="3749299"/>
            <a:ext cx="4010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বামপাশে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দ্রব্য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আছে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58112" y="3749299"/>
            <a:ext cx="4174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ডানপাশে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দ্রব্য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আছে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10724" y="5456678"/>
            <a:ext cx="1839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দাড়িপাল্লা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00951" y="2671874"/>
            <a:ext cx="4100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দ্রবের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উভয়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19834" y="1802220"/>
            <a:ext cx="318729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72362" y="1802220"/>
            <a:ext cx="1600201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endParaRPr lang="en-US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543649" y="5947954"/>
            <a:ext cx="8943975" cy="7096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u="sng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u="sng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r>
              <a:rPr lang="en-US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সরল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CF53721-6A5B-4D0D-9B31-6131D0399C63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 animBg="1"/>
      <p:bldP spid="11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838200"/>
          </a:xfrm>
          <a:ln w="57150">
            <a:solidFill>
              <a:srgbClr val="FF0000"/>
            </a:solidFill>
          </a:ln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চিত্রগুলো</a:t>
            </a:r>
            <a:r>
              <a:rPr lang="en-US" sz="4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লক্ষ</a:t>
            </a:r>
            <a:r>
              <a:rPr lang="en-US" sz="4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কর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6" name="Content Placeholder 5" descr="images=09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1" y="3581400"/>
            <a:ext cx="928445" cy="1028700"/>
          </a:xfrm>
        </p:spPr>
      </p:pic>
      <p:sp>
        <p:nvSpPr>
          <p:cNvPr id="7" name="Rectangle 6"/>
          <p:cNvSpPr/>
          <p:nvPr/>
        </p:nvSpPr>
        <p:spPr>
          <a:xfrm>
            <a:off x="8229600" y="31242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839200" y="31242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229600" y="38862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839200" y="35052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839200" y="27432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839200" y="38862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839200" y="42672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229600" y="42672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895600" y="25146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229600" y="35052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791200" y="34290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181600" y="41910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791200" y="41910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181600" y="38100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791200" y="3810000"/>
            <a:ext cx="457200" cy="304800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Content Placeholder 5" descr="images=0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1" y="3581400"/>
            <a:ext cx="928445" cy="1028700"/>
          </a:xfrm>
          <a:prstGeom prst="rect">
            <a:avLst/>
          </a:prstGeom>
        </p:spPr>
      </p:pic>
      <p:sp>
        <p:nvSpPr>
          <p:cNvPr id="23" name="Plus 22"/>
          <p:cNvSpPr/>
          <p:nvPr/>
        </p:nvSpPr>
        <p:spPr>
          <a:xfrm>
            <a:off x="4038600" y="3733800"/>
            <a:ext cx="914400" cy="914400"/>
          </a:xfrm>
          <a:prstGeom prst="mathPlus">
            <a:avLst/>
          </a:prstGeom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Equal 23"/>
          <p:cNvSpPr/>
          <p:nvPr/>
        </p:nvSpPr>
        <p:spPr>
          <a:xfrm>
            <a:off x="6629400" y="3733800"/>
            <a:ext cx="914400" cy="914400"/>
          </a:xfrm>
          <a:prstGeom prst="mathEqual">
            <a:avLst/>
          </a:prstGeom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5" name="Content Placeholder 5" descr="images=0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1" y="1295400"/>
            <a:ext cx="928445" cy="1028700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26" name="TextBox 25"/>
          <p:cNvSpPr txBox="1"/>
          <p:nvPr/>
        </p:nvSpPr>
        <p:spPr>
          <a:xfrm>
            <a:off x="1524000" y="9144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D735A9"/>
                </a:solidFill>
              </a:rPr>
              <a:t>Let,</a:t>
            </a:r>
          </a:p>
        </p:txBody>
      </p:sp>
      <p:sp>
        <p:nvSpPr>
          <p:cNvPr id="27" name="Equal 26"/>
          <p:cNvSpPr/>
          <p:nvPr/>
        </p:nvSpPr>
        <p:spPr>
          <a:xfrm>
            <a:off x="3581400" y="1447800"/>
            <a:ext cx="640080" cy="640080"/>
          </a:xfrm>
          <a:prstGeom prst="mathEqual">
            <a:avLst/>
          </a:prstGeom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Equal 28"/>
          <p:cNvSpPr/>
          <p:nvPr/>
        </p:nvSpPr>
        <p:spPr>
          <a:xfrm>
            <a:off x="3581400" y="2286000"/>
            <a:ext cx="640080" cy="640080"/>
          </a:xfrm>
          <a:prstGeom prst="mathEqual">
            <a:avLst/>
          </a:prstGeom>
          <a:ln>
            <a:solidFill>
              <a:srgbClr val="D735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43400" y="1371600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X(</a:t>
            </a:r>
            <a:r>
              <a:rPr lang="en-US" sz="5400" b="1" dirty="0" err="1">
                <a:latin typeface="Nikosh" panose="02000000000000000000" pitchFamily="2" charset="0"/>
                <a:cs typeface="Nikosh" panose="02000000000000000000" pitchFamily="2" charset="0"/>
              </a:rPr>
              <a:t>চলক</a:t>
            </a:r>
            <a:r>
              <a:rPr lang="en-US" sz="4400" b="1" dirty="0"/>
              <a:t>)</a:t>
            </a:r>
            <a:endParaRPr lang="en-US" sz="5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343400" y="2209801"/>
            <a:ext cx="2286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1</a:t>
            </a:r>
            <a:r>
              <a:rPr lang="en-US" sz="3600" b="1" dirty="0"/>
              <a:t>(</a:t>
            </a:r>
            <a:r>
              <a:rPr lang="en-US" sz="4400" b="1" dirty="0" err="1">
                <a:latin typeface="Nikosh" panose="02000000000000000000" pitchFamily="2" charset="0"/>
                <a:cs typeface="Nikosh" panose="02000000000000000000" pitchFamily="2" charset="0"/>
              </a:rPr>
              <a:t>এক</a:t>
            </a:r>
            <a:r>
              <a:rPr lang="en-US" sz="3600" b="1" dirty="0"/>
              <a:t>)  </a:t>
            </a:r>
            <a:endParaRPr lang="en-US" sz="5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667000" y="4343400"/>
            <a:ext cx="1060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2x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10200" y="434340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41436" y="4344602"/>
            <a:ext cx="68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9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43400" y="5715000"/>
            <a:ext cx="358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2x + 5 =  9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191000" y="5638800"/>
            <a:ext cx="3581400" cy="914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876800" y="5486401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1</a:t>
            </a:r>
          </a:p>
        </p:txBody>
      </p:sp>
      <p:sp>
        <p:nvSpPr>
          <p:cNvPr id="39" name="Oval 38"/>
          <p:cNvSpPr/>
          <p:nvPr/>
        </p:nvSpPr>
        <p:spPr>
          <a:xfrm>
            <a:off x="6477000" y="5867400"/>
            <a:ext cx="548640" cy="548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5181600" y="5257800"/>
            <a:ext cx="7620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867400" y="4876800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" panose="02000000000000000000" pitchFamily="2" charset="0"/>
                <a:cs typeface="Nikosh" panose="02000000000000000000" pitchFamily="2" charset="0"/>
              </a:rPr>
              <a:t>ঘাত</a:t>
            </a:r>
            <a:endParaRPr lang="en-US" sz="4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7004304" y="5343680"/>
            <a:ext cx="7620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620000" y="49530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" panose="02000000000000000000" pitchFamily="2" charset="0"/>
                <a:cs typeface="Nikosh" panose="02000000000000000000" pitchFamily="2" charset="0"/>
              </a:rPr>
              <a:t>সমান</a:t>
            </a:r>
            <a:r>
              <a:rPr lang="en-US" sz="40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latin typeface="Nikosh" panose="02000000000000000000" pitchFamily="2" charset="0"/>
                <a:cs typeface="Nikosh" panose="02000000000000000000" pitchFamily="2" charset="0"/>
              </a:rPr>
              <a:t>চিহ্ন</a:t>
            </a:r>
            <a:endParaRPr lang="en-US" sz="4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40040" y="5528965"/>
            <a:ext cx="2651760" cy="1295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ইহা </a:t>
            </a:r>
            <a:r>
              <a:rPr lang="en-US" sz="2400" b="1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24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গাণিতিক</a:t>
            </a:r>
            <a:endParaRPr lang="en-US" sz="2400" b="1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2400" b="1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খোলা</a:t>
            </a:r>
            <a:r>
              <a:rPr lang="en-US" sz="24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বাক্য</a:t>
            </a:r>
            <a:r>
              <a:rPr lang="en-US" sz="24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2400" b="1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endParaRPr lang="en-US" sz="2400" b="1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2400" b="1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সমতা</a:t>
            </a:r>
            <a:r>
              <a:rPr lang="en-US" sz="24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013B18A-7277-4832-B681-938C812DB20E}"/>
              </a:ext>
            </a:extLst>
          </p:cNvPr>
          <p:cNvSpPr/>
          <p:nvPr/>
        </p:nvSpPr>
        <p:spPr>
          <a:xfrm>
            <a:off x="11026588" y="116541"/>
            <a:ext cx="878542" cy="98611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9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6" grpId="0"/>
      <p:bldP spid="27" grpId="0" animBg="1"/>
      <p:bldP spid="29" grpId="0" animBg="1"/>
      <p:bldP spid="30" grpId="0"/>
      <p:bldP spid="31" grpId="0"/>
      <p:bldP spid="33" grpId="0"/>
      <p:bldP spid="34" grpId="0"/>
      <p:bldP spid="35" grpId="0"/>
      <p:bldP spid="36" grpId="0"/>
      <p:bldP spid="37" grpId="0" animBg="1"/>
      <p:bldP spid="38" grpId="0"/>
      <p:bldP spid="38" grpId="1"/>
      <p:bldP spid="38" grpId="2"/>
      <p:bldP spid="38" grpId="3"/>
      <p:bldP spid="39" grpId="0" animBg="1"/>
      <p:bldP spid="39" grpId="1" animBg="1"/>
      <p:bldP spid="39" grpId="2" animBg="1"/>
      <p:bldP spid="46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241703" y="1657127"/>
            <a:ext cx="9063440" cy="33503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সমীকরণ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করতে পারবে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সমস্যার ভিত্তিতে সমীকরণ গঠন করতে পারবে এবং তা সমাধান করতে পারবে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41703" y="566947"/>
            <a:ext cx="906344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শিখনফল</a:t>
            </a:r>
            <a:endParaRPr lang="en-US" sz="3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270B15-DD58-460A-9A75-3BB59B5332F9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8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147076" y="712656"/>
            <a:ext cx="3335020" cy="2481932"/>
            <a:chOff x="2656115" y="1277265"/>
            <a:chExt cx="2844812" cy="2481932"/>
          </a:xfrm>
        </p:grpSpPr>
        <p:grpSp>
          <p:nvGrpSpPr>
            <p:cNvPr id="4" name="Group 3"/>
            <p:cNvGrpSpPr/>
            <p:nvPr/>
          </p:nvGrpSpPr>
          <p:grpSpPr>
            <a:xfrm>
              <a:off x="2656115" y="1814286"/>
              <a:ext cx="1204685" cy="1944911"/>
              <a:chOff x="2656115" y="1814286"/>
              <a:chExt cx="914403" cy="1944911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2656115" y="3236683"/>
                <a:ext cx="914403" cy="522514"/>
                <a:chOff x="6720114" y="4136569"/>
                <a:chExt cx="914403" cy="522514"/>
              </a:xfrm>
            </p:grpSpPr>
            <p:sp>
              <p:nvSpPr>
                <p:cNvPr id="21" name="Moon 20"/>
                <p:cNvSpPr/>
                <p:nvPr/>
              </p:nvSpPr>
              <p:spPr>
                <a:xfrm rot="16200000">
                  <a:off x="7003145" y="4027711"/>
                  <a:ext cx="348341" cy="914403"/>
                </a:xfrm>
                <a:prstGeom prst="moon">
                  <a:avLst>
                    <a:gd name="adj" fmla="val 40788"/>
                  </a:avLst>
                </a:prstGeom>
                <a:gradFill>
                  <a:gsLst>
                    <a:gs pos="49000">
                      <a:schemeClr val="bg1"/>
                    </a:gs>
                    <a:gs pos="85000">
                      <a:schemeClr val="accent1">
                        <a:lumMod val="45000"/>
                        <a:lumOff val="55000"/>
                      </a:schemeClr>
                    </a:gs>
                    <a:gs pos="4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6720114" y="4136569"/>
                  <a:ext cx="914403" cy="348343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7" name="Straight Connector 16"/>
              <p:cNvCxnSpPr>
                <a:stCxn id="21" idx="3"/>
              </p:cNvCxnSpPr>
              <p:nvPr/>
            </p:nvCxnSpPr>
            <p:spPr>
              <a:xfrm flipV="1">
                <a:off x="3113317" y="2133600"/>
                <a:ext cx="21769" cy="148351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22" idx="7"/>
              </p:cNvCxnSpPr>
              <p:nvPr/>
            </p:nvCxnSpPr>
            <p:spPr>
              <a:xfrm flipH="1" flipV="1">
                <a:off x="3145972" y="2133601"/>
                <a:ext cx="290635" cy="115409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2846620" y="2133600"/>
                <a:ext cx="266695" cy="119016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3102431" y="1814286"/>
                <a:ext cx="26455" cy="180283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/>
            <p:cNvGrpSpPr/>
            <p:nvPr/>
          </p:nvGrpSpPr>
          <p:grpSpPr>
            <a:xfrm>
              <a:off x="4296242" y="1814286"/>
              <a:ext cx="1204685" cy="1944911"/>
              <a:chOff x="2656115" y="1814286"/>
              <a:chExt cx="914403" cy="1944911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2656115" y="3236683"/>
                <a:ext cx="914403" cy="522514"/>
                <a:chOff x="6720114" y="4136569"/>
                <a:chExt cx="914403" cy="522514"/>
              </a:xfrm>
            </p:grpSpPr>
            <p:sp>
              <p:nvSpPr>
                <p:cNvPr id="14" name="Moon 13"/>
                <p:cNvSpPr/>
                <p:nvPr/>
              </p:nvSpPr>
              <p:spPr>
                <a:xfrm rot="16200000">
                  <a:off x="7003145" y="4027711"/>
                  <a:ext cx="348341" cy="914403"/>
                </a:xfrm>
                <a:prstGeom prst="moon">
                  <a:avLst>
                    <a:gd name="adj" fmla="val 40788"/>
                  </a:avLst>
                </a:prstGeom>
                <a:gradFill>
                  <a:gsLst>
                    <a:gs pos="49000">
                      <a:schemeClr val="bg1"/>
                    </a:gs>
                    <a:gs pos="85000">
                      <a:schemeClr val="accent1">
                        <a:lumMod val="45000"/>
                        <a:lumOff val="55000"/>
                      </a:schemeClr>
                    </a:gs>
                    <a:gs pos="4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Oval 14"/>
                <p:cNvSpPr/>
                <p:nvPr/>
              </p:nvSpPr>
              <p:spPr>
                <a:xfrm>
                  <a:off x="6720114" y="4136569"/>
                  <a:ext cx="914403" cy="348343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0" name="Straight Connector 9"/>
              <p:cNvCxnSpPr>
                <a:stCxn id="14" idx="3"/>
              </p:cNvCxnSpPr>
              <p:nvPr/>
            </p:nvCxnSpPr>
            <p:spPr>
              <a:xfrm flipV="1">
                <a:off x="3113317" y="2133600"/>
                <a:ext cx="21769" cy="148351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>
                <a:stCxn id="15" idx="7"/>
              </p:cNvCxnSpPr>
              <p:nvPr/>
            </p:nvCxnSpPr>
            <p:spPr>
              <a:xfrm flipH="1" flipV="1">
                <a:off x="3145972" y="2133601"/>
                <a:ext cx="290635" cy="115409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2846620" y="2133600"/>
                <a:ext cx="266695" cy="119016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3102431" y="1814286"/>
                <a:ext cx="26455" cy="180283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 5"/>
            <p:cNvGrpSpPr/>
            <p:nvPr/>
          </p:nvGrpSpPr>
          <p:grpSpPr>
            <a:xfrm>
              <a:off x="3135086" y="1277265"/>
              <a:ext cx="1915885" cy="624108"/>
              <a:chOff x="3120746" y="856354"/>
              <a:chExt cx="1915885" cy="624108"/>
            </a:xfrm>
          </p:grpSpPr>
          <p:sp>
            <p:nvSpPr>
              <p:cNvPr id="7" name="Trapezoid 6"/>
              <p:cNvSpPr/>
              <p:nvPr/>
            </p:nvSpPr>
            <p:spPr>
              <a:xfrm rot="10800000">
                <a:off x="3962398" y="856354"/>
                <a:ext cx="188686" cy="624107"/>
              </a:xfrm>
              <a:prstGeom prst="trapezoid">
                <a:avLst>
                  <a:gd name="adj" fmla="val 3895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120746" y="1393375"/>
                <a:ext cx="1915885" cy="8708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Cube 22"/>
          <p:cNvSpPr/>
          <p:nvPr/>
        </p:nvSpPr>
        <p:spPr>
          <a:xfrm>
            <a:off x="4365472" y="2494188"/>
            <a:ext cx="1009104" cy="529943"/>
          </a:xfrm>
          <a:prstGeom prst="cube">
            <a:avLst>
              <a:gd name="adj" fmla="val 2995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 কেজি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018813" y="2122457"/>
            <a:ext cx="1558685" cy="947762"/>
            <a:chOff x="6482229" y="930447"/>
            <a:chExt cx="1608819" cy="1201545"/>
          </a:xfrm>
        </p:grpSpPr>
        <p:sp>
          <p:nvSpPr>
            <p:cNvPr id="25" name="Teardrop 24"/>
            <p:cNvSpPr/>
            <p:nvPr/>
          </p:nvSpPr>
          <p:spPr>
            <a:xfrm>
              <a:off x="6568138" y="930447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Teardrop 25"/>
            <p:cNvSpPr/>
            <p:nvPr/>
          </p:nvSpPr>
          <p:spPr>
            <a:xfrm>
              <a:off x="7107856" y="957915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7" name="Teardrop 26"/>
            <p:cNvSpPr/>
            <p:nvPr/>
          </p:nvSpPr>
          <p:spPr>
            <a:xfrm>
              <a:off x="7329593" y="1405514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8" name="Teardrop 27"/>
            <p:cNvSpPr/>
            <p:nvPr/>
          </p:nvSpPr>
          <p:spPr>
            <a:xfrm>
              <a:off x="6482229" y="1319805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9" name="Teardrop 28"/>
            <p:cNvSpPr/>
            <p:nvPr/>
          </p:nvSpPr>
          <p:spPr>
            <a:xfrm>
              <a:off x="6551624" y="1709163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0" name="Teardrop 29"/>
            <p:cNvSpPr/>
            <p:nvPr/>
          </p:nvSpPr>
          <p:spPr>
            <a:xfrm>
              <a:off x="6936701" y="1219460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1" name="Teardrop 30"/>
            <p:cNvSpPr/>
            <p:nvPr/>
          </p:nvSpPr>
          <p:spPr>
            <a:xfrm>
              <a:off x="6948865" y="1636309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457214" y="3699868"/>
            <a:ext cx="4256265" cy="6463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৫ কেজি = আলুর পরিমান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84988" y="4334877"/>
            <a:ext cx="679944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দাড়িপাল্লায় মোট ৫ কেজি + আলুর পরিমান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50297" y="4981208"/>
            <a:ext cx="10248900" cy="6463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আলুর পরিমান আমরা জানি না, তাই অজ্ঞাত রাশি বা চলক ধরি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x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52295" y="5629868"/>
            <a:ext cx="102489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বীজগণিত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রাশিতে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>
                <a:cs typeface="NikoshBAN" panose="02000000000000000000" pitchFamily="2" charset="0"/>
              </a:rPr>
              <a:t>5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= x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09972" y="285773"/>
            <a:ext cx="3069138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সমীকরণ কী?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28492" y="1417875"/>
            <a:ext cx="4548041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বুঝার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করব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A9DF1DA-792E-417B-A927-32B7D145A3E0}"/>
              </a:ext>
            </a:extLst>
          </p:cNvPr>
          <p:cNvSpPr/>
          <p:nvPr/>
        </p:nvSpPr>
        <p:spPr>
          <a:xfrm>
            <a:off x="11107923" y="177434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21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41534" y="5715009"/>
            <a:ext cx="3069138" cy="6463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এটাই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সমীকরণ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40808" y="305560"/>
            <a:ext cx="3335020" cy="2481932"/>
            <a:chOff x="2656115" y="1277265"/>
            <a:chExt cx="2844812" cy="2481932"/>
          </a:xfrm>
        </p:grpSpPr>
        <p:grpSp>
          <p:nvGrpSpPr>
            <p:cNvPr id="4" name="Group 3"/>
            <p:cNvGrpSpPr/>
            <p:nvPr/>
          </p:nvGrpSpPr>
          <p:grpSpPr>
            <a:xfrm>
              <a:off x="2656115" y="1814286"/>
              <a:ext cx="1204685" cy="1944911"/>
              <a:chOff x="2656115" y="1814286"/>
              <a:chExt cx="914403" cy="1944911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2656115" y="3236683"/>
                <a:ext cx="914403" cy="522514"/>
                <a:chOff x="6720114" y="4136569"/>
                <a:chExt cx="914403" cy="522514"/>
              </a:xfrm>
            </p:grpSpPr>
            <p:sp>
              <p:nvSpPr>
                <p:cNvPr id="21" name="Moon 20"/>
                <p:cNvSpPr/>
                <p:nvPr/>
              </p:nvSpPr>
              <p:spPr>
                <a:xfrm rot="16200000">
                  <a:off x="7003145" y="4027711"/>
                  <a:ext cx="348341" cy="914403"/>
                </a:xfrm>
                <a:prstGeom prst="moon">
                  <a:avLst>
                    <a:gd name="adj" fmla="val 40788"/>
                  </a:avLst>
                </a:prstGeom>
                <a:gradFill>
                  <a:gsLst>
                    <a:gs pos="49000">
                      <a:schemeClr val="bg1"/>
                    </a:gs>
                    <a:gs pos="85000">
                      <a:schemeClr val="accent1">
                        <a:lumMod val="45000"/>
                        <a:lumOff val="55000"/>
                      </a:schemeClr>
                    </a:gs>
                    <a:gs pos="4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6720114" y="4136569"/>
                  <a:ext cx="914403" cy="348343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7" name="Straight Connector 16"/>
              <p:cNvCxnSpPr>
                <a:stCxn id="21" idx="3"/>
              </p:cNvCxnSpPr>
              <p:nvPr/>
            </p:nvCxnSpPr>
            <p:spPr>
              <a:xfrm flipV="1">
                <a:off x="3113317" y="2133600"/>
                <a:ext cx="21769" cy="148351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>
                <a:stCxn id="22" idx="7"/>
              </p:cNvCxnSpPr>
              <p:nvPr/>
            </p:nvCxnSpPr>
            <p:spPr>
              <a:xfrm flipH="1" flipV="1">
                <a:off x="3145972" y="2133601"/>
                <a:ext cx="290635" cy="115409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2846620" y="2133600"/>
                <a:ext cx="266695" cy="119016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3102431" y="1814286"/>
                <a:ext cx="26455" cy="180283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/>
            <p:cNvGrpSpPr/>
            <p:nvPr/>
          </p:nvGrpSpPr>
          <p:grpSpPr>
            <a:xfrm>
              <a:off x="4296242" y="1814286"/>
              <a:ext cx="1204685" cy="1944911"/>
              <a:chOff x="2656115" y="1814286"/>
              <a:chExt cx="914403" cy="1944911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2656115" y="3236683"/>
                <a:ext cx="914403" cy="522514"/>
                <a:chOff x="6720114" y="4136569"/>
                <a:chExt cx="914403" cy="522514"/>
              </a:xfrm>
            </p:grpSpPr>
            <p:sp>
              <p:nvSpPr>
                <p:cNvPr id="14" name="Moon 13"/>
                <p:cNvSpPr/>
                <p:nvPr/>
              </p:nvSpPr>
              <p:spPr>
                <a:xfrm rot="16200000">
                  <a:off x="7003145" y="4027711"/>
                  <a:ext cx="348341" cy="914403"/>
                </a:xfrm>
                <a:prstGeom prst="moon">
                  <a:avLst>
                    <a:gd name="adj" fmla="val 40788"/>
                  </a:avLst>
                </a:prstGeom>
                <a:gradFill>
                  <a:gsLst>
                    <a:gs pos="49000">
                      <a:schemeClr val="bg1"/>
                    </a:gs>
                    <a:gs pos="85000">
                      <a:schemeClr val="accent1">
                        <a:lumMod val="45000"/>
                        <a:lumOff val="55000"/>
                      </a:schemeClr>
                    </a:gs>
                    <a:gs pos="4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Oval 14"/>
                <p:cNvSpPr/>
                <p:nvPr/>
              </p:nvSpPr>
              <p:spPr>
                <a:xfrm>
                  <a:off x="6720114" y="4136569"/>
                  <a:ext cx="914403" cy="348343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0" name="Straight Connector 9"/>
              <p:cNvCxnSpPr>
                <a:stCxn id="14" idx="3"/>
              </p:cNvCxnSpPr>
              <p:nvPr/>
            </p:nvCxnSpPr>
            <p:spPr>
              <a:xfrm flipV="1">
                <a:off x="3113317" y="2133600"/>
                <a:ext cx="21769" cy="148351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>
                <a:stCxn id="15" idx="7"/>
              </p:cNvCxnSpPr>
              <p:nvPr/>
            </p:nvCxnSpPr>
            <p:spPr>
              <a:xfrm flipH="1" flipV="1">
                <a:off x="3145972" y="2133601"/>
                <a:ext cx="290635" cy="115409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2846620" y="2133600"/>
                <a:ext cx="266695" cy="119016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3102431" y="1814286"/>
                <a:ext cx="26455" cy="180283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 5"/>
            <p:cNvGrpSpPr/>
            <p:nvPr/>
          </p:nvGrpSpPr>
          <p:grpSpPr>
            <a:xfrm>
              <a:off x="3135086" y="1277265"/>
              <a:ext cx="1915885" cy="624108"/>
              <a:chOff x="3120746" y="856354"/>
              <a:chExt cx="1915885" cy="624108"/>
            </a:xfrm>
          </p:grpSpPr>
          <p:sp>
            <p:nvSpPr>
              <p:cNvPr id="7" name="Trapezoid 6"/>
              <p:cNvSpPr/>
              <p:nvPr/>
            </p:nvSpPr>
            <p:spPr>
              <a:xfrm rot="10800000">
                <a:off x="3962398" y="856354"/>
                <a:ext cx="188686" cy="624107"/>
              </a:xfrm>
              <a:prstGeom prst="trapezoid">
                <a:avLst>
                  <a:gd name="adj" fmla="val 3895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120746" y="1393375"/>
                <a:ext cx="1915885" cy="87087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Cube 22"/>
          <p:cNvSpPr/>
          <p:nvPr/>
        </p:nvSpPr>
        <p:spPr>
          <a:xfrm>
            <a:off x="4859204" y="2087092"/>
            <a:ext cx="1009104" cy="529943"/>
          </a:xfrm>
          <a:prstGeom prst="cube">
            <a:avLst>
              <a:gd name="adj" fmla="val 2995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 কেজি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524008" y="1778629"/>
            <a:ext cx="1558685" cy="947762"/>
            <a:chOff x="6482229" y="930447"/>
            <a:chExt cx="1608819" cy="1201545"/>
          </a:xfrm>
        </p:grpSpPr>
        <p:sp>
          <p:nvSpPr>
            <p:cNvPr id="25" name="Teardrop 24"/>
            <p:cNvSpPr/>
            <p:nvPr/>
          </p:nvSpPr>
          <p:spPr>
            <a:xfrm>
              <a:off x="6568138" y="930447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6" name="Teardrop 25"/>
            <p:cNvSpPr/>
            <p:nvPr/>
          </p:nvSpPr>
          <p:spPr>
            <a:xfrm>
              <a:off x="7107856" y="957915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7" name="Teardrop 26"/>
            <p:cNvSpPr/>
            <p:nvPr/>
          </p:nvSpPr>
          <p:spPr>
            <a:xfrm>
              <a:off x="7329593" y="1405514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8" name="Teardrop 27"/>
            <p:cNvSpPr/>
            <p:nvPr/>
          </p:nvSpPr>
          <p:spPr>
            <a:xfrm>
              <a:off x="6482229" y="1319805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9" name="Teardrop 28"/>
            <p:cNvSpPr/>
            <p:nvPr/>
          </p:nvSpPr>
          <p:spPr>
            <a:xfrm>
              <a:off x="6551624" y="1709163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0" name="Teardrop 29"/>
            <p:cNvSpPr/>
            <p:nvPr/>
          </p:nvSpPr>
          <p:spPr>
            <a:xfrm>
              <a:off x="6936701" y="1219460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1" name="Teardrop 30"/>
            <p:cNvSpPr/>
            <p:nvPr/>
          </p:nvSpPr>
          <p:spPr>
            <a:xfrm>
              <a:off x="6948865" y="1636309"/>
              <a:ext cx="761455" cy="422829"/>
            </a:xfrm>
            <a:prstGeom prst="teardrop">
              <a:avLst>
                <a:gd name="adj" fmla="val 61966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আলু</a:t>
              </a:r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3284988" y="3581836"/>
            <a:ext cx="6799440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দাড়িপাল্লায় ৫ কেজি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আলুর পরিমান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+1কেজি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85747" y="4286645"/>
            <a:ext cx="10248900" cy="6463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আলুর পরিমান আমরা জানি না, তাই অজ্ঞাত রাশি বা চলক ধরি 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= x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85747" y="4970847"/>
            <a:ext cx="102489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বীজগণিত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রাশিতে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>
                <a:cs typeface="NikoshBAN" panose="02000000000000000000" pitchFamily="2" charset="0"/>
              </a:rPr>
              <a:t>5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= x +</a:t>
            </a:r>
            <a:r>
              <a:rPr lang="en-US" sz="3600" dirty="0">
                <a:cs typeface="NikoshBAN" panose="02000000000000000000" pitchFamily="2" charset="0"/>
              </a:rPr>
              <a:t>1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Cube 35"/>
          <p:cNvSpPr/>
          <p:nvPr/>
        </p:nvSpPr>
        <p:spPr>
          <a:xfrm>
            <a:off x="6759902" y="2141842"/>
            <a:ext cx="1009104" cy="529943"/>
          </a:xfrm>
          <a:prstGeom prst="cube">
            <a:avLst>
              <a:gd name="adj" fmla="val 2995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 </a:t>
            </a:r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কেজি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8F3FF5F-3605-4CD3-818B-D9DB324E5BAC}"/>
              </a:ext>
            </a:extLst>
          </p:cNvPr>
          <p:cNvSpPr/>
          <p:nvPr/>
        </p:nvSpPr>
        <p:spPr>
          <a:xfrm>
            <a:off x="10901082" y="421341"/>
            <a:ext cx="878542" cy="98611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33" grpId="0" animBg="1"/>
      <p:bldP spid="34" grpId="0" animBg="1"/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874</Words>
  <Application>Microsoft Office PowerPoint</Application>
  <PresentationFormat>Widescreen</PresentationFormat>
  <Paragraphs>281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 Script SSi</vt:lpstr>
      <vt:lpstr>Arial</vt:lpstr>
      <vt:lpstr>Calibri</vt:lpstr>
      <vt:lpstr>Calibri Light</vt:lpstr>
      <vt:lpstr>Cambria Math</vt:lpstr>
      <vt:lpstr>Nikosh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নিচের চিত্রগুলো লক্ষ কর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সমীকরণের বামপক্ষ ও ডানপক্ষ সনাক্তকরণ</vt:lpstr>
      <vt:lpstr>  সহগ,চলক,প্রক্রিয়া চিহ্ন,সমান চিহ্ন ও ধ্রব রাশি সনাক্তকরণ</vt:lpstr>
      <vt:lpstr>জোড়ায় কাজ</vt:lpstr>
      <vt:lpstr>জোড়ায় কাজের সমাধান</vt:lpstr>
      <vt:lpstr>নিচের চিত্রগুলো লক্ষ কর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masterjamal82@gmail.com</cp:lastModifiedBy>
  <cp:revision>5</cp:revision>
  <dcterms:modified xsi:type="dcterms:W3CDTF">2026-08-02T07:13:44Z</dcterms:modified>
</cp:coreProperties>
</file>