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6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embeddedFontLst>
    <p:embeddedFont>
      <p:font typeface="NikoshBAN" pitchFamily="2" charset="0"/>
      <p:regular r:id="rId11"/>
    </p:embeddedFont>
    <p:embeddedFont>
      <p:font typeface="Lato Bold" charset="0"/>
      <p:regular r:id="rId12"/>
    </p:embeddedFont>
    <p:embeddedFont>
      <p:font typeface="Lato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Wingdings 2" pitchFamily="18" charset="2"/>
      <p:regular r:id="rId22"/>
    </p:embeddedFont>
    <p:embeddedFont>
      <p:font typeface="Franklin Gothic Book" pitchFamily="34" charset="0"/>
      <p:regular r:id="rId23"/>
      <p: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-51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8/2/2026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44213AF-26F6-41FA-8D85-E2C5388D6E58}" type="datetimeFigureOut">
              <a:rPr lang="en-US" smtClean="0"/>
              <a:pPr/>
              <a:t>8/2/2026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6.svg"/><Relationship Id="rId3" Type="http://schemas.openxmlformats.org/officeDocument/2006/relationships/image" Target="../media/image3.png"/><Relationship Id="rId7" Type="http://schemas.openxmlformats.org/officeDocument/2006/relationships/image" Target="../media/image-2-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6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4.svg"/><Relationship Id="rId5" Type="http://schemas.openxmlformats.org/officeDocument/2006/relationships/image" Target="../media/image9.png"/><Relationship Id="rId10" Type="http://schemas.openxmlformats.org/officeDocument/2006/relationships/image" Target="../media/image-5-8.svg"/><Relationship Id="rId4" Type="http://schemas.openxmlformats.org/officeDocument/2006/relationships/image" Target="../media/image-5-2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-6-2.svg"/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6-2.svg"/><Relationship Id="rId5" Type="http://schemas.openxmlformats.org/officeDocument/2006/relationships/image" Target="../media/image-6-2.svg"/><Relationship Id="rId4" Type="http://schemas.openxmlformats.org/officeDocument/2006/relationships/image" Target="../media/image-6-2.sv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71887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15212" y="3139745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তথ্য ও যোগাযোগ প্রযুক্তি</a:t>
            </a:r>
            <a:endParaRPr lang="en-US" sz="37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361" y="3891631"/>
            <a:ext cx="6296860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৭ম শ্রেণি | অধ্যায় ৪: ওয়ার্ড প্রসেসর</a:t>
            </a:r>
            <a:endParaRPr lang="en-US" sz="29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91100" y="4820194"/>
            <a:ext cx="688340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3200" dirty="0" err="1" smtClean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</a:t>
            </a:r>
            <a:r>
              <a:rPr lang="en-US" sz="32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অধ্যায়ে আমরা শিখব কীভাবে ওয়ার্ড প্রসেসর ব্যবহার করে সুন্দর ও পেশাদার ডকুমেন্ট তৈরি করা যায়।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6300" y="520397"/>
            <a:ext cx="53557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মোছাঃ নাসরিন নাহার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সহকারী শিক্ষক 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Ict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মকিমপুর মাধ্যমিক বিদ্যালয়,</a:t>
            </a:r>
          </a:p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হরিণাকুণ্ডু,ঝিনাইদহ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7" y="101749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এই অধ্যায়ে আমরা কী শিখব?</a:t>
            </a:r>
            <a:endParaRPr lang="en-US" sz="37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045446"/>
            <a:ext cx="5339820" cy="19838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17931" y="212794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875882" y="2742111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ওয়ার্ড প্রসেসর বোঝা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78" y="3150790"/>
            <a:ext cx="5125412" cy="8192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ওয়ার্ড প্রসেসরের ধারণা ব্যাখ্যা করতে পারব এবং এর ব্যবহার জানব।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0302" y="1986163"/>
            <a:ext cx="5339919" cy="198387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746757" y="212794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6404708" y="2742111"/>
            <a:ext cx="49111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ডকুমেন্ট তৈরি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404708" y="3150793"/>
            <a:ext cx="491110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নতুন ডকুমেন্ট তৈরি করতে ও সঠিকভাবে সংরক্ষণ করতে পারব।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159052"/>
            <a:ext cx="5339820" cy="16814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17931" y="430083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875882" y="4915001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সম্পাদনা ও সংরক্ষণ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75882" y="5323683"/>
            <a:ext cx="491100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লেখা কাটা, কপি, পেস্ট এবং পরিবর্তন করতে পারব।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02" y="4159052"/>
            <a:ext cx="5339919" cy="16814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746757" y="430083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4</a:t>
            </a:r>
            <a:endParaRPr lang="en-US" sz="1750" dirty="0"/>
          </a:p>
        </p:txBody>
      </p:sp>
      <p:sp>
        <p:nvSpPr>
          <p:cNvPr id="17" name="Text 11"/>
          <p:cNvSpPr/>
          <p:nvPr/>
        </p:nvSpPr>
        <p:spPr>
          <a:xfrm>
            <a:off x="6404708" y="4915001"/>
            <a:ext cx="49111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ফরম্যাটিং ও মিডিয়া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6404708" y="5323683"/>
            <a:ext cx="491110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ফরম্যাটিং করা, টেবিল ও ছবি যুক্ত করতে পারব।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71887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38807" y="500164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ওয়ার্ড প্রসেসর পরিচিতি</a:t>
            </a:r>
            <a:endParaRPr lang="en-US" sz="37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138807" y="1662508"/>
            <a:ext cx="6296860" cy="801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ওয়ার্ড প্রসেসর হলো এমন একটি সফটওয়্যার যা দিয়ে আমরা কম্পিউটারে লেখালেখি করতে, সম্পাদনা করতে এবং সুন্দরভাবে উপস্থাপন করতে পারি।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902200" y="2782391"/>
            <a:ext cx="3385037" cy="1700312"/>
          </a:xfrm>
          <a:prstGeom prst="roundRect">
            <a:avLst>
              <a:gd name="adj" fmla="val 1668"/>
            </a:avLst>
          </a:prstGeom>
          <a:solidFill>
            <a:srgbClr val="E5DFD2"/>
          </a:solidFill>
          <a:ln/>
        </p:spPr>
      </p:sp>
      <p:sp>
        <p:nvSpPr>
          <p:cNvPr id="6" name="Text 3"/>
          <p:cNvSpPr/>
          <p:nvPr/>
        </p:nvSpPr>
        <p:spPr>
          <a:xfrm>
            <a:off x="5422369" y="2971405"/>
            <a:ext cx="2675863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NikoshBAN" pitchFamily="2" charset="0"/>
                <a:ea typeface="Twemoji Mozilla" pitchFamily="34" charset="-122"/>
                <a:cs typeface="NikoshBAN" pitchFamily="2" charset="0"/>
              </a:rPr>
              <a:t>📝</a:t>
            </a:r>
            <a:r>
              <a:rPr lang="en-US" sz="28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 জনপ্রিয় সফটওয়্যার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422369" y="3386435"/>
            <a:ext cx="26758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MS Word</a:t>
            </a:r>
            <a:r>
              <a:rPr lang="en-US" sz="16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ও </a:t>
            </a:r>
            <a:r>
              <a:rPr lang="en-US" sz="16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LibreOffice Writer</a:t>
            </a:r>
            <a:r>
              <a:rPr lang="en-US" sz="16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— এগুলো সবচেয়ে বেশি ব্যবহৃত ওয়ার্ড প্রসেসর।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470900" y="2782391"/>
            <a:ext cx="3248327" cy="1700312"/>
          </a:xfrm>
          <a:prstGeom prst="roundRect">
            <a:avLst>
              <a:gd name="adj" fmla="val 1668"/>
            </a:avLst>
          </a:prstGeom>
          <a:solidFill>
            <a:srgbClr val="E5DFD2"/>
          </a:solidFill>
          <a:ln/>
        </p:spPr>
      </p:sp>
      <p:sp>
        <p:nvSpPr>
          <p:cNvPr id="9" name="Text 6"/>
          <p:cNvSpPr/>
          <p:nvPr/>
        </p:nvSpPr>
        <p:spPr>
          <a:xfrm>
            <a:off x="8665251" y="2971405"/>
            <a:ext cx="2675963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NikoshBAN" pitchFamily="2" charset="0"/>
                <a:ea typeface="Twemoji Mozilla" pitchFamily="34" charset="-122"/>
                <a:cs typeface="NikoshBAN" pitchFamily="2" charset="0"/>
              </a:rPr>
              <a:t>📄</a:t>
            </a:r>
            <a:r>
              <a:rPr lang="en-US" sz="24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 কোথায় ব্যবহার হয়?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665251" y="3386435"/>
            <a:ext cx="26759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চিঠি, আবেদনপত্র, প্রতিবেদন, অ্যাসাইনমেন্ট — প্রতিদিনের অনেক কাজে ব্যবহৃত হয়।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138807" y="4860729"/>
            <a:ext cx="6296860" cy="1095474"/>
          </a:xfrm>
          <a:prstGeom prst="roundRect">
            <a:avLst>
              <a:gd name="adj" fmla="val 2588"/>
            </a:avLst>
          </a:prstGeom>
          <a:solidFill>
            <a:srgbClr val="E5DFD2"/>
          </a:solidFill>
          <a:ln/>
        </p:spPr>
      </p:sp>
      <p:sp>
        <p:nvSpPr>
          <p:cNvPr id="12" name="Text 9"/>
          <p:cNvSpPr/>
          <p:nvPr/>
        </p:nvSpPr>
        <p:spPr>
          <a:xfrm>
            <a:off x="5422367" y="4860729"/>
            <a:ext cx="591884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NikoshBAN" pitchFamily="2" charset="0"/>
                <a:ea typeface="Twemoji Mozilla" pitchFamily="34" charset="-122"/>
                <a:cs typeface="NikoshBAN" pitchFamily="2" charset="0"/>
              </a:rPr>
              <a:t>💡</a:t>
            </a:r>
            <a:r>
              <a:rPr lang="en-US" sz="28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 কেন শিখব?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422367" y="5275761"/>
            <a:ext cx="59188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পেশাদার ও পরিপাটি ডকুমেন্ট তৈরি করতে এটি অপরিহার্য একটি দক্ষতা।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7" y="526752"/>
            <a:ext cx="10868745" cy="526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নতুন ডকুমেন্ট তৈরি ও সংরক্ষণ</a:t>
            </a:r>
            <a:endParaRPr lang="en-US" sz="33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446314"/>
            <a:ext cx="3537060" cy="471616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642" y="1990030"/>
            <a:ext cx="6920831" cy="298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5" name="Text 1"/>
          <p:cNvSpPr/>
          <p:nvPr/>
        </p:nvSpPr>
        <p:spPr>
          <a:xfrm>
            <a:off x="5081337" y="4408557"/>
            <a:ext cx="1570105" cy="196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ফোল্ডার বাছাই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081337" y="3717694"/>
            <a:ext cx="1570105" cy="196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Save As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5081337" y="3033809"/>
            <a:ext cx="1570105" cy="196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টাইপ করা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081337" y="2342945"/>
            <a:ext cx="1570105" cy="196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নতুন ফাইল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615642" y="5143204"/>
            <a:ext cx="6920831" cy="509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প্রতিটি কাজের পর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Ctrl+S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চেপে ডকুমেন্ট সংরক্ষণ করার অভ্যাস গড়ে তোলো — এতে কাজ হারিয়ে যাওয়ার ভয় থাকবে না!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7" y="1635821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সম্পাদনা কাজ</a:t>
            </a:r>
            <a:endParaRPr lang="en-US" sz="37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2604494"/>
            <a:ext cx="114783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লেখা লেখার পর সেটি সম্পাদনা করা খুবই গুরুত্বপূর্ণ। নিচের চারটি টুল তোমার কাজকে সহজ করে তুলবে।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119537"/>
            <a:ext cx="472468" cy="472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0177" y="3119539"/>
            <a:ext cx="460750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Cut (কাটা)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370177" y="3528221"/>
            <a:ext cx="460750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নির্বাচিত লেখা সরিয়ে নেওয়া হয়। শর্টকাট: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Ctrl+X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3915" y="3119537"/>
            <a:ext cx="472468" cy="472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22617" y="3119539"/>
            <a:ext cx="460760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Copy (অনুলিপি)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922617" y="3528221"/>
            <a:ext cx="46076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লেখার কপি তৈরি করা হয়। শর্টকাট: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Ctrl+C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5" y="4208661"/>
            <a:ext cx="472468" cy="472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70177" y="4208663"/>
            <a:ext cx="460750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Paste (পেস্ট)</a:t>
            </a:r>
            <a:endParaRPr lang="en-US" sz="18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370177" y="4617343"/>
            <a:ext cx="460750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কাটা বা কপি করা লেখা অন্য জায়গায় বসানো হয়। শর্টকাট: </a:t>
            </a:r>
            <a:r>
              <a:rPr lang="en-US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Ctrl+V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3915" y="4208661"/>
            <a:ext cx="472468" cy="472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22617" y="4208663"/>
            <a:ext cx="460760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Undo ও Redo</a:t>
            </a:r>
            <a:endParaRPr lang="en-US" sz="18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6922617" y="4617343"/>
            <a:ext cx="46076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ভুল হলে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Ctrl+Z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দিয়ে ফিরে যাও, আবার করতে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Ctrl+Y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ব্যবহার করো।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9814" y="396032"/>
            <a:ext cx="10868745" cy="478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ফরম্যাটিং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6" y="968179"/>
            <a:ext cx="8939724" cy="443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ফরম্যাটিং মানে লেখাকে সুন্দর ও পাঠযোগ্য করে তোলা। সঠিক ফরম্যাটিং ডকুমেন্টকে পেশাদার রূপ দেয়।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6" y="1994297"/>
            <a:ext cx="4723324" cy="9291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9814" y="2166441"/>
            <a:ext cx="314079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ফন্ট ও রং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09814" y="2529683"/>
            <a:ext cx="3140791" cy="393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ফন্টের ধরন, আকার ও রং পরিবর্তন করা যায়।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6" y="3047504"/>
            <a:ext cx="4723324" cy="9291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9814" y="3219648"/>
            <a:ext cx="314079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Bold, Italic, Underline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09814" y="3582890"/>
            <a:ext cx="3140791" cy="221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গাঢ়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, </a:t>
            </a:r>
            <a:r>
              <a:rPr lang="en-US" sz="2000" i="1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বাঁকা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ও </a:t>
            </a:r>
            <a:r>
              <a:rPr lang="en-US" sz="2000" u="sng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রেখাযুক্ত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লেখা তৈরি করা যায়।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6" y="4100711"/>
            <a:ext cx="4723324" cy="9291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09814" y="4272855"/>
            <a:ext cx="314079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Alignment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09814" y="4636097"/>
            <a:ext cx="3140791" cy="221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বাম, ডান, মাঝখান বা উভয় দিকে সমান করা যায়।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6" y="5153918"/>
            <a:ext cx="4723324" cy="92918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09814" y="5326063"/>
            <a:ext cx="3140791" cy="239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Bullet ও Numbering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909814" y="5689304"/>
            <a:ext cx="3140791" cy="221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তালিকা তৈরি করতে বুলেট বা নম্বর ব্যবহার করা যায়।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8099" y="2116435"/>
            <a:ext cx="4108187" cy="3289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7" y="1109367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ছবি ও টেবিল সংযোজন</a:t>
            </a:r>
            <a:endParaRPr lang="en-US" sz="37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75" y="2078040"/>
            <a:ext cx="114783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ডকুমেন্টে ছবি ও টেবিল যুক্ত করলে তথ্য আরও সুন্দর ও বোধগম্য হয়।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593084"/>
            <a:ext cx="3083344" cy="19056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4735018"/>
            <a:ext cx="53162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ছবি সংযোজন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75" y="5143698"/>
            <a:ext cx="53162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Insert → Picture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মেনু থেকে কম্পিউটারে থাকা যেকোনো ছবি ডকুমেন্টে যুক্ত করা যায়।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916" y="2593084"/>
            <a:ext cx="3083443" cy="190569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13917" y="4735018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টেবিল তৈরি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213917" y="5143698"/>
            <a:ext cx="53163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Insert → Table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ব্যবহার করে Row ও Column নির্ধারণ করো এবং তথ্য গুছিয়ে উপস্থাপন করো।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10" y="0"/>
            <a:ext cx="4571887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60003"/>
            <a:ext cx="6296860" cy="46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82824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শ্রেণিকক্ষ অনুশীলন </a:t>
            </a:r>
            <a:r>
              <a:rPr lang="en-US" sz="2750" b="1" dirty="0">
                <a:solidFill>
                  <a:srgbClr val="000000"/>
                </a:solidFill>
                <a:latin typeface="NikoshBAN" pitchFamily="2" charset="0"/>
                <a:ea typeface="Twemoji Mozilla" pitchFamily="34" charset="-122"/>
                <a:cs typeface="NikoshBAN" pitchFamily="2" charset="0"/>
              </a:rPr>
              <a:t>🎯</a:t>
            </a:r>
            <a:endParaRPr lang="en-US" sz="27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75" y="1281509"/>
            <a:ext cx="6296860" cy="317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এখন সময় হয়েছে নিজে হাতে চেষ্টা করার! নিচের ধাপগুলো অনুসরণ করো: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76" y="1599507"/>
            <a:ext cx="283461" cy="177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 Light" pitchFamily="34" charset="-122"/>
                <a:cs typeface="NikoshBAN" pitchFamily="2" charset="0"/>
              </a:rPr>
              <a:t>01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75" y="1821359"/>
            <a:ext cx="6296860" cy="19050"/>
          </a:xfrm>
          <a:prstGeom prst="rect">
            <a:avLst/>
          </a:prstGeom>
          <a:solidFill>
            <a:srgbClr val="282824"/>
          </a:solidFill>
          <a:ln/>
        </p:spPr>
      </p:sp>
      <p:sp>
        <p:nvSpPr>
          <p:cNvPr id="7" name="Text 4"/>
          <p:cNvSpPr/>
          <p:nvPr/>
        </p:nvSpPr>
        <p:spPr>
          <a:xfrm>
            <a:off x="661475" y="1930301"/>
            <a:ext cx="62968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 err="1" smtClean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আবেদনপত্র</a:t>
            </a:r>
            <a:r>
              <a:rPr lang="en-US" sz="2000" b="1" dirty="0" smtClean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 </a:t>
            </a:r>
            <a:r>
              <a:rPr lang="en-US" sz="2000" b="1" dirty="0" err="1" smtClean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টাইপ</a:t>
            </a:r>
            <a:r>
              <a:rPr lang="en-US" sz="2000" b="1" dirty="0" smtClean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 </a:t>
            </a:r>
            <a:r>
              <a:rPr lang="en-US" sz="2000" b="1" dirty="0" err="1" smtClean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করো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61475" y="2215455"/>
            <a:ext cx="6296860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একটি ছোট আবেদনপত্র বাংলায় টাইপ করো।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1476" y="2626422"/>
            <a:ext cx="283461" cy="177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 Light" pitchFamily="34" charset="-122"/>
                <a:cs typeface="NikoshBAN" pitchFamily="2" charset="0"/>
              </a:rPr>
              <a:t>02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61475" y="2848273"/>
            <a:ext cx="6296860" cy="19050"/>
          </a:xfrm>
          <a:prstGeom prst="rect">
            <a:avLst/>
          </a:prstGeom>
          <a:solidFill>
            <a:srgbClr val="282824"/>
          </a:solidFill>
          <a:ln/>
        </p:spPr>
      </p:sp>
      <p:sp>
        <p:nvSpPr>
          <p:cNvPr id="11" name="Text 8"/>
          <p:cNvSpPr/>
          <p:nvPr/>
        </p:nvSpPr>
        <p:spPr>
          <a:xfrm>
            <a:off x="661475" y="2957215"/>
            <a:ext cx="62968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শিরোনাম Bold করো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1475" y="3242370"/>
            <a:ext cx="6296860" cy="4109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শিরোনাম নির্বাচন করে </a:t>
            </a: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Ctrl+B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চাপো।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61476" y="3653334"/>
            <a:ext cx="283461" cy="177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 Light" pitchFamily="34" charset="-122"/>
                <a:cs typeface="NikoshBAN" pitchFamily="2" charset="0"/>
              </a:rPr>
              <a:t>03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661475" y="3875187"/>
            <a:ext cx="6296860" cy="19050"/>
          </a:xfrm>
          <a:prstGeom prst="rect">
            <a:avLst/>
          </a:prstGeom>
          <a:solidFill>
            <a:srgbClr val="282824"/>
          </a:solidFill>
          <a:ln/>
        </p:spPr>
      </p:sp>
      <p:sp>
        <p:nvSpPr>
          <p:cNvPr id="15" name="Text 12"/>
          <p:cNvSpPr/>
          <p:nvPr/>
        </p:nvSpPr>
        <p:spPr>
          <a:xfrm>
            <a:off x="661475" y="3984129"/>
            <a:ext cx="62968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একটি ছবি যুক্ত করো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75" y="4269284"/>
            <a:ext cx="6296860" cy="41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Insert → Picture থেকে একটি প্রাসঙ্গিক ছবি যুক্ত করো।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61476" y="4680250"/>
            <a:ext cx="283461" cy="177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 Light" pitchFamily="34" charset="-122"/>
                <a:cs typeface="NikoshBAN" pitchFamily="2" charset="0"/>
              </a:rPr>
              <a:t>04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61475" y="4902101"/>
            <a:ext cx="6296860" cy="19050"/>
          </a:xfrm>
          <a:prstGeom prst="rect">
            <a:avLst/>
          </a:prstGeom>
          <a:solidFill>
            <a:srgbClr val="282824"/>
          </a:solidFill>
          <a:ln/>
        </p:spPr>
      </p:sp>
      <p:sp>
        <p:nvSpPr>
          <p:cNvPr id="19" name="Text 16"/>
          <p:cNvSpPr/>
          <p:nvPr/>
        </p:nvSpPr>
        <p:spPr>
          <a:xfrm>
            <a:off x="661475" y="5011043"/>
            <a:ext cx="629686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ফাইল সংরক্ষণ করো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61475" y="5395417"/>
            <a:ext cx="6438541" cy="198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b="1" dirty="0">
                <a:solidFill>
                  <a:srgbClr val="4A4A45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Ctrl+S</a:t>
            </a:r>
            <a:r>
              <a:rPr lang="en-US" sz="2000" dirty="0">
                <a:solidFill>
                  <a:srgbClr val="4A4A45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চেপে তোমার নাম দিয়ে ফাইলটি সংরক্ষণ করো।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661475" y="5720457"/>
            <a:ext cx="6296860" cy="477540"/>
          </a:xfrm>
          <a:prstGeom prst="roundRect">
            <a:avLst>
              <a:gd name="adj" fmla="val 4453"/>
            </a:avLst>
          </a:prstGeom>
          <a:solidFill>
            <a:srgbClr val="E7E7E4"/>
          </a:solidFill>
          <a:ln/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855468" y="6126460"/>
            <a:ext cx="178938" cy="143074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 rot="10800000" flipV="1">
            <a:off x="944937" y="6026248"/>
            <a:ext cx="6155079" cy="45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💡 মনে রেখো: ভুল হলে ভয় পেও না — </a:t>
            </a:r>
            <a:r>
              <a:rPr lang="en-US" sz="2000" b="1" dirty="0">
                <a:solidFill>
                  <a:srgbClr val="000000"/>
                </a:solidFill>
                <a:latin typeface="NikoshBAN" pitchFamily="2" charset="0"/>
                <a:ea typeface="Lato Bold" pitchFamily="34" charset="-122"/>
                <a:cs typeface="NikoshBAN" pitchFamily="2" charset="0"/>
              </a:rPr>
              <a:t>Ctrl+Z</a:t>
            </a:r>
            <a:r>
              <a:rPr lang="en-US" sz="2000" dirty="0">
                <a:solidFill>
                  <a:srgbClr val="000000"/>
                </a:solidFill>
                <a:latin typeface="NikoshBAN" pitchFamily="2" charset="0"/>
                <a:ea typeface="Lato" pitchFamily="34" charset="-122"/>
                <a:cs typeface="NikoshBAN" pitchFamily="2" charset="0"/>
              </a:rPr>
              <a:t> চেপে আবার চেষ্টা করো!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</TotalTime>
  <Words>503</Words>
  <Application>Microsoft Office PowerPoint</Application>
  <PresentationFormat>Custom</PresentationFormat>
  <Paragraphs>83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NikoshBAN</vt:lpstr>
      <vt:lpstr>Lato Bold</vt:lpstr>
      <vt:lpstr>Lato</vt:lpstr>
      <vt:lpstr>Perpetua</vt:lpstr>
      <vt:lpstr>Twemoji Mozilla</vt:lpstr>
      <vt:lpstr>Lato Light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SERVER-001</cp:lastModifiedBy>
  <cp:revision>11</cp:revision>
  <dcterms:created xsi:type="dcterms:W3CDTF">2026-08-01T15:24:33Z</dcterms:created>
  <dcterms:modified xsi:type="dcterms:W3CDTF">2026-08-02T07:47:40Z</dcterms:modified>
</cp:coreProperties>
</file>