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70" r:id="rId6"/>
    <p:sldId id="267" r:id="rId7"/>
    <p:sldId id="282" r:id="rId8"/>
    <p:sldId id="281" r:id="rId9"/>
    <p:sldId id="278" r:id="rId10"/>
    <p:sldId id="283" r:id="rId11"/>
    <p:sldId id="284" r:id="rId12"/>
    <p:sldId id="277" r:id="rId13"/>
    <p:sldId id="262" r:id="rId14"/>
    <p:sldId id="265" r:id="rId15"/>
    <p:sldId id="259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55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8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6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95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46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2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6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94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8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64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202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24D4F5B-9661-4E01-811D-BB9EC336980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emf"/><Relationship Id="rId11" Type="http://schemas.openxmlformats.org/officeDocument/2006/relationships/image" Target="../media/image27.emf"/><Relationship Id="rId5" Type="http://schemas.openxmlformats.org/officeDocument/2006/relationships/image" Target="../media/image21.emf"/><Relationship Id="rId10" Type="http://schemas.openxmlformats.org/officeDocument/2006/relationships/image" Target="../media/image26.emf"/><Relationship Id="rId4" Type="http://schemas.openxmlformats.org/officeDocument/2006/relationships/image" Target="../media/image20.emf"/><Relationship Id="rId9" Type="http://schemas.openxmlformats.org/officeDocument/2006/relationships/image" Target="../media/image25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19.emf"/><Relationship Id="rId7" Type="http://schemas.openxmlformats.org/officeDocument/2006/relationships/image" Target="../media/image28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image" Target="../media/image21.emf"/><Relationship Id="rId10" Type="http://schemas.openxmlformats.org/officeDocument/2006/relationships/image" Target="../media/image31.emf"/><Relationship Id="rId4" Type="http://schemas.openxmlformats.org/officeDocument/2006/relationships/image" Target="../media/image20.emf"/><Relationship Id="rId9" Type="http://schemas.openxmlformats.org/officeDocument/2006/relationships/image" Target="../media/image3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emf"/><Relationship Id="rId7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emf"/><Relationship Id="rId4" Type="http://schemas.openxmlformats.org/officeDocument/2006/relationships/image" Target="../media/image36.emf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emf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emf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18.emf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5132070" y="1697622"/>
            <a:ext cx="5463540" cy="3257016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32070" y="1697622"/>
            <a:ext cx="5463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44" y="1408923"/>
            <a:ext cx="3588901" cy="404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1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582955" y="284141"/>
            <a:ext cx="5169158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0" y="383693"/>
            <a:ext cx="5094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762696" y="2240276"/>
            <a:ext cx="378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94794" y="4844929"/>
            <a:ext cx="378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224" y="1440180"/>
            <a:ext cx="4855316" cy="4354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224" y="1819454"/>
            <a:ext cx="1933335" cy="4208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7082" y="1777319"/>
            <a:ext cx="1975604" cy="3654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3443" y="2240276"/>
            <a:ext cx="1572447" cy="9026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7971" y="2248916"/>
            <a:ext cx="1715767" cy="8853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7919" y="2124162"/>
            <a:ext cx="1581778" cy="19951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7932" y="3121723"/>
            <a:ext cx="5069521" cy="978748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>
            <a:off x="3105890" y="2532663"/>
            <a:ext cx="1382081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6167534" y="2586822"/>
            <a:ext cx="1270385" cy="2677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4728" y="4310831"/>
            <a:ext cx="4223599" cy="5646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70900" y="4665967"/>
            <a:ext cx="4915816" cy="7345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907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582955" y="284141"/>
            <a:ext cx="5169158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0" y="383693"/>
            <a:ext cx="5094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762696" y="2240276"/>
            <a:ext cx="378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94794" y="4844929"/>
            <a:ext cx="378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224" y="1440180"/>
            <a:ext cx="4855316" cy="4354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224" y="1819454"/>
            <a:ext cx="1933335" cy="4208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7082" y="1777319"/>
            <a:ext cx="1975604" cy="365489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>
            <a:off x="3105890" y="2532663"/>
            <a:ext cx="1382081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6167534" y="2586822"/>
            <a:ext cx="1270385" cy="2677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4728" y="4310831"/>
            <a:ext cx="4223599" cy="5646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112" y="2333093"/>
            <a:ext cx="1667804" cy="80122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5804" y="2284297"/>
            <a:ext cx="1715767" cy="87274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7919" y="2090591"/>
            <a:ext cx="1619941" cy="167189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4728" y="3244121"/>
            <a:ext cx="5215540" cy="716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7456303" y="2532663"/>
            <a:ext cx="54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24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452209" y="2090355"/>
            <a:ext cx="54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45571" y="2512686"/>
            <a:ext cx="855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216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145571" y="2917825"/>
            <a:ext cx="727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216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452209" y="3272558"/>
            <a:ext cx="54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35131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21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31317" y="367054"/>
            <a:ext cx="2729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51445" y="1243039"/>
            <a:ext cx="1675741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সবুজ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2137" y="1270024"/>
            <a:ext cx="1655328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99186" y="2950362"/>
            <a:ext cx="495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580" y="4340614"/>
            <a:ext cx="493819" cy="3718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162" y="2087061"/>
            <a:ext cx="4876201" cy="27461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8135" y="2203462"/>
            <a:ext cx="3891906" cy="25090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789853" y="2649894"/>
            <a:ext cx="793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0.43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89853" y="3406901"/>
            <a:ext cx="793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0.43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75455" y="4163909"/>
            <a:ext cx="793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0.43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851848" y="2617628"/>
            <a:ext cx="59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0.43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1847" y="4394741"/>
            <a:ext cx="59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0.43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95631" y="2640124"/>
            <a:ext cx="59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12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59984" y="2649894"/>
            <a:ext cx="686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10.32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46457" y="3075613"/>
            <a:ext cx="59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2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88755" y="3063172"/>
            <a:ext cx="59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2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29787" y="4388521"/>
            <a:ext cx="701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0.516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92183" y="4383603"/>
            <a:ext cx="59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1.2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27660" y="3946203"/>
            <a:ext cx="59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10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173335" y="3906379"/>
            <a:ext cx="59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10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55363" y="2617628"/>
            <a:ext cx="3814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জুনায়েদ বাজার থেকে ২ কেজি আপেল নিয়ে এসে জাসিয়াকে বল্লো তা ০.২৫ কেজি করে কতটি ভাগ করা যাবে?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15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7" grpId="0"/>
      <p:bldP spid="26" grpId="0"/>
      <p:bldP spid="28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81683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559" y="1478083"/>
            <a:ext cx="3509932" cy="7841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1136" y="1870146"/>
            <a:ext cx="1708586" cy="3983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551" y="1884164"/>
            <a:ext cx="1580106" cy="37804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562682" y="2262209"/>
                <a:ext cx="258944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৭ </a:t>
                </a:r>
                <a14:m>
                  <m:oMath xmlns:m="http://schemas.openxmlformats.org/officeDocument/2006/math">
                    <m:r>
                      <a:rPr lang="en-A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</m:oMath>
                </a14:m>
                <a:endParaRPr lang="en-US" sz="20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=৭ </a:t>
                </a:r>
                <a14:m>
                  <m:oMath xmlns:m="http://schemas.openxmlformats.org/officeDocument/2006/math">
                    <m:r>
                      <a:rPr lang="en-A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  <m:r>
                      <a:rPr lang="en-AT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  <m:r>
                      <a:rPr lang="en-A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</m:oMath>
                </a14:m>
                <a:endParaRPr lang="en-US" sz="20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=৭০ </a:t>
                </a:r>
                <a14:m>
                  <m:oMath xmlns:m="http://schemas.openxmlformats.org/officeDocument/2006/math">
                    <m:r>
                      <a:rPr lang="en-A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১৪</m:t>
                    </m:r>
                  </m:oMath>
                </a14:m>
                <a:endParaRPr lang="en-US" sz="20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=৫</a:t>
                </a:r>
                <a:endParaRPr lang="en-US" sz="200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682" y="2262209"/>
                <a:ext cx="2589440" cy="1323439"/>
              </a:xfrm>
              <a:prstGeom prst="rect">
                <a:avLst/>
              </a:prstGeom>
              <a:blipFill>
                <a:blip r:embed="rId6"/>
                <a:stretch>
                  <a:fillRect l="-2353" t="-1843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3706396" y="2181344"/>
                <a:ext cx="258944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১০ </a:t>
                </a:r>
                <a14:m>
                  <m:oMath xmlns:m="http://schemas.openxmlformats.org/officeDocument/2006/math">
                    <m:r>
                      <a:rPr lang="en-A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</m:oMath>
                </a14:m>
                <a:endParaRPr lang="en-US" sz="20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=১০ </a:t>
                </a:r>
                <a14:m>
                  <m:oMath xmlns:m="http://schemas.openxmlformats.org/officeDocument/2006/math">
                    <m:r>
                      <a:rPr lang="en-A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  <m:r>
                      <a:rPr lang="en-AT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  <m:r>
                      <a:rPr lang="en-A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</m:oMath>
                </a14:m>
                <a:endParaRPr lang="en-US" sz="20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=১০০ </a:t>
                </a:r>
                <a14:m>
                  <m:oMath xmlns:m="http://schemas.openxmlformats.org/officeDocument/2006/math">
                    <m:r>
                      <a:rPr lang="en-A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২৫</m:t>
                    </m:r>
                  </m:oMath>
                </a14:m>
                <a:endParaRPr lang="en-US" sz="20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=৪</a:t>
                </a:r>
                <a:endParaRPr lang="en-US" sz="200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396" y="2181344"/>
                <a:ext cx="2589440" cy="1323439"/>
              </a:xfrm>
              <a:prstGeom prst="rect">
                <a:avLst/>
              </a:prstGeom>
              <a:blipFill>
                <a:blip r:embed="rId7"/>
                <a:stretch>
                  <a:fillRect l="-2353" t="-2304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930945" y="2221776"/>
                <a:ext cx="2589440" cy="317009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৩.২)৬.৭২</a:t>
                </a:r>
              </a:p>
              <a:p>
                <a:endParaRPr lang="en-US" sz="200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৩.২</a:t>
                </a:r>
                <a14:m>
                  <m:oMath xmlns:m="http://schemas.openxmlformats.org/officeDocument/2006/math">
                    <m:r>
                      <a:rPr lang="en-A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)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৭২</m:t>
                    </m:r>
                    <m:r>
                      <a:rPr lang="en-A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</m:oMath>
                </a14:m>
                <a:endParaRPr lang="en-US" sz="20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000" b="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</a:t>
                </a:r>
              </a:p>
              <a:p>
                <a:r>
                  <a:rPr lang="en-US" sz="2000" b="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 ২.১</a:t>
                </a: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৩২)৬৭.২</a:t>
                </a:r>
              </a:p>
              <a:p>
                <a:r>
                  <a:rPr lang="en-US" sz="20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৬৪</a:t>
                </a:r>
              </a:p>
              <a:p>
                <a:r>
                  <a:rPr lang="en-US" sz="20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৩২</a:t>
                </a: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 ৩২</a:t>
                </a: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   ০ </a:t>
                </a:r>
                <a:endParaRPr lang="en-US" sz="200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945" y="2221776"/>
                <a:ext cx="2589440" cy="3170099"/>
              </a:xfrm>
              <a:prstGeom prst="rect">
                <a:avLst/>
              </a:prstGeom>
              <a:blipFill>
                <a:blip r:embed="rId8"/>
                <a:stretch>
                  <a:fillRect l="-2342" t="-766" b="-229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>
            <a:off x="6407803" y="2336854"/>
            <a:ext cx="6158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6800596" y="2911151"/>
            <a:ext cx="1018457" cy="73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295836" y="3803362"/>
            <a:ext cx="6158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295836" y="4402030"/>
            <a:ext cx="6158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295836" y="5027181"/>
            <a:ext cx="6158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8650194" y="2251260"/>
                <a:ext cx="2589440" cy="317009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৫.৪)৩৬.১৮</a:t>
                </a:r>
              </a:p>
              <a:p>
                <a:endParaRPr lang="en-US" sz="200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0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৫</a:t>
                </a:r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.৪</a:t>
                </a:r>
                <a14:m>
                  <m:oMath xmlns:m="http://schemas.openxmlformats.org/officeDocument/2006/math">
                    <m:r>
                      <a:rPr lang="en-AT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)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৩৬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১৮</m:t>
                    </m:r>
                    <m:r>
                      <a:rPr lang="en-AT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×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</m:oMath>
                </a14:m>
                <a:endParaRPr lang="en-US" sz="20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000" b="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</a:t>
                </a:r>
              </a:p>
              <a:p>
                <a:r>
                  <a:rPr lang="en-US" sz="2000" b="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   ৬.৭</a:t>
                </a: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৫৪)৩৬১.৮</a:t>
                </a:r>
              </a:p>
              <a:p>
                <a:r>
                  <a:rPr lang="en-US" sz="20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৩২৪</a:t>
                </a:r>
              </a:p>
              <a:p>
                <a:r>
                  <a:rPr lang="en-US" sz="20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৩৭৮</a:t>
                </a: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 ৩৭৮</a:t>
                </a:r>
              </a:p>
              <a:p>
                <a:r>
                  <a:rPr lang="en-US" sz="20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          ০ </a:t>
                </a:r>
                <a:endParaRPr lang="en-US" sz="200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194" y="2251260"/>
                <a:ext cx="2589440" cy="3170099"/>
              </a:xfrm>
              <a:prstGeom prst="rect">
                <a:avLst/>
              </a:prstGeom>
              <a:blipFill>
                <a:blip r:embed="rId9"/>
                <a:stretch>
                  <a:fillRect l="-2342" t="-766" b="-229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>
            <a:off x="9127052" y="2366338"/>
            <a:ext cx="6158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9519845" y="2940635"/>
            <a:ext cx="1018457" cy="73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015085" y="3832846"/>
            <a:ext cx="6158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9015085" y="4431514"/>
            <a:ext cx="6158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015085" y="5056665"/>
            <a:ext cx="6158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59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46793" y="381682"/>
            <a:ext cx="1898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8" b="99309" l="0" r="100000">
                        <a14:foregroundMark x1="78846" y1="16713" x2="79808" y2="66851"/>
                        <a14:foregroundMark x1="68407" y1="23481" x2="69643" y2="28177"/>
                        <a14:foregroundMark x1="71429" y1="11326" x2="92720" y2="19475"/>
                        <a14:foregroundMark x1="70604" y1="75552" x2="74863" y2="88260"/>
                        <a14:foregroundMark x1="3434" y1="91989" x2="15385" y2="82320"/>
                        <a14:foregroundMark x1="10577" y1="59945" x2="20604" y2="55663"/>
                        <a14:foregroundMark x1="7830" y1="58149" x2="17995" y2="53867"/>
                        <a14:foregroundMark x1="54533" y1="72652" x2="43819" y2="78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17" y="76015"/>
            <a:ext cx="1275188" cy="1268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5846" y="1360378"/>
            <a:ext cx="5822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৭.২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৩.৬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এর ভাগ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কোনটি?</a:t>
            </a:r>
          </a:p>
          <a:p>
            <a:pPr marL="342900" indent="-342900">
              <a:buAutoNum type="arabicParenR"/>
            </a:pP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0868" y="2667983"/>
            <a:ext cx="4777274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.৮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২.৬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.৬৪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510867" y="4058816"/>
                <a:ext cx="540311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৩)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১০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.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৩২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২৪</m:t>
                    </m:r>
                    <m:r>
                      <a:rPr lang="en-A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? </m:t>
                    </m:r>
                  </m:oMath>
                </a14:m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৩.৪৩     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খ)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৩.৯৮৬       গ)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০.৪৩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867" y="4058816"/>
                <a:ext cx="5403117" cy="1200329"/>
              </a:xfrm>
              <a:prstGeom prst="rect">
                <a:avLst/>
              </a:prstGeom>
              <a:blipFill>
                <a:blip r:embed="rId4"/>
                <a:stretch>
                  <a:fillRect l="-1806" t="-3553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837714" y="1960542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15469" y="3353913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.৪ 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15468" y="4747284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০.৪৩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535845" y="5368211"/>
                <a:ext cx="511688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৪) 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.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৪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bn-BD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কত</m:t>
                    </m:r>
                    <m:r>
                      <a:rPr lang="bn-BD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০.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০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৬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খ)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০.৬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:r>
                  <a:rPr lang="bn-BD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৩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.০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845" y="5368211"/>
                <a:ext cx="5116881" cy="1200329"/>
              </a:xfrm>
              <a:prstGeom prst="rect">
                <a:avLst/>
              </a:prstGeom>
              <a:blipFill>
                <a:blip r:embed="rId5"/>
                <a:stretch>
                  <a:fillRect l="-1907" t="-3553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7915467" y="5955989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০.৬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03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3" grpId="0"/>
      <p:bldP spid="12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25087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22629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45" y="-127847"/>
            <a:ext cx="1522647" cy="152264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12768" y="2219325"/>
            <a:ext cx="558142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1644" y="3213107"/>
            <a:ext cx="6682862" cy="3539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4456" y="3685455"/>
            <a:ext cx="6304818" cy="35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1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10281" y="390888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07717" y="3888521"/>
            <a:ext cx="2031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91" y="972634"/>
            <a:ext cx="4223922" cy="26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4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60" y="49319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49190" y="146861"/>
            <a:ext cx="229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442372" y="1097620"/>
            <a:ext cx="5802468" cy="304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Open Book School Supply Icon 23221041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155" y="-104618"/>
            <a:ext cx="1564005" cy="129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27584" y="1982597"/>
            <a:ext cx="57847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 ভাগ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60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,৬১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199" y="1580470"/>
            <a:ext cx="2831665" cy="3795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237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835565" y="345025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86300" y="486121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1" y="49826"/>
            <a:ext cx="1209688" cy="127157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105488" y="1394800"/>
            <a:ext cx="51812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27584" y="2186976"/>
            <a:ext cx="54117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মোঃইকবাল হোসেন</a:t>
            </a: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শাহাপুর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বরুড়া,কুমিল্লা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মোবাইলঃ০১৮১৪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৮৬৬২১০</a:t>
            </a:r>
            <a:endParaRPr lang="bn-BD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Email:iqbal.jui@gmail.com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114" y="1973424"/>
            <a:ext cx="2273559" cy="22735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9178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494206" y="284140"/>
            <a:ext cx="3203585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50179" y="381682"/>
            <a:ext cx="1691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28950" y="1385289"/>
            <a:ext cx="4895224" cy="1694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91" y="-163053"/>
            <a:ext cx="2571748" cy="17973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0" y="3154377"/>
            <a:ext cx="8115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সংক্রান্ত দৈনন্দিন জীবনের সমস্যার সমাদান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438400" y="2355888"/>
            <a:ext cx="777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8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 ভাগ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1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493369" y="1209165"/>
            <a:ext cx="7223916" cy="206588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82363" y="1393036"/>
            <a:ext cx="501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8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92129" y="3620277"/>
            <a:ext cx="5973097" cy="707886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 সংখ্যার ভাগ  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42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67174" y="353690"/>
            <a:ext cx="3897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ধারণা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470815" y="1845752"/>
            <a:ext cx="41928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নিম্নের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সংখ্যার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70815" y="127944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সবাই পূর্ণ সংখ্যার ভাগ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0654" y="2559556"/>
            <a:ext cx="99322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068863" y="2983927"/>
            <a:ext cx="6053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642590" y="2551220"/>
            <a:ext cx="99322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24065" y="296715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57320" y="364366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15051" y="2610398"/>
            <a:ext cx="99322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২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6121090" y="306946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122274" y="3710445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741453" y="2474791"/>
            <a:ext cx="993228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4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০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8831798" y="2939432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890612" y="3557063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989552" y="4297545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>
            <a:off x="2733674" y="2983927"/>
            <a:ext cx="890391" cy="3521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4662013" y="3164232"/>
            <a:ext cx="1228677" cy="441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6950734" y="3251323"/>
            <a:ext cx="1716140" cy="4902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4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4" grpId="0" animBg="1"/>
      <p:bldP spid="15" grpId="0" animBg="1"/>
      <p:bldP spid="22" grpId="0" animBg="1"/>
      <p:bldP spid="25" grpId="0" animBg="1"/>
      <p:bldP spid="17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67174" y="353690"/>
            <a:ext cx="3897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ধারণা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1951" y="4950490"/>
            <a:ext cx="892628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শু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ধুমাত্র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0654" y="2559556"/>
            <a:ext cx="99322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.২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068863" y="2983927"/>
            <a:ext cx="6053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642590" y="2551220"/>
            <a:ext cx="99322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.২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24065" y="296715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57320" y="364366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15051" y="2610398"/>
            <a:ext cx="99322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 .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.২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 ২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6121090" y="306946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122274" y="3710445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741453" y="2474791"/>
            <a:ext cx="993228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 .৪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.২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০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8831798" y="2939432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890612" y="3557063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989552" y="4297545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>
            <a:off x="2733674" y="2983927"/>
            <a:ext cx="890391" cy="3521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4662013" y="3164232"/>
            <a:ext cx="1228677" cy="441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6950734" y="3251323"/>
            <a:ext cx="1716140" cy="4902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470815" y="1845752"/>
            <a:ext cx="867156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পূর্ণ সংখ্যার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ভাগের সাথে দশমিক ভগ্নাংশের ভাগের মূল পার্থক্য কোথায়?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33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5" grpId="0" animBg="1"/>
      <p:bldP spid="22" grpId="0" animBg="1"/>
      <p:bldP spid="25" grpId="0" animBg="1"/>
      <p:bldP spid="17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985796" y="284141"/>
            <a:ext cx="6531428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985796" y="284141"/>
            <a:ext cx="68578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ভাগ   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7543" y="147808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456" y="1419855"/>
            <a:ext cx="6446903" cy="8639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372" y="2383852"/>
            <a:ext cx="4229914" cy="1025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1509" y="2230719"/>
            <a:ext cx="3788229" cy="11887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6181" y="3631227"/>
            <a:ext cx="4527679" cy="4467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6180" y="3664153"/>
                <a:ext cx="3228391" cy="38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১২</m:t>
                      </m:r>
                      <m:r>
                        <a:rPr lang="en-AT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÷</m:t>
                      </m:r>
                      <m:r>
                        <a:rPr lang="bn-BD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২</m:t>
                      </m:r>
                      <m:r>
                        <a:rPr lang="bn-BD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.</m:t>
                      </m:r>
                      <m:r>
                        <a:rPr lang="bn-BD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৪</m:t>
                      </m:r>
                      <m:r>
                        <a:rPr lang="bn-BD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=</m:t>
                      </m:r>
                      <m:r>
                        <a:rPr lang="bn-BD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৫</m:t>
                      </m:r>
                      <m:r>
                        <a:rPr lang="bn-BD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180" y="3664153"/>
                <a:ext cx="3228391" cy="3809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763329" y="4576473"/>
                <a:ext cx="3570531" cy="38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অর্থাৎ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প্রতি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মিটার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লোহার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দন্ডের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ওজন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কেজি।</m:t>
                    </m:r>
                  </m:oMath>
                </a14:m>
                <a:r>
                  <a:rPr lang="bn-BD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329" y="4576473"/>
                <a:ext cx="3570531" cy="380936"/>
              </a:xfrm>
              <a:prstGeom prst="rect">
                <a:avLst/>
              </a:prstGeom>
              <a:blipFill>
                <a:blip r:embed="rId8"/>
                <a:stretch>
                  <a:fillRect t="-8065" b="-24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33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582955" y="284141"/>
            <a:ext cx="5169158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0" y="383693"/>
            <a:ext cx="5094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10887159" y="2143039"/>
            <a:ext cx="10056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016" y="1432960"/>
            <a:ext cx="6202408" cy="834181"/>
          </a:xfrm>
          <a:prstGeom prst="rect">
            <a:avLst/>
          </a:prstGeom>
          <a:ln>
            <a:solidFill>
              <a:schemeClr val="tx2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65738" y="3672654"/>
                <a:ext cx="5922686" cy="4616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২.৪             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 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          =   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738" y="3672654"/>
                <a:ext cx="5922686" cy="461665"/>
              </a:xfrm>
              <a:prstGeom prst="rect">
                <a:avLst/>
              </a:prstGeom>
              <a:blipFill>
                <a:blip r:embed="rId4"/>
                <a:stretch>
                  <a:fillRect l="-1542" t="-7692" b="-2820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765738" y="2432291"/>
                <a:ext cx="5922686" cy="4616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২৪             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 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৪০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          =   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738" y="2432291"/>
                <a:ext cx="5922686" cy="461665"/>
              </a:xfrm>
              <a:prstGeom prst="rect">
                <a:avLst/>
              </a:prstGeom>
              <a:blipFill>
                <a:blip r:embed="rId5"/>
                <a:stretch>
                  <a:fillRect l="-1542" t="-7692" b="-2820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765738" y="4859171"/>
                <a:ext cx="5922686" cy="4616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১.২             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 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             =   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738" y="4859171"/>
                <a:ext cx="5922686" cy="461665"/>
              </a:xfrm>
              <a:prstGeom prst="rect">
                <a:avLst/>
              </a:prstGeom>
              <a:blipFill>
                <a:blip r:embed="rId6"/>
                <a:stretch>
                  <a:fillRect l="-1542" t="-7692" b="-2820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Up Arrow 7"/>
          <p:cNvSpPr/>
          <p:nvPr/>
        </p:nvSpPr>
        <p:spPr>
          <a:xfrm>
            <a:off x="1879390" y="2870234"/>
            <a:ext cx="331076" cy="7548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Up Arrow 54"/>
          <p:cNvSpPr/>
          <p:nvPr/>
        </p:nvSpPr>
        <p:spPr>
          <a:xfrm>
            <a:off x="4161153" y="2852920"/>
            <a:ext cx="350680" cy="79687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val 11"/>
              <p:cNvSpPr/>
              <p:nvPr/>
            </p:nvSpPr>
            <p:spPr>
              <a:xfrm>
                <a:off x="2210466" y="2998871"/>
                <a:ext cx="682024" cy="626212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১০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Oval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466" y="2998871"/>
                <a:ext cx="682024" cy="626212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Oval 55"/>
              <p:cNvSpPr/>
              <p:nvPr/>
            </p:nvSpPr>
            <p:spPr>
              <a:xfrm>
                <a:off x="4502165" y="2991701"/>
                <a:ext cx="682024" cy="626212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১০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Oval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165" y="2991701"/>
                <a:ext cx="682024" cy="626212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6395495" y="2977977"/>
            <a:ext cx="677108" cy="546762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395495" y="4235349"/>
            <a:ext cx="677108" cy="546762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8" name="Up Arrow 57"/>
          <p:cNvSpPr/>
          <p:nvPr/>
        </p:nvSpPr>
        <p:spPr>
          <a:xfrm rot="10800000">
            <a:off x="1879390" y="4111047"/>
            <a:ext cx="331076" cy="754848"/>
          </a:xfrm>
          <a:prstGeom prst="up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Up Arrow 58"/>
          <p:cNvSpPr/>
          <p:nvPr/>
        </p:nvSpPr>
        <p:spPr>
          <a:xfrm rot="10800000">
            <a:off x="4227263" y="4104323"/>
            <a:ext cx="331076" cy="754848"/>
          </a:xfrm>
          <a:prstGeom prst="up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273960" y="4265912"/>
                <a:ext cx="570056" cy="4616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T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২</m:t>
                      </m:r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960" y="4265912"/>
                <a:ext cx="570056" cy="461665"/>
              </a:xfrm>
              <a:prstGeom prst="rect">
                <a:avLst/>
              </a:prstGeom>
              <a:blipFill>
                <a:blip r:embed="rId9"/>
                <a:stretch>
                  <a:fillRect r="-520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560270" y="4229464"/>
                <a:ext cx="570056" cy="4616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T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২</m:t>
                      </m:r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270" y="4229464"/>
                <a:ext cx="570056" cy="461665"/>
              </a:xfrm>
              <a:prstGeom prst="rect">
                <a:avLst/>
              </a:prstGeom>
              <a:blipFill>
                <a:blip r:embed="rId10"/>
                <a:stretch>
                  <a:fillRect r="-520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Callout 16"/>
          <p:cNvSpPr/>
          <p:nvPr/>
        </p:nvSpPr>
        <p:spPr>
          <a:xfrm rot="2101021">
            <a:off x="8113803" y="1604620"/>
            <a:ext cx="2070074" cy="1605621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ভাগফল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69820" y="3690169"/>
            <a:ext cx="2423151" cy="146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20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3" grpId="0" animBg="1"/>
      <p:bldP spid="54" grpId="0" animBg="1"/>
      <p:bldP spid="8" grpId="0" animBg="1"/>
      <p:bldP spid="55" grpId="0" animBg="1"/>
      <p:bldP spid="12" grpId="0" animBg="1"/>
      <p:bldP spid="56" grpId="0" animBg="1"/>
      <p:bldP spid="14" grpId="0"/>
      <p:bldP spid="57" grpId="0"/>
      <p:bldP spid="58" grpId="0" animBg="1"/>
      <p:bldP spid="59" grpId="0" animBg="1"/>
      <p:bldP spid="60" grpId="0" animBg="1"/>
      <p:bldP spid="61" grpId="0" animBg="1"/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11747</TotalTime>
  <Words>495</Words>
  <Application>Microsoft Office PowerPoint</Application>
  <PresentationFormat>Widescreen</PresentationFormat>
  <Paragraphs>156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Cambria Math</vt:lpstr>
      <vt:lpstr>Century Gothic</vt:lpstr>
      <vt:lpstr>Garamond</vt:lpstr>
      <vt:lpstr>NikoshBAN</vt:lpstr>
      <vt:lpstr>Times New Roman</vt:lpstr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WALTON</cp:lastModifiedBy>
  <cp:revision>431</cp:revision>
  <dcterms:created xsi:type="dcterms:W3CDTF">2026-06-17T13:44:11Z</dcterms:created>
  <dcterms:modified xsi:type="dcterms:W3CDTF">2026-08-02T12:00:45Z</dcterms:modified>
</cp:coreProperties>
</file>