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17"/>
  </p:notesMasterIdLst>
  <p:sldIdLst>
    <p:sldId id="256" r:id="rId2"/>
    <p:sldId id="260" r:id="rId3"/>
    <p:sldId id="268" r:id="rId4"/>
    <p:sldId id="257" r:id="rId5"/>
    <p:sldId id="258" r:id="rId6"/>
    <p:sldId id="259" r:id="rId7"/>
    <p:sldId id="261" r:id="rId8"/>
    <p:sldId id="262" r:id="rId9"/>
    <p:sldId id="263" r:id="rId10"/>
    <p:sldId id="266" r:id="rId11"/>
    <p:sldId id="267" r:id="rId12"/>
    <p:sldId id="264" r:id="rId13"/>
    <p:sldId id="265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911" autoAdjust="0"/>
  </p:normalViewPr>
  <p:slideViewPr>
    <p:cSldViewPr snapToGrid="0">
      <p:cViewPr varScale="1">
        <p:scale>
          <a:sx n="61" d="100"/>
          <a:sy n="61" d="100"/>
        </p:scale>
        <p:origin x="10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7A052-C9A8-4225-B73D-07E94DD9CCF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7310B-B316-4107-9FE0-FB97AD04C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5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310B-B316-4107-9FE0-FB97AD04C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81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310B-B316-4107-9FE0-FB97AD04CA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82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49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570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69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116268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61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825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371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6197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0962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69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144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462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720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475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6960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6628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161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8059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50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6" y="219456"/>
            <a:ext cx="11274552" cy="7898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5" y="1009307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6A39E64-722E-F001-F641-974F522531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631" y="1649451"/>
            <a:ext cx="521208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5352" y="1009307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B9C0BFD-5C7B-FA0D-DCE8-95D24728FEB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5352" y="1649451"/>
            <a:ext cx="521208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2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68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74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2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298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39798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297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7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021F40B5-CD9B-41A1-ABAF-0C2D9822426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E237AF33-9EC0-4DE6-B43A-6ECC664B7EF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490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  <p:sldLayoutId id="2147483741" r:id="rId24"/>
    <p:sldLayoutId id="2147483742" r:id="rId25"/>
    <p:sldLayoutId id="2147483743" r:id="rId26"/>
    <p:sldLayoutId id="2147483744" r:id="rId27"/>
    <p:sldLayoutId id="2147483745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1FE07-91C5-3BD2-FE7C-37203907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697" y="261993"/>
            <a:ext cx="8154804" cy="1274954"/>
          </a:xfrm>
        </p:spPr>
        <p:txBody>
          <a:bodyPr>
            <a:normAutofit/>
          </a:bodyPr>
          <a:lstStyle/>
          <a:p>
            <a:pPr algn="ctr"/>
            <a:r>
              <a:rPr lang="en-US" sz="8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F07D0B-37B5-F3C5-BF75-BB69BD00E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84" y="1536947"/>
            <a:ext cx="7560117" cy="50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43495-B0F7-422E-0136-FEB2D092E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5" y="129400"/>
            <a:ext cx="11274552" cy="559835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2A033-8216-30EC-6EC0-D373325DC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4" y="768064"/>
            <a:ext cx="6471864" cy="16021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পুংজননতন্ত্রঃ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ঘাসফড়িংয়ের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ক্ষেপননালী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জননছিদ্র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নির্গত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গ্রীষ্ম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শরৎকালের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শেষদিকে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71800A-ECBA-D369-22A3-B04DED7826E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183" y="2370218"/>
            <a:ext cx="6471865" cy="4567555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পুং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জননতন্ত্রের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শুক্রাশয়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(Testis):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জননতন্ত্রের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৩য়, ৪র্থ ও ৫ম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খণ্ডকে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শুক্রনালী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(Vasa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deferentia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পেছনের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ক্ষেপননালী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(Ejaculatory duct):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নবম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খণ্ডকে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ক্ষেপননালী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থলী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জননছিদ্র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(Seminal vesicle &amp; Gonopore):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থলীতে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জননছিদ্রের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718D3A-1353-D7DE-F7DF-28B0E4CC299D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645" y="1649412"/>
            <a:ext cx="3530685" cy="507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8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DAFDF-156B-A6C7-7E1F-7EB2C554B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5" y="219457"/>
            <a:ext cx="11274552" cy="559834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C2C4D-71CB-3413-843E-A2498254A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4" y="1009307"/>
            <a:ext cx="6771409" cy="13712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স্ত্রীজননতন্ত্রঃ</a:t>
            </a:r>
            <a:r>
              <a:rPr lang="en-US" sz="2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ঘাসফড়িংয়ের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উৎপাদন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সঙ্গম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নিষেক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মাটিতে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পাড়ার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ঘাসফড়িংয়ের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প্রজননতন্ত্র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একজোড়া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ডিম্বাশয়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ওভিডাক্ট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ভেজাইনা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স্পার্মাতেকা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6AF09-769F-9191-8F45-4A2AF56D610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183" y="2505142"/>
            <a:ext cx="6771409" cy="4352858"/>
          </a:xfrm>
        </p:spPr>
        <p:txBody>
          <a:bodyPr/>
          <a:lstStyle/>
          <a:p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প্রজননতন্ত্রের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ডিম্বাশয়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(Ovaries):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একজোড়া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ডিম্বাশয়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কয়েকটি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ওভারিওলের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(Ovariole)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সমন্বয়ে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ওভারিওলগুলোতে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ডিম্বনালি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(Oviduct):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ডিম্বাশয়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যেগুলোকে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ওভিডাক্ট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ওভিডাক্ট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একত্রে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ওভিডাক্ট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ভেজাইনা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শুক্রধানি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(Spermatheca):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থলিবিশেষ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ফড়িং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প্রাপ্ত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DF3E510-8DC6-6928-9E24-25D1725E37CC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470" y="1923393"/>
            <a:ext cx="2990639" cy="471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6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8DAB4-C3EA-1436-14F1-6FB78DF24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2608A-80C7-5301-849E-F219CE8C38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1050982"/>
            <a:ext cx="6419215" cy="22059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ঘাসফড়িংয়ের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অসম্পূর্ণ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(Incomplete Metamorphosis)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হেমিবুটাবোলাস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প্রকৃতির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জীবনচক্র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(Egg),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নিম্ফ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(Nymph)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(Adult)।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প্রাপ্তবয়স্ক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মাটিতে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অপূর্ণাঙ্গ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দশা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পেরিয়ে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B7F74-846F-EA61-A418-7BFDD33765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86203" y="3333139"/>
            <a:ext cx="5964137" cy="3390755"/>
          </a:xfrm>
        </p:spPr>
        <p:txBody>
          <a:bodyPr>
            <a:normAutofit/>
          </a:bodyPr>
          <a:lstStyle/>
          <a:p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(Reproduction)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মিলন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(Mating):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ঋতুতে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মাদী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মাদীর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পাড়া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(Egg Laying):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কয়েক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মাদী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ওভারপজিটর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(ovipositor)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মাটিতে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১০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সেন্টিমিটার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গভীরে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গর্ত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51D31-EBA4-665F-C1CD-E3861F700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050981"/>
            <a:ext cx="5355546" cy="2106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থলি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পড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(Egg Pod):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মাদী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একবারে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২০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৯০টি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একসাথে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গুচ্ছাকারে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ফেনাসদৃশ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ডিমগুলো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শীতকালে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অনুকূল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ডিমগুলো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সুপ্ত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(diapause)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C037CB-DFA2-468F-6846-B724D93B7D0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99" y="3156997"/>
            <a:ext cx="5355545" cy="324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6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8AE88-64CE-6A0F-A1CB-81B5025F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5" y="0"/>
            <a:ext cx="11274552" cy="559834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DB612-78DA-3C1B-4C78-6EAB0C1F9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5" y="559834"/>
            <a:ext cx="5212080" cy="732938"/>
          </a:xfrm>
        </p:spPr>
        <p:txBody>
          <a:bodyPr/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(Metamorphosis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AA35E-34AA-9A91-2C83-EA4C51F1B9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630" y="1119668"/>
            <a:ext cx="5914369" cy="5627973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দশা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(Egg Stage):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বসন্তকালে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আবহাওয়া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গরম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পর্যাপ্ত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বাচ্চা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নিম্ফ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দশা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(Nymph Stage):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বাচ্চাকে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অনেকটা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ঘাসফড়িংয়ের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অপরিণত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খোলস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বদল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একডিসিস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(Molting):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নিম্ফরা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৫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বহিঃকঙ্কাল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খোলস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ত্যাগ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খোলস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বদলানোর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পর্যায়কে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ইনস্টার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(instar)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খোলস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ত্যাগের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দশা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(Adult Stage):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খোলস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বদলানোর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পুরোপুরি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বিকশিত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উড়তে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সক্ষম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DDF46D-2757-10CC-728E-78DA7CC3715B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632" y="1649412"/>
            <a:ext cx="4805616" cy="481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2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A86F8-31D6-BA47-2F2F-64AD19CAC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17" y="194442"/>
            <a:ext cx="10970593" cy="956441"/>
          </a:xfrm>
        </p:spPr>
        <p:txBody>
          <a:bodyPr/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836E0-0092-DED3-E49A-B4BBCF748D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1497723"/>
            <a:ext cx="11171699" cy="4997669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কার্যপ্রণালী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আনুষঙ্গিক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দর্শন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পুংজননতন্ত্র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স্ত্রীজননতন্ত্রের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Q-7: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Q-8: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ম্যালপিজিয়ান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ম্যালপিজিয়ান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Q-9: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সরলাক্ষি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745AA-E913-7BA7-B7D4-D39D4A9E2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15310"/>
            <a:ext cx="11402568" cy="1138492"/>
          </a:xfrm>
        </p:spPr>
        <p:txBody>
          <a:bodyPr>
            <a:noAutofit/>
          </a:bodyPr>
          <a:lstStyle/>
          <a:p>
            <a:pPr algn="ctr"/>
            <a:r>
              <a:rPr lang="en-US" sz="8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8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80E5E0-E552-E410-D346-45AD6707143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641" y="1718442"/>
            <a:ext cx="7709337" cy="4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3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FAF16-0A1C-2628-C33E-F4BE98315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B7BE9E-2237-DE7A-28CE-9E036346F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86204" y="2305486"/>
            <a:ext cx="5809796" cy="382099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 School &amp; College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B0F833-B7A1-412E-E713-D02042618F54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Lecture-11 &amp; 12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Identity-Grasshopper </a:t>
            </a:r>
          </a:p>
        </p:txBody>
      </p:sp>
    </p:spTree>
    <p:extLst>
      <p:ext uri="{BB962C8B-B14F-4D97-AF65-F5344CB8AC3E}">
        <p14:creationId xmlns:p14="http://schemas.microsoft.com/office/powerpoint/2010/main" val="46197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AFCF8-C908-FF64-3D73-32B8D69F3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0"/>
            <a:ext cx="11191310" cy="1277006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41F90-ED68-1EAD-6987-F6C401F060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4716" y="1680604"/>
            <a:ext cx="11402568" cy="438912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কার্যপ্রণালী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আনুষঙ্গিক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দর্শন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পুংজননতন্ত্র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স্ত্রীজননতন্ত্রের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4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FDE2C-B510-FA7A-F618-436AD8CD5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5" y="114526"/>
            <a:ext cx="11274552" cy="55983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Excretory System of Grasshopper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D24696-3E83-0C7C-56D4-6769AAFEA0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DDFBB9-CA36-ED0E-4E2D-6B3B6D1F4F1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630" y="1649450"/>
            <a:ext cx="5649543" cy="509402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ঘাসফড়িং-এর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মালপিজিয়ান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নাইট্রোজেনঘটিত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অপসারণ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সংরক্ষণ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ছাড়াও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ইউরিকোজ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নেফ্রোসাইট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মালপিজিয়ান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(Malpighian Tubules)</a:t>
            </a:r>
          </a:p>
          <a:p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নামকরণঃ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Marcello Malpighi(1628-1694)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ইতালিয়ান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চিকিৎসক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জীববিজ্ঞানী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সর্বপ্রথম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১৬৬৯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এ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আবিষ্কার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তাঁর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নামানুসারে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নামকরণ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ঘাসফড়িং-এর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(Midgut)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(Hindgut)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সংযোগস্থলে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0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A1151E-E4FA-6A2A-DD3E-C797CC290F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3657" y="979129"/>
            <a:ext cx="5212080" cy="17840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৬০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১৫০টি।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৬-৮টি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গুচ্ছে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সাজানো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নালিকাগুলো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হলুদ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4BDF337-1021-12A5-47C5-A2A4AF623C10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63156"/>
            <a:ext cx="6095999" cy="397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8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8B46-F525-6E4D-8E16-34F4088B7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5" y="24237"/>
            <a:ext cx="11274552" cy="98507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C1D1A-5D37-692E-CFA4-660BA0014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631" y="865149"/>
            <a:ext cx="5212080" cy="559834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কার্যপ্রণালী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AA22BE-0316-8861-C59C-D12294125DD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631" y="1649450"/>
            <a:ext cx="5212080" cy="491624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br>
              <a:rPr lang="en-US" dirty="0"/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এ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ভাসমান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পটাসিয়াম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৩.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পটাসিয়াম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বাই-কার্বনেট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৪.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পটাসিয়াম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বাই-কার্বনেট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পুনঃশোষিত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মলাশয়ে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CE74386-BBCD-3E1E-E064-00B5BEDDEBC1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21" y="2488368"/>
            <a:ext cx="6404048" cy="30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5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41B5F-C88B-D58C-7227-DC6389224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রেচনতন্ত্র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DDBD-B137-2E27-5389-FA22CC6D8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965932"/>
            <a:ext cx="5166360" cy="640080"/>
          </a:xfrm>
        </p:spPr>
        <p:txBody>
          <a:bodyPr/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আনুষঙ্গিক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রেচন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FE7CD9-2958-CD35-8D4A-BC386956DC2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775776"/>
            <a:ext cx="6039214" cy="4948118"/>
          </a:xfrm>
        </p:spPr>
        <p:txBody>
          <a:bodyPr>
            <a:normAutofit/>
          </a:bodyPr>
          <a:lstStyle/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ইউরেট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বডিতে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যেসব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পটাসিয়াম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ইউরিকোজ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ঘাসফড়িং-এর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মাশরুম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নেফ্রোসাইট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ভাসমান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মলত্যাগের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অ্যাসিড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পেস্ট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কেলাস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আকারে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সামান্য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অপচয়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স্থলজ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বেঁচে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চমৎকার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অভিযোজন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10EB15D-EB3C-6327-49C7-F7DA7F9583C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2533338"/>
            <a:ext cx="5726243" cy="336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1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03F5F-F3D7-DBB1-CB9F-9941ADF8A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5" y="0"/>
            <a:ext cx="11274552" cy="55983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Sensory Organs of Grasshopper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9DFB5-6D2E-0BE3-CAE4-E971DCD6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5" y="367634"/>
            <a:ext cx="5212080" cy="559834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4ED7D-C451-FD79-9D88-FFC005167C4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0" y="1073389"/>
            <a:ext cx="6426982" cy="5784611"/>
          </a:xfrm>
        </p:spPr>
        <p:txBody>
          <a:bodyPr>
            <a:no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যেসব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স্নায়ুতন্ত্রের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প্রতিবেদন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তাদেরকে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জ্ঞানেন্দ্রিয়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আলোক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অঙ্গঃ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ওসেলাস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বস্তুর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প্রতিবিম্ব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ওসেলাস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তীব্রতা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অনুধাবন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তাপ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অঙ্গঃ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প্লান্টুলি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প্লান্টুলি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টার্সাসের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গোড়ায়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অ্যান্টেনায়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শ্রবণ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অঙ্গঃ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টেমপেনিক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সারকির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শ্রবণ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টেমপেনিক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খন্ডকের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দুপাশে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৪।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অঙ্গঃ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ম্যাক্সিলারী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পাল্প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ল্যাবিয়ামের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বাছাই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1F1040-192B-E55F-538D-4413A362E0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6982" y="604947"/>
            <a:ext cx="5765018" cy="3347631"/>
          </a:xfrm>
        </p:spPr>
        <p:txBody>
          <a:bodyPr>
            <a:normAutofit/>
          </a:bodyPr>
          <a:lstStyle/>
          <a:p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৫। 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গন্ধ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অঙ্গঃ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অ্যান্টেনার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৬। 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স্পর্শ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অঙ্গঃ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অ্যান্টেনা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পাল্প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সারকি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স্পর্শ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ত্বকের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সেনসিলি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সেনসিলিতে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ট্রাইকোজেন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কয়েকটি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টর্মোজেন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স্বাদ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গন্ধ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স্পর্শ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সেনসিলা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শব্দ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সেনসিলা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গুচ্ছাকারে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CCF9114-CBCD-BC3D-9E58-ADACC96AC348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432" y="3952578"/>
            <a:ext cx="3565305" cy="290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3AE02-2B48-C0B1-739F-1D433F748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5" y="0"/>
            <a:ext cx="11274552" cy="1009307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7A4EB-5261-998C-23B8-90010A7FD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5" y="865149"/>
            <a:ext cx="6062472" cy="7039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(Compound eye)-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দর্শন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কৌশলঃ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083C1-BC36-E527-3221-CCC64185825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630" y="1649450"/>
            <a:ext cx="5914369" cy="52085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ঘাসফড়িংয়ের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মাথার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১২০০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১৮০০টি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ওমাটিডিয়াম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(Ommatidium)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পুঞ্জাক্ষির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অমাটিডিয়া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গঠনঃ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কর্নিয়া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(Cornea):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ওমাটিডিয়ামের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সর্ববহিঃস্থ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ষড়ভুজাকার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স্বচ্ছ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উত্তল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কাইটিনময়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কর্নিজেন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Corneagen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cells):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কর্নিয়া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ক্ষরণকারী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ক্রিস্টালাইন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কোণ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(Crystalline cone):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কলার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ভিট্রিয়াল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স্বচ্ছ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মোচাকৃতির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রেটিনুলা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(Retinular cells):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সাতটি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সংবেদনশীল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র‍্যাবডোম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ঘিরে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14E43-B9C6-02B1-721D-27F797317B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3657" y="810154"/>
            <a:ext cx="5914369" cy="2543362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র‍্যাবডোম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Rhabdome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রেটিনুলা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পরিবেষ্টিত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আলোকসংবেদী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অক্ষিপটল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সদৃশ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রঞ্জক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(Pigment sheath):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ওমাটিডিয়ামকে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পৃথককারী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রঞ্জক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ভিত্তিপর্দা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0" cap="none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Basal membrane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অমাটিডিয়া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ভিত্তিপর্দা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অমাটিডিয়াকে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26607E4-0234-3240-78CB-EC92B81B341A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380" y="3972392"/>
            <a:ext cx="2968052" cy="2428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DFF8F6-4C7B-C580-9658-E14EC4034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432" y="3353516"/>
            <a:ext cx="285936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5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AA6F7-F018-20A7-CB00-99BE73712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91" y="219457"/>
            <a:ext cx="11274552" cy="559834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দর্শন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কৌশলঃ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3B8B5-914B-865B-97D0-6C33CBF00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5" y="1009307"/>
            <a:ext cx="5545058" cy="13441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দর্শন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মোজাইক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প্রতিবিম্ব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(Mosaic vision)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অ্যাপোজিশন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উজ্জ্বল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সুপারপজিশন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মৃদু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100EF-AEAC-BEF0-D715-C727CDEE84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1551" y="2353458"/>
            <a:ext cx="5424691" cy="4285618"/>
          </a:xfrm>
        </p:spPr>
        <p:txBody>
          <a:bodyPr>
            <a:normAutofit/>
          </a:bodyPr>
          <a:lstStyle/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অ্যাপোজিশন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প্রতিবিম্ব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(Apposition image):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উজ্জ্বল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ওমাটিডিয়ামের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রঞ্জক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শুধু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লম্বালম্বি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আলাদা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আলাদা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সমন্বয়ে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স্পষ্ট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মোজাইক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প্রতিবিম্ব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সুপারপজিশন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প্রতিবিম্ব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(Superposition image):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রঞ্জক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গুটিয়ে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তির্যক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পাশের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ওমাটিডিয়ামে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অস্পষ্ট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প্রতিবিম্ব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C35DA3C-EF14-ECC6-3C9E-6FC86510A7E4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9" y="2353457"/>
            <a:ext cx="5776886" cy="328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2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198</TotalTime>
  <Words>1514</Words>
  <Application>Microsoft Office PowerPoint</Application>
  <PresentationFormat>Widescreen</PresentationFormat>
  <Paragraphs>99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Animal Identity</vt:lpstr>
      <vt:lpstr>এই পাঠ শেষে শিক্ষার্থীরা………… </vt:lpstr>
      <vt:lpstr>Excretory System of Grasshopper</vt:lpstr>
      <vt:lpstr>ঘাসফড়িং এর রেচনতন্ত্র  </vt:lpstr>
      <vt:lpstr>ঘাসফড়িং এর রেচনতন্ত্র</vt:lpstr>
      <vt:lpstr>Sensory Organs of Grasshopper</vt:lpstr>
      <vt:lpstr>ঘাসফড়িং এর সংবেদী অঙ্গ  </vt:lpstr>
      <vt:lpstr>ঘাসফড়িং এর  দর্শন কৌশলঃ</vt:lpstr>
      <vt:lpstr>ঘাসফড়িং এর প্রজনন ও রুপান্তর </vt:lpstr>
      <vt:lpstr>ঘাসফড়িং এর প্রজনন ও রুপান্তর </vt:lpstr>
      <vt:lpstr>ঘাসফড়িং এর প্রজনন ও রুপান্তর </vt:lpstr>
      <vt:lpstr>ঘাসফড়িং এর প্রজনন ও রুপান্তর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7</cp:revision>
  <dcterms:created xsi:type="dcterms:W3CDTF">2026-07-31T16:22:37Z</dcterms:created>
  <dcterms:modified xsi:type="dcterms:W3CDTF">2026-08-02T13:59:36Z</dcterms:modified>
</cp:coreProperties>
</file>