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8" r:id="rId3"/>
    <p:sldId id="259" r:id="rId4"/>
    <p:sldId id="263" r:id="rId5"/>
    <p:sldId id="264" r:id="rId6"/>
    <p:sldId id="262" r:id="rId7"/>
    <p:sldId id="265" r:id="rId8"/>
    <p:sldId id="266"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6951FB-C53D-4BB3-ADF0-F89EA1D52A7A}" type="datetimeFigureOut">
              <a:rPr lang="en-US" smtClean="0"/>
              <a:t>8/2/2026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7FDC5C-21D9-45A7-AA01-D56135670E19}" type="slidenum">
              <a:rPr lang="en-US" smtClean="0"/>
              <a:t>‹#›</a:t>
            </a:fld>
            <a:endParaRPr lang="en-US"/>
          </a:p>
        </p:txBody>
      </p:sp>
    </p:spTree>
    <p:extLst>
      <p:ext uri="{BB962C8B-B14F-4D97-AF65-F5344CB8AC3E}">
        <p14:creationId xmlns:p14="http://schemas.microsoft.com/office/powerpoint/2010/main" val="1658503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7FDC5C-21D9-45A7-AA01-D56135670E19}" type="slidenum">
              <a:rPr lang="en-US" smtClean="0"/>
              <a:t>8</a:t>
            </a:fld>
            <a:endParaRPr lang="en-US"/>
          </a:p>
        </p:txBody>
      </p:sp>
    </p:spTree>
    <p:extLst>
      <p:ext uri="{BB962C8B-B14F-4D97-AF65-F5344CB8AC3E}">
        <p14:creationId xmlns:p14="http://schemas.microsoft.com/office/powerpoint/2010/main" val="1245534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2133600"/>
            <a:ext cx="3664527" cy="1015663"/>
          </a:xfrm>
          <a:prstGeom prst="rect">
            <a:avLst/>
          </a:prstGeom>
          <a:solidFill>
            <a:schemeClr val="bg1"/>
          </a:solidFill>
        </p:spPr>
        <p:txBody>
          <a:bodyPr wrap="square" rtlCol="0">
            <a:spAutoFit/>
          </a:bodyPr>
          <a:lstStyle/>
          <a:p>
            <a:pPr algn="ctr"/>
            <a:r>
              <a:rPr lang="en-US" sz="6000" dirty="0" err="1" smtClean="0"/>
              <a:t>স্বাগতম</a:t>
            </a:r>
            <a:endParaRPr lang="en-US" sz="6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1959087" cy="7100455"/>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315200" y="-76199"/>
            <a:ext cx="1828800" cy="6948054"/>
          </a:xfrm>
          <a:prstGeom prst="rect">
            <a:avLst/>
          </a:prstGeom>
        </p:spPr>
      </p:pic>
    </p:spTree>
    <p:extLst>
      <p:ext uri="{BB962C8B-B14F-4D97-AF65-F5344CB8AC3E}">
        <p14:creationId xmlns:p14="http://schemas.microsoft.com/office/powerpoint/2010/main" val="15053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path" presetSubtype="0" accel="50000" decel="50000" fill="hold" grpId="0" nodeType="clickEffect">
                                  <p:stCondLst>
                                    <p:cond delay="0"/>
                                  </p:stCondLst>
                                  <p:childTnLst>
                                    <p:animMotion origin="layout" path="M 0 0 L 0.125 0.091 L 0.077 0.238 L -0.077 0.238 L -0.125 0.091 L 0 0 Z" pathEditMode="relative" ptsTypes="">
                                      <p:cBhvr>
                                        <p:cTn id="6" dur="2000" fill="hold"/>
                                        <p:tgtEl>
                                          <p:spTgt spid="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শিক্ষক</a:t>
            </a:r>
            <a:r>
              <a:rPr lang="en-US" dirty="0" smtClean="0"/>
              <a:t> </a:t>
            </a:r>
            <a:r>
              <a:rPr lang="en-US" dirty="0" err="1" smtClean="0"/>
              <a:t>পরিচিতি</a:t>
            </a:r>
            <a:endParaRPr lang="en-US" dirty="0"/>
          </a:p>
        </p:txBody>
      </p:sp>
      <p:sp>
        <p:nvSpPr>
          <p:cNvPr id="3" name="Content Placeholder 2"/>
          <p:cNvSpPr>
            <a:spLocks noGrp="1"/>
          </p:cNvSpPr>
          <p:nvPr>
            <p:ph idx="1"/>
          </p:nvPr>
        </p:nvSpPr>
        <p:spPr>
          <a:xfrm>
            <a:off x="685800" y="3962400"/>
            <a:ext cx="3886200" cy="1981200"/>
          </a:xfrm>
        </p:spPr>
        <p:txBody>
          <a:bodyPr>
            <a:normAutofit/>
          </a:bodyPr>
          <a:lstStyle/>
          <a:p>
            <a:pPr marL="0" indent="0" algn="just">
              <a:buNone/>
            </a:pPr>
            <a:r>
              <a:rPr lang="en-US" sz="2800" dirty="0" err="1" smtClean="0">
                <a:latin typeface="ChandrabatiMatraMJ" pitchFamily="2" charset="0"/>
              </a:rPr>
              <a:t>মোঃ</a:t>
            </a:r>
            <a:r>
              <a:rPr lang="en-US" sz="2800" dirty="0" smtClean="0">
                <a:latin typeface="ChandrabatiMatraMJ" pitchFamily="2" charset="0"/>
              </a:rPr>
              <a:t> </a:t>
            </a:r>
            <a:r>
              <a:rPr lang="en-US" sz="2800" dirty="0" err="1" smtClean="0">
                <a:latin typeface="ChandrabatiMatraMJ" pitchFamily="2" charset="0"/>
              </a:rPr>
              <a:t>সাইদুর</a:t>
            </a:r>
            <a:r>
              <a:rPr lang="en-US" sz="2800" dirty="0" smtClean="0">
                <a:latin typeface="ChandrabatiMatraMJ" pitchFamily="2" charset="0"/>
              </a:rPr>
              <a:t> </a:t>
            </a:r>
            <a:r>
              <a:rPr lang="en-US" sz="2800" dirty="0" err="1" smtClean="0">
                <a:latin typeface="ChandrabatiMatraMJ" pitchFamily="2" charset="0"/>
              </a:rPr>
              <a:t>রহমান</a:t>
            </a:r>
            <a:endParaRPr lang="en-US" sz="2800" dirty="0" smtClean="0">
              <a:latin typeface="ChandrabatiMatraMJ" pitchFamily="2" charset="0"/>
            </a:endParaRPr>
          </a:p>
          <a:p>
            <a:pPr marL="0" indent="0" algn="just">
              <a:buNone/>
            </a:pPr>
            <a:r>
              <a:rPr lang="en-US" sz="2000" dirty="0" err="1" smtClean="0">
                <a:latin typeface="ChandrabatiMatraMJ" pitchFamily="2" charset="0"/>
              </a:rPr>
              <a:t>সিনিয়র</a:t>
            </a:r>
            <a:r>
              <a:rPr lang="en-US" sz="2000" dirty="0" smtClean="0">
                <a:latin typeface="ChandrabatiMatraMJ" pitchFamily="2" charset="0"/>
              </a:rPr>
              <a:t> </a:t>
            </a:r>
            <a:r>
              <a:rPr lang="en-US" sz="2000" dirty="0" err="1" smtClean="0">
                <a:latin typeface="ChandrabatiMatraMJ" pitchFamily="2" charset="0"/>
              </a:rPr>
              <a:t>শিক্ষক</a:t>
            </a:r>
            <a:endParaRPr lang="en-US" sz="2000" dirty="0" smtClean="0">
              <a:latin typeface="ChandrabatiMatraMJ" pitchFamily="2" charset="0"/>
            </a:endParaRPr>
          </a:p>
          <a:p>
            <a:pPr marL="0" indent="0" algn="just">
              <a:buNone/>
            </a:pPr>
            <a:r>
              <a:rPr lang="en-US" sz="2000" dirty="0" err="1" smtClean="0">
                <a:latin typeface="ChandrabatiMatraMJ" pitchFamily="2" charset="0"/>
              </a:rPr>
              <a:t>সারদা</a:t>
            </a:r>
            <a:r>
              <a:rPr lang="en-US" sz="2000" dirty="0" smtClean="0">
                <a:latin typeface="ChandrabatiMatraMJ" pitchFamily="2" charset="0"/>
              </a:rPr>
              <a:t> </a:t>
            </a:r>
            <a:r>
              <a:rPr lang="en-US" sz="2000" dirty="0" err="1" smtClean="0">
                <a:latin typeface="ChandrabatiMatraMJ" pitchFamily="2" charset="0"/>
              </a:rPr>
              <a:t>সুন্দরী</a:t>
            </a:r>
            <a:r>
              <a:rPr lang="en-US" sz="2000" dirty="0" smtClean="0">
                <a:latin typeface="ChandrabatiMatraMJ" pitchFamily="2" charset="0"/>
              </a:rPr>
              <a:t> </a:t>
            </a:r>
            <a:r>
              <a:rPr lang="en-US" sz="2000" dirty="0" err="1" smtClean="0">
                <a:latin typeface="ChandrabatiMatraMJ" pitchFamily="2" charset="0"/>
              </a:rPr>
              <a:t>বালিকা</a:t>
            </a:r>
            <a:r>
              <a:rPr lang="en-US" sz="2000" dirty="0" smtClean="0">
                <a:latin typeface="ChandrabatiMatraMJ" pitchFamily="2" charset="0"/>
              </a:rPr>
              <a:t> </a:t>
            </a:r>
            <a:r>
              <a:rPr lang="en-US" sz="2000" dirty="0" err="1" smtClean="0">
                <a:latin typeface="ChandrabatiMatraMJ" pitchFamily="2" charset="0"/>
              </a:rPr>
              <a:t>উচ্চ</a:t>
            </a:r>
            <a:r>
              <a:rPr lang="en-US" sz="2000" dirty="0" smtClean="0">
                <a:latin typeface="ChandrabatiMatraMJ" pitchFamily="2" charset="0"/>
              </a:rPr>
              <a:t> </a:t>
            </a:r>
            <a:r>
              <a:rPr lang="en-US" sz="2000" dirty="0" err="1" smtClean="0">
                <a:latin typeface="ChandrabatiMatraMJ" pitchFamily="2" charset="0"/>
              </a:rPr>
              <a:t>বিদ্যালয়</a:t>
            </a:r>
            <a:endParaRPr lang="en-US" sz="2000" dirty="0" smtClean="0">
              <a:latin typeface="ChandrabatiMatraMJ" pitchFamily="2" charset="0"/>
            </a:endParaRPr>
          </a:p>
          <a:p>
            <a:pPr marL="0" indent="0" algn="just">
              <a:buNone/>
            </a:pPr>
            <a:r>
              <a:rPr lang="en-US" sz="2000" dirty="0" err="1" smtClean="0">
                <a:latin typeface="ChandrabatiMatraMJ" pitchFamily="2" charset="0"/>
              </a:rPr>
              <a:t>ফরিদপুর</a:t>
            </a:r>
            <a:r>
              <a:rPr lang="en-US" sz="2000" dirty="0" smtClean="0">
                <a:latin typeface="ChandrabatiMatraMJ" pitchFamily="2" charset="0"/>
              </a:rPr>
              <a:t> </a:t>
            </a:r>
            <a:r>
              <a:rPr lang="en-US" sz="2000" dirty="0" err="1" smtClean="0">
                <a:latin typeface="ChandrabatiMatraMJ" pitchFamily="2" charset="0"/>
              </a:rPr>
              <a:t>সদর</a:t>
            </a:r>
            <a:r>
              <a:rPr lang="en-US" sz="2000" dirty="0" smtClean="0">
                <a:latin typeface="ChandrabatiMatraMJ" pitchFamily="2" charset="0"/>
              </a:rPr>
              <a:t>, </a:t>
            </a:r>
            <a:r>
              <a:rPr lang="en-US" sz="2000" dirty="0" err="1" smtClean="0">
                <a:latin typeface="ChandrabatiMatraMJ" pitchFamily="2" charset="0"/>
              </a:rPr>
              <a:t>ফরিদপুর</a:t>
            </a:r>
            <a:r>
              <a:rPr lang="en-US" sz="2000" dirty="0" smtClean="0">
                <a:latin typeface="ChandrabatiMatraMJ" pitchFamily="2" charset="0"/>
              </a:rPr>
              <a:t>।</a:t>
            </a:r>
          </a:p>
          <a:p>
            <a:pPr marL="0" indent="0" algn="just">
              <a:buNone/>
            </a:pPr>
            <a:r>
              <a:rPr lang="en-US" sz="2000" dirty="0" err="1" smtClean="0">
                <a:latin typeface="ChandrabatiMatraMJ" pitchFamily="2" charset="0"/>
              </a:rPr>
              <a:t>মোবাইল</a:t>
            </a:r>
            <a:r>
              <a:rPr lang="en-US" sz="2000" dirty="0" smtClean="0">
                <a:latin typeface="ChandrabatiMatraMJ" pitchFamily="2" charset="0"/>
              </a:rPr>
              <a:t>- ০১৭১৮৭৭৭২৪০</a:t>
            </a:r>
            <a:endParaRPr lang="en-US" sz="2000" dirty="0">
              <a:latin typeface="ChandrabatiMatraMJ"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9837" y="1219200"/>
            <a:ext cx="2438400" cy="2667000"/>
          </a:xfrm>
          <a:prstGeom prst="ellipse">
            <a:avLst/>
          </a:prstGeom>
          <a:ln>
            <a:noFill/>
          </a:ln>
          <a:effectLst>
            <a:softEdge rad="112500"/>
          </a:effectLst>
        </p:spPr>
      </p:pic>
      <p:sp>
        <p:nvSpPr>
          <p:cNvPr id="5" name="Content Placeholder 2"/>
          <p:cNvSpPr txBox="1">
            <a:spLocks/>
          </p:cNvSpPr>
          <p:nvPr/>
        </p:nvSpPr>
        <p:spPr>
          <a:xfrm>
            <a:off x="4759037" y="3886200"/>
            <a:ext cx="4038600" cy="2057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en-US" sz="2800" dirty="0" smtClean="0">
                <a:latin typeface="ChandrabatiMatraMJ" pitchFamily="2" charset="0"/>
              </a:rPr>
              <a:t>৬ষ্ঠ </a:t>
            </a:r>
            <a:r>
              <a:rPr lang="en-US" sz="2800" dirty="0" err="1" smtClean="0">
                <a:latin typeface="ChandrabatiMatraMJ" pitchFamily="2" charset="0"/>
              </a:rPr>
              <a:t>শ্রেণি</a:t>
            </a:r>
            <a:endParaRPr lang="en-US" sz="2800" dirty="0" smtClean="0">
              <a:latin typeface="ChandrabatiMatraMJ" pitchFamily="2" charset="0"/>
            </a:endParaRPr>
          </a:p>
          <a:p>
            <a:pPr marL="0" indent="0" algn="r">
              <a:buFont typeface="Arial" pitchFamily="34" charset="0"/>
              <a:buNone/>
            </a:pPr>
            <a:r>
              <a:rPr lang="en-US" sz="2000" dirty="0" err="1" smtClean="0">
                <a:latin typeface="ChandrabatiMatraMJ" pitchFamily="2" charset="0"/>
              </a:rPr>
              <a:t>বিষয়</a:t>
            </a:r>
            <a:r>
              <a:rPr lang="en-US" sz="2000" dirty="0" smtClean="0">
                <a:latin typeface="ChandrabatiMatraMJ" pitchFamily="2" charset="0"/>
              </a:rPr>
              <a:t> : </a:t>
            </a:r>
            <a:r>
              <a:rPr lang="en-US" sz="2000" dirty="0" err="1" smtClean="0">
                <a:latin typeface="ChandrabatiMatraMJ" pitchFamily="2" charset="0"/>
              </a:rPr>
              <a:t>তথ্য</a:t>
            </a:r>
            <a:r>
              <a:rPr lang="en-US" sz="2000" dirty="0" smtClean="0">
                <a:latin typeface="ChandrabatiMatraMJ" pitchFamily="2" charset="0"/>
              </a:rPr>
              <a:t> ও </a:t>
            </a:r>
            <a:r>
              <a:rPr lang="en-US" sz="2000" dirty="0" err="1" smtClean="0">
                <a:latin typeface="ChandrabatiMatraMJ" pitchFamily="2" charset="0"/>
              </a:rPr>
              <a:t>যোগাযোগ</a:t>
            </a:r>
            <a:r>
              <a:rPr lang="en-US" sz="2000" dirty="0" smtClean="0">
                <a:latin typeface="ChandrabatiMatraMJ" pitchFamily="2" charset="0"/>
              </a:rPr>
              <a:t> </a:t>
            </a:r>
            <a:r>
              <a:rPr lang="en-US" sz="2000" dirty="0" err="1" smtClean="0">
                <a:latin typeface="ChandrabatiMatraMJ" pitchFamily="2" charset="0"/>
              </a:rPr>
              <a:t>প্রযুক্তি</a:t>
            </a:r>
            <a:endParaRPr lang="en-US" sz="2000" dirty="0" smtClean="0">
              <a:latin typeface="ChandrabatiMatraMJ" pitchFamily="2" charset="0"/>
            </a:endParaRPr>
          </a:p>
          <a:p>
            <a:pPr marL="0" indent="0" algn="r">
              <a:buFont typeface="Arial" pitchFamily="34" charset="0"/>
              <a:buNone/>
            </a:pPr>
            <a:r>
              <a:rPr lang="en-US" sz="2000" dirty="0" smtClean="0">
                <a:latin typeface="ChandrabatiMatraMJ" pitchFamily="2" charset="0"/>
              </a:rPr>
              <a:t>১ম </a:t>
            </a:r>
            <a:r>
              <a:rPr lang="en-US" sz="2000" dirty="0" err="1" smtClean="0">
                <a:latin typeface="ChandrabatiMatraMJ" pitchFamily="2" charset="0"/>
              </a:rPr>
              <a:t>অধ্যায়</a:t>
            </a:r>
            <a:endParaRPr lang="en-US" sz="2000" dirty="0" smtClean="0">
              <a:latin typeface="ChandrabatiMatraMJ" pitchFamily="2" charset="0"/>
            </a:endParaRPr>
          </a:p>
          <a:p>
            <a:pPr marL="0" indent="0" algn="r">
              <a:buFont typeface="Arial" pitchFamily="34" charset="0"/>
              <a:buNone/>
            </a:pPr>
            <a:r>
              <a:rPr lang="en-US" sz="2000" dirty="0" err="1" smtClean="0">
                <a:latin typeface="ChandrabatiMatraMJ" pitchFamily="2" charset="0"/>
              </a:rPr>
              <a:t>সময়</a:t>
            </a:r>
            <a:r>
              <a:rPr lang="en-US" sz="2000" dirty="0" smtClean="0">
                <a:latin typeface="ChandrabatiMatraMJ" pitchFamily="2" charset="0"/>
              </a:rPr>
              <a:t> : ৪০ </a:t>
            </a:r>
            <a:r>
              <a:rPr lang="en-US" sz="2000" dirty="0" err="1" smtClean="0">
                <a:latin typeface="ChandrabatiMatraMJ" pitchFamily="2" charset="0"/>
              </a:rPr>
              <a:t>মিনিট</a:t>
            </a:r>
            <a:endParaRPr lang="en-US" sz="2000" dirty="0" smtClean="0">
              <a:latin typeface="ChandrabatiMatraMJ" pitchFamily="2" charset="0"/>
            </a:endParaRPr>
          </a:p>
        </p:txBody>
      </p:sp>
    </p:spTree>
    <p:extLst>
      <p:ext uri="{BB962C8B-B14F-4D97-AF65-F5344CB8AC3E}">
        <p14:creationId xmlns:p14="http://schemas.microsoft.com/office/powerpoint/2010/main" val="301875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066800"/>
            <a:ext cx="3048000" cy="923330"/>
          </a:xfrm>
          <a:prstGeom prst="rect">
            <a:avLst/>
          </a:prstGeom>
        </p:spPr>
        <p:txBody>
          <a:bodyPr wrap="square">
            <a:spAutoFit/>
          </a:bodyPr>
          <a:lstStyle/>
          <a:p>
            <a:r>
              <a:rPr lang="bn-BD" sz="5400" dirty="0">
                <a:ea typeface="Calibri"/>
                <a:cs typeface="NikoshBAN"/>
              </a:rPr>
              <a:t>শিখনফল </a:t>
            </a:r>
            <a:endParaRPr lang="en-US" sz="5400" dirty="0">
              <a:ea typeface="Calibri"/>
              <a:cs typeface="Vrinda"/>
            </a:endParaRPr>
          </a:p>
        </p:txBody>
      </p:sp>
      <p:sp>
        <p:nvSpPr>
          <p:cNvPr id="3" name="TextBox 2"/>
          <p:cNvSpPr txBox="1"/>
          <p:nvPr/>
        </p:nvSpPr>
        <p:spPr>
          <a:xfrm>
            <a:off x="1028700" y="3386186"/>
            <a:ext cx="7391400" cy="1446550"/>
          </a:xfrm>
          <a:prstGeom prst="rect">
            <a:avLst/>
          </a:prstGeom>
          <a:noFill/>
        </p:spPr>
        <p:txBody>
          <a:bodyPr wrap="square" rtlCol="0">
            <a:spAutoFit/>
          </a:bodyPr>
          <a:lstStyle/>
          <a:p>
            <a:pPr lvl="0"/>
            <a:r>
              <a:rPr lang="bn-BD" sz="1600" dirty="0">
                <a:solidFill>
                  <a:prstClr val="black"/>
                </a:solidFill>
                <a:latin typeface="NikoshBAN" pitchFamily="2" charset="0"/>
                <a:cs typeface="NikoshBAN" pitchFamily="2" charset="0"/>
              </a:rPr>
              <a:t>এই পাঠ শেষে শিক্ষার্থীরা... </a:t>
            </a:r>
            <a:endParaRPr lang="en-US" sz="1600" dirty="0">
              <a:solidFill>
                <a:prstClr val="black"/>
              </a:solidFill>
              <a:latin typeface="NikoshBAN" pitchFamily="2" charset="0"/>
              <a:cs typeface="NikoshBAN" pitchFamily="2" charset="0"/>
            </a:endParaRPr>
          </a:p>
          <a:p>
            <a:r>
              <a:rPr lang="bn-BD" dirty="0">
                <a:solidFill>
                  <a:prstClr val="black"/>
                </a:solidFill>
                <a:latin typeface="NikoshBAN" pitchFamily="2" charset="0"/>
                <a:cs typeface="NikoshBAN" pitchFamily="2" charset="0"/>
              </a:rPr>
              <a:t>১।</a:t>
            </a:r>
            <a:r>
              <a:rPr lang="bn-IN" dirty="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কম্পিউটার</a:t>
            </a:r>
            <a:r>
              <a:rPr lang="bn-IN" dirty="0" smtClean="0">
                <a:solidFill>
                  <a:prstClr val="black"/>
                </a:solidFill>
                <a:latin typeface="NikoshBAN" pitchFamily="2" charset="0"/>
                <a:cs typeface="NikoshBAN" pitchFamily="2" charset="0"/>
              </a:rPr>
              <a:t> </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সম্পর্কে</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বলতে</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পারবে</a:t>
            </a:r>
            <a:r>
              <a:rPr lang="en-US" dirty="0" smtClean="0">
                <a:solidFill>
                  <a:prstClr val="black"/>
                </a:solidFill>
                <a:latin typeface="NikoshBAN" pitchFamily="2" charset="0"/>
                <a:cs typeface="NikoshBAN" pitchFamily="2" charset="0"/>
              </a:rPr>
              <a:t>;</a:t>
            </a:r>
          </a:p>
          <a:p>
            <a:r>
              <a:rPr lang="bn-IN" dirty="0" smtClean="0">
                <a:solidFill>
                  <a:prstClr val="black"/>
                </a:solidFill>
                <a:latin typeface="NikoshBAN" pitchFamily="2" charset="0"/>
                <a:cs typeface="NikoshBAN" pitchFamily="2" charset="0"/>
              </a:rPr>
              <a:t>২</a:t>
            </a:r>
            <a:r>
              <a:rPr lang="bn-IN" dirty="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বিভিন্ন</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ডিভাইসের</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বর্ণনা</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করতে</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পারবে</a:t>
            </a:r>
            <a:r>
              <a:rPr lang="en-US" dirty="0" smtClean="0">
                <a:solidFill>
                  <a:prstClr val="black"/>
                </a:solidFill>
                <a:latin typeface="NikoshBAN" pitchFamily="2" charset="0"/>
                <a:cs typeface="NikoshBAN" pitchFamily="2" charset="0"/>
              </a:rPr>
              <a:t>;</a:t>
            </a:r>
            <a:endParaRPr lang="bn-IN" dirty="0">
              <a:solidFill>
                <a:prstClr val="black"/>
              </a:solidFill>
              <a:latin typeface="NikoshBAN" pitchFamily="2" charset="0"/>
              <a:cs typeface="NikoshBAN" pitchFamily="2" charset="0"/>
            </a:endParaRPr>
          </a:p>
          <a:p>
            <a:r>
              <a:rPr lang="bn-IN" dirty="0">
                <a:solidFill>
                  <a:prstClr val="black"/>
                </a:solidFill>
                <a:latin typeface="NikoshBAN" pitchFamily="2" charset="0"/>
                <a:cs typeface="NikoshBAN" pitchFamily="2" charset="0"/>
              </a:rPr>
              <a:t>৩</a:t>
            </a:r>
            <a:r>
              <a:rPr lang="bn-IN" dirty="0" smtClean="0">
                <a:solidFill>
                  <a:prstClr val="black"/>
                </a:solidFill>
                <a:latin typeface="NikoshBAN" pitchFamily="2" charset="0"/>
                <a:cs typeface="NikoshBAN" pitchFamily="2" charset="0"/>
              </a:rPr>
              <a:t>।</a:t>
            </a:r>
            <a:r>
              <a:rPr lang="en-US" dirty="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বাংলাদেশের</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আবহাওয়ায়</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কম্পিউটারের</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নিরাপত্তা</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সম্পর্কে</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বলতে</a:t>
            </a:r>
            <a:r>
              <a:rPr lang="en-US" dirty="0" smtClean="0">
                <a:solidFill>
                  <a:prstClr val="black"/>
                </a:solidFill>
                <a:latin typeface="NikoshBAN" pitchFamily="2" charset="0"/>
                <a:cs typeface="NikoshBAN" pitchFamily="2" charset="0"/>
              </a:rPr>
              <a:t> </a:t>
            </a:r>
            <a:r>
              <a:rPr lang="en-US" dirty="0" err="1" smtClean="0">
                <a:solidFill>
                  <a:prstClr val="black"/>
                </a:solidFill>
                <a:latin typeface="NikoshBAN" pitchFamily="2" charset="0"/>
                <a:cs typeface="NikoshBAN" pitchFamily="2" charset="0"/>
              </a:rPr>
              <a:t>পারবে</a:t>
            </a:r>
            <a:r>
              <a:rPr lang="en-US" dirty="0" smtClean="0">
                <a:solidFill>
                  <a:prstClr val="black"/>
                </a:solidFill>
                <a:latin typeface="NikoshBAN" pitchFamily="2" charset="0"/>
                <a:cs typeface="NikoshBAN" pitchFamily="2" charset="0"/>
              </a:rPr>
              <a:t>;</a:t>
            </a:r>
            <a:r>
              <a:rPr lang="bn-IN" dirty="0" smtClean="0">
                <a:solidFill>
                  <a:prstClr val="black"/>
                </a:solidFill>
                <a:latin typeface="NikoshBAN" pitchFamily="2" charset="0"/>
                <a:cs typeface="NikoshBAN" pitchFamily="2" charset="0"/>
              </a:rPr>
              <a:t>  </a:t>
            </a:r>
            <a:endParaRPr lang="en-US" dirty="0">
              <a:solidFill>
                <a:prstClr val="black"/>
              </a:solidFill>
              <a:latin typeface="NikoshBAN" pitchFamily="2" charset="0"/>
              <a:cs typeface="NikoshBAN" pitchFamily="2" charset="0"/>
            </a:endParaRPr>
          </a:p>
          <a:p>
            <a:endParaRPr lang="en-US" dirty="0"/>
          </a:p>
        </p:txBody>
      </p:sp>
    </p:spTree>
    <p:extLst>
      <p:ext uri="{BB962C8B-B14F-4D97-AF65-F5344CB8AC3E}">
        <p14:creationId xmlns:p14="http://schemas.microsoft.com/office/powerpoint/2010/main" val="1970436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3791" y="3094672"/>
            <a:ext cx="7827818" cy="1477328"/>
          </a:xfrm>
          <a:prstGeom prst="rect">
            <a:avLst/>
          </a:prstGeom>
          <a:noFill/>
        </p:spPr>
        <p:txBody>
          <a:bodyPr wrap="square" rtlCol="0">
            <a:spAutoFit/>
          </a:bodyPr>
          <a:lstStyle/>
          <a:p>
            <a:pPr algn="just"/>
            <a:r>
              <a:rPr lang="as-IN" dirty="0"/>
              <a:t>কম্পিউটার বিজ্ঞানের পরিপ্রেক্ষিতে একটি 'আউটপুট ডিভাইস' বলতে একটি কম্পিউটার সিস্টেমের একটি ভৌত ​​উপাদানকে বোঝায় যা ব্যবহারকারীর কাছে তথ্য প্রদর্শন বা উপস্থাপন করে। এতে ডিসপ্লের মতো ডিভাইস রয়েছে যা ব্যবহারকারীদের ভিজ্যুয়াল আউটপুট দেখতে দেয়, সেইসাথে স্পিকারের মতো অন্যান্য ডিভাইস, যা অডিও আউটপুট প্রদান করে।</a:t>
            </a:r>
            <a:endParaRPr lang="en-US" dirty="0"/>
          </a:p>
        </p:txBody>
      </p:sp>
      <p:sp>
        <p:nvSpPr>
          <p:cNvPr id="3" name="TextBox 2"/>
          <p:cNvSpPr txBox="1"/>
          <p:nvPr/>
        </p:nvSpPr>
        <p:spPr>
          <a:xfrm>
            <a:off x="838200" y="990600"/>
            <a:ext cx="7239000" cy="1754326"/>
          </a:xfrm>
          <a:prstGeom prst="rect">
            <a:avLst/>
          </a:prstGeom>
          <a:noFill/>
        </p:spPr>
        <p:txBody>
          <a:bodyPr wrap="square" rtlCol="0">
            <a:spAutoFit/>
          </a:bodyPr>
          <a:lstStyle/>
          <a:p>
            <a:pPr algn="just"/>
            <a:r>
              <a:rPr lang="as-IN" dirty="0" smtClean="0"/>
              <a:t>কম্পিউটিং-এ</a:t>
            </a:r>
            <a:r>
              <a:rPr lang="as-IN" dirty="0"/>
              <a:t>, একটি ইনপুট ডিভাইস হল এমন এক টুকরো সরঞ্জাম যা তথ্য প্রক্রিয়াকরণ সিস্টেমে ডেটা এবং নিয়ন্ত্রণ সংকেত প্রদান করতে ব্যবহৃত হয়, যেমন একটি কম্পিউটার বা তথ্য যন্ত্র। ইনপুট ডিভাইসের উদাহরণগুলির মধ্যে রয়েছে কীবোর্ড , কম্পিউটার মাউস , স্ক্যানার , ক্যামেরা, জয়স্টিক এবং মাইক্রোফোন ।</a:t>
            </a:r>
          </a:p>
          <a:p>
            <a:endParaRPr lang="en-US" dirty="0"/>
          </a:p>
        </p:txBody>
      </p:sp>
    </p:spTree>
    <p:extLst>
      <p:ext uri="{BB962C8B-B14F-4D97-AF65-F5344CB8AC3E}">
        <p14:creationId xmlns:p14="http://schemas.microsoft.com/office/powerpoint/2010/main" val="372478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857250"/>
            <a:ext cx="7924800" cy="5143500"/>
          </a:xfrm>
          <a:prstGeom prst="rect">
            <a:avLst/>
          </a:prstGeom>
        </p:spPr>
      </p:pic>
    </p:spTree>
    <p:extLst>
      <p:ext uri="{BB962C8B-B14F-4D97-AF65-F5344CB8AC3E}">
        <p14:creationId xmlns:p14="http://schemas.microsoft.com/office/powerpoint/2010/main" val="1914706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150" y="630382"/>
            <a:ext cx="8436428" cy="5770418"/>
          </a:xfrm>
          <a:prstGeom prst="rect">
            <a:avLst/>
          </a:prstGeom>
          <a:ln>
            <a:noFill/>
          </a:ln>
          <a:effectLst>
            <a:softEdge rad="112500"/>
          </a:effectLst>
        </p:spPr>
      </p:pic>
    </p:spTree>
    <p:extLst>
      <p:ext uri="{BB962C8B-B14F-4D97-AF65-F5344CB8AC3E}">
        <p14:creationId xmlns:p14="http://schemas.microsoft.com/office/powerpoint/2010/main" val="30290956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872974"/>
            <a:ext cx="4191002" cy="83099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bn-BD" sz="4800" dirty="0">
                <a:ea typeface="Calibri"/>
                <a:cs typeface="NikoshBAN"/>
              </a:rPr>
              <a:t>জোড়ায় কাজ </a:t>
            </a:r>
            <a:endParaRPr lang="en-US" sz="4800" dirty="0">
              <a:ea typeface="Calibri"/>
              <a:cs typeface="Vrinda"/>
            </a:endParaRPr>
          </a:p>
        </p:txBody>
      </p:sp>
      <p:sp>
        <p:nvSpPr>
          <p:cNvPr id="3" name="TextBox 2"/>
          <p:cNvSpPr txBox="1"/>
          <p:nvPr/>
        </p:nvSpPr>
        <p:spPr>
          <a:xfrm>
            <a:off x="685800" y="3257490"/>
            <a:ext cx="8229600" cy="400110"/>
          </a:xfrm>
          <a:prstGeom prst="rect">
            <a:avLst/>
          </a:prstGeom>
          <a:solidFill>
            <a:schemeClr val="accent2">
              <a:lumMod val="20000"/>
              <a:lumOff val="80000"/>
            </a:schemeClr>
          </a:solidFill>
        </p:spPr>
        <p:txBody>
          <a:bodyPr wrap="square" rtlCol="0">
            <a:spAutoFit/>
          </a:bodyPr>
          <a:lstStyle/>
          <a:p>
            <a:r>
              <a:rPr lang="as-IN" sz="2000" dirty="0"/>
              <a:t>ইনপুট </a:t>
            </a:r>
            <a:r>
              <a:rPr lang="as-IN" sz="2000" dirty="0" smtClean="0"/>
              <a:t>ডিভাইস</a:t>
            </a:r>
            <a:r>
              <a:rPr lang="en-US" sz="2000" dirty="0" smtClean="0"/>
              <a:t> ও </a:t>
            </a:r>
            <a:r>
              <a:rPr lang="en-US" sz="2000" dirty="0" err="1" smtClean="0"/>
              <a:t>আউটপুট</a:t>
            </a:r>
            <a:r>
              <a:rPr lang="en-US" sz="2000" dirty="0" smtClean="0"/>
              <a:t> </a:t>
            </a:r>
            <a:r>
              <a:rPr lang="en-US" sz="2000" dirty="0" err="1" smtClean="0"/>
              <a:t>ডিভাইস</a:t>
            </a:r>
            <a:r>
              <a:rPr lang="en-US" sz="2000" dirty="0" smtClean="0"/>
              <a:t> </a:t>
            </a:r>
            <a:r>
              <a:rPr lang="en-US" sz="2000" dirty="0" err="1" smtClean="0"/>
              <a:t>উভয়ই</a:t>
            </a:r>
            <a:r>
              <a:rPr lang="en-US" sz="2000" dirty="0" smtClean="0"/>
              <a:t> </a:t>
            </a:r>
            <a:r>
              <a:rPr lang="en-US" sz="2000" dirty="0" err="1" smtClean="0"/>
              <a:t>এমন</a:t>
            </a:r>
            <a:r>
              <a:rPr lang="en-US" sz="2000" dirty="0" smtClean="0"/>
              <a:t>  </a:t>
            </a:r>
            <a:r>
              <a:rPr lang="en-US" sz="2000" dirty="0" err="1" smtClean="0"/>
              <a:t>ডিভাইসের</a:t>
            </a:r>
            <a:r>
              <a:rPr lang="en-US" sz="2000" dirty="0" smtClean="0"/>
              <a:t> </a:t>
            </a:r>
            <a:r>
              <a:rPr lang="en-US" sz="2000" dirty="0" err="1" smtClean="0"/>
              <a:t>নাম</a:t>
            </a:r>
            <a:r>
              <a:rPr lang="en-US" sz="2000" dirty="0" smtClean="0"/>
              <a:t>  </a:t>
            </a:r>
            <a:r>
              <a:rPr lang="en-US" sz="2000" dirty="0" err="1" smtClean="0"/>
              <a:t>লিখ</a:t>
            </a:r>
            <a:r>
              <a:rPr lang="en-US" sz="2000" dirty="0" smtClean="0"/>
              <a:t>?</a:t>
            </a:r>
            <a:endParaRPr lang="en-US" sz="2000" dirty="0"/>
          </a:p>
        </p:txBody>
      </p:sp>
    </p:spTree>
    <p:extLst>
      <p:ext uri="{BB962C8B-B14F-4D97-AF65-F5344CB8AC3E}">
        <p14:creationId xmlns:p14="http://schemas.microsoft.com/office/powerpoint/2010/main" val="29343256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62400" y="2819400"/>
            <a:ext cx="1066800" cy="1828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362200" y="2286000"/>
            <a:ext cx="3962400" cy="24384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2362200" y="4724400"/>
            <a:ext cx="4038600" cy="22860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0" y="381000"/>
            <a:ext cx="8991600" cy="6667500"/>
            <a:chOff x="0" y="383059"/>
            <a:chExt cx="8991600" cy="6703541"/>
          </a:xfrm>
        </p:grpSpPr>
        <p:sp>
          <p:nvSpPr>
            <p:cNvPr id="3" name="Isosceles Triangle 2"/>
            <p:cNvSpPr/>
            <p:nvPr/>
          </p:nvSpPr>
          <p:spPr>
            <a:xfrm>
              <a:off x="1905000" y="762000"/>
              <a:ext cx="4876800" cy="1524000"/>
            </a:xfrm>
            <a:prstGeom prst="triangl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819400" y="2819400"/>
              <a:ext cx="6096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334000" y="2819400"/>
              <a:ext cx="6096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0000" y="4980708"/>
              <a:ext cx="1219199" cy="2286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962400" y="5181600"/>
              <a:ext cx="1143000" cy="3429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07224" y="5410200"/>
              <a:ext cx="1066800" cy="228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038600" y="2819400"/>
              <a:ext cx="762000" cy="1905000"/>
            </a:xfrm>
            <a:prstGeom prst="rect">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a:stCxn id="13" idx="0"/>
            </p:cNvCxnSpPr>
            <p:nvPr/>
          </p:nvCxnSpPr>
          <p:spPr>
            <a:xfrm flipH="1">
              <a:off x="4381500" y="2819400"/>
              <a:ext cx="38100" cy="190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1600"/>
              <a:ext cx="2362200" cy="1676400"/>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72400" y="5295900"/>
              <a:ext cx="1219200" cy="1790700"/>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3059"/>
              <a:ext cx="1838324" cy="4798540"/>
            </a:xfrm>
            <a:prstGeom prst="rect">
              <a:avLst/>
            </a:prstGeom>
          </p:spPr>
        </p:pic>
      </p:gr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1800" y="85725"/>
            <a:ext cx="2606675" cy="5514975"/>
          </a:xfrm>
          <a:prstGeom prst="rect">
            <a:avLst/>
          </a:prstGeom>
        </p:spPr>
      </p:pic>
      <p:sp>
        <p:nvSpPr>
          <p:cNvPr id="23" name="Rounded Rectangle 22"/>
          <p:cNvSpPr/>
          <p:nvPr/>
        </p:nvSpPr>
        <p:spPr>
          <a:xfrm>
            <a:off x="2133600" y="5600700"/>
            <a:ext cx="5410200" cy="723900"/>
          </a:xfrm>
          <a:prstGeom prst="roundRect">
            <a:avLst/>
          </a:prstGeom>
          <a:solidFill>
            <a:schemeClr val="tx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276600" y="1371600"/>
            <a:ext cx="2209800" cy="707886"/>
          </a:xfrm>
          <a:prstGeom prst="rect">
            <a:avLst/>
          </a:prstGeom>
          <a:noFill/>
        </p:spPr>
        <p:txBody>
          <a:bodyPr wrap="square" rtlCol="0">
            <a:spAutoFit/>
          </a:bodyPr>
          <a:lstStyle/>
          <a:p>
            <a:pPr algn="ctr"/>
            <a:r>
              <a:rPr lang="en-US" sz="4000" dirty="0" err="1" smtClean="0"/>
              <a:t>ধন্যবাদ</a:t>
            </a:r>
            <a:endParaRPr lang="en-US" sz="4000" dirty="0"/>
          </a:p>
        </p:txBody>
      </p:sp>
    </p:spTree>
    <p:extLst>
      <p:ext uri="{BB962C8B-B14F-4D97-AF65-F5344CB8AC3E}">
        <p14:creationId xmlns:p14="http://schemas.microsoft.com/office/powerpoint/2010/main" val="27734000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668</TotalTime>
  <Words>90</Words>
  <Application>Microsoft Office PowerPoint</Application>
  <PresentationFormat>On-screen Show (4:3)</PresentationFormat>
  <Paragraphs>22</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শিক্ষক পরিচিতি</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SmartView</dc:creator>
  <cp:lastModifiedBy>SmartView</cp:lastModifiedBy>
  <cp:revision>59</cp:revision>
  <dcterms:created xsi:type="dcterms:W3CDTF">2006-08-16T00:00:00Z</dcterms:created>
  <dcterms:modified xsi:type="dcterms:W3CDTF">2026-08-02T16:06:15Z</dcterms:modified>
</cp:coreProperties>
</file>