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387" r:id="rId5"/>
    <p:sldId id="352" r:id="rId6"/>
    <p:sldId id="348" r:id="rId7"/>
    <p:sldId id="428" r:id="rId8"/>
    <p:sldId id="438" r:id="rId9"/>
    <p:sldId id="441" r:id="rId10"/>
    <p:sldId id="395" r:id="rId11"/>
    <p:sldId id="439" r:id="rId12"/>
    <p:sldId id="367" r:id="rId13"/>
    <p:sldId id="433" r:id="rId14"/>
    <p:sldId id="272" r:id="rId15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33"/>
    <a:srgbClr val="FF00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>
      <p:cViewPr varScale="1">
        <p:scale>
          <a:sx n="67" d="100"/>
          <a:sy n="67" d="100"/>
        </p:scale>
        <p:origin x="644" y="140"/>
      </p:cViewPr>
      <p:guideLst>
        <p:guide orient="horz" pos="2160"/>
        <p:guide pos="3839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1A5C2B-2EBD-4661-B519-3B387543C80C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C1CD08-F5A0-4FB1-A0F7-CE1D3CCD5F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6278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162" y="2130426"/>
            <a:ext cx="10360501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324" y="3886200"/>
            <a:ext cx="8532178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274639"/>
            <a:ext cx="2742486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441" y="274639"/>
            <a:ext cx="802431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833" y="4406901"/>
            <a:ext cx="1036050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2833" y="2906713"/>
            <a:ext cx="1036050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441" y="1600201"/>
            <a:ext cx="538339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5986" y="1600201"/>
            <a:ext cx="538339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535113"/>
            <a:ext cx="538551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441" y="2174875"/>
            <a:ext cx="538551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1754" y="1535113"/>
            <a:ext cx="538763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1754" y="2174875"/>
            <a:ext cx="538763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Date Placeholder 1">
            <a:extLst>
              <a:ext uri="{FF2B5EF4-FFF2-40B4-BE49-F238E27FC236}">
                <a16:creationId xmlns:a16="http://schemas.microsoft.com/office/drawing/2014/main" id="{CCD6F0D2-F4FC-48BC-B64D-40224075477B}"/>
              </a:ext>
            </a:extLst>
          </p:cNvPr>
          <p:cNvSpPr txBox="1">
            <a:spLocks/>
          </p:cNvSpPr>
          <p:nvPr userDrawn="1"/>
        </p:nvSpPr>
        <p:spPr>
          <a:xfrm>
            <a:off x="609521" y="6356351"/>
            <a:ext cx="2844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D8BD707-D9CF-40AE-B4C6-C98DA3205C09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5EE06849-5269-4666-9B59-E56B9D48BC9E}"/>
              </a:ext>
            </a:extLst>
          </p:cNvPr>
          <p:cNvSpPr txBox="1">
            <a:spLocks/>
          </p:cNvSpPr>
          <p:nvPr userDrawn="1"/>
        </p:nvSpPr>
        <p:spPr>
          <a:xfrm>
            <a:off x="8736463" y="6356351"/>
            <a:ext cx="2844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0AED1C4-8D6E-4770-B92E-150905B0A0F5}"/>
              </a:ext>
            </a:extLst>
          </p:cNvPr>
          <p:cNvSpPr/>
          <p:nvPr userDrawn="1"/>
        </p:nvSpPr>
        <p:spPr>
          <a:xfrm>
            <a:off x="0" y="-168086"/>
            <a:ext cx="12233948" cy="7026085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E877292-9FC9-4EB8-B6A3-13AE3A0B5D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792" b="100000" l="0" r="92202">
                        <a14:foregroundMark x1="39450" y1="65368" x2="39450" y2="65368"/>
                        <a14:foregroundMark x1="29358" y1="43723" x2="29358" y2="43723"/>
                        <a14:foregroundMark x1="10092" y1="47619" x2="10092" y2="47619"/>
                        <a14:foregroundMark x1="58257" y1="68831" x2="58257" y2="68831"/>
                        <a14:foregroundMark x1="18807" y1="80519" x2="18807" y2="80519"/>
                        <a14:foregroundMark x1="15596" y1="70996" x2="15596" y2="70996"/>
                        <a14:foregroundMark x1="33486" y1="87879" x2="33486" y2="87879"/>
                        <a14:foregroundMark x1="28899" y1="86580" x2="28899" y2="86580"/>
                        <a14:foregroundMark x1="28440" y1="89610" x2="28440" y2="89610"/>
                        <a14:foregroundMark x1="10550" y1="88312" x2="10550" y2="88312"/>
                        <a14:foregroundMark x1="12385" y1="67100" x2="12385" y2="67100"/>
                        <a14:foregroundMark x1="13303" y1="26840" x2="13303" y2="26840"/>
                        <a14:foregroundMark x1="11468" y1="14719" x2="11468" y2="14719"/>
                        <a14:foregroundMark x1="74771" y1="89610" x2="74771" y2="896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64" t="10677" r="9350" b="3579"/>
          <a:stretch/>
        </p:blipFill>
        <p:spPr>
          <a:xfrm rot="5400000">
            <a:off x="66141" y="-194470"/>
            <a:ext cx="1754299" cy="188658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9872309-B37C-4D04-8E8A-2CC2B0E4E8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13"/>
          <a:stretch/>
        </p:blipFill>
        <p:spPr>
          <a:xfrm>
            <a:off x="117609" y="6324600"/>
            <a:ext cx="11998730" cy="52903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4D3D745-59C5-4581-9443-550C8C7DE6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792" b="100000" l="0" r="92202">
                        <a14:foregroundMark x1="39450" y1="65368" x2="39450" y2="65368"/>
                        <a14:foregroundMark x1="29358" y1="43723" x2="29358" y2="43723"/>
                        <a14:foregroundMark x1="10092" y1="47619" x2="10092" y2="47619"/>
                        <a14:foregroundMark x1="58257" y1="68831" x2="58257" y2="68831"/>
                        <a14:foregroundMark x1="18807" y1="80519" x2="18807" y2="80519"/>
                        <a14:foregroundMark x1="15596" y1="70996" x2="15596" y2="70996"/>
                        <a14:foregroundMark x1="33486" y1="87879" x2="33486" y2="87879"/>
                        <a14:foregroundMark x1="28899" y1="86580" x2="28899" y2="86580"/>
                        <a14:foregroundMark x1="28440" y1="89610" x2="28440" y2="89610"/>
                        <a14:foregroundMark x1="10550" y1="88312" x2="10550" y2="88312"/>
                        <a14:foregroundMark x1="12385" y1="67100" x2="12385" y2="67100"/>
                        <a14:foregroundMark x1="13303" y1="26840" x2="13303" y2="26840"/>
                        <a14:foregroundMark x1="11468" y1="14719" x2="11468" y2="14719"/>
                        <a14:foregroundMark x1="74771" y1="89610" x2="74771" y2="896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64" t="10677" r="9350" b="3579"/>
          <a:stretch/>
        </p:blipFill>
        <p:spPr>
          <a:xfrm rot="5400000" flipV="1">
            <a:off x="10448402" y="-204702"/>
            <a:ext cx="1754299" cy="188658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7F14496-1A7B-4534-8EBC-46137A256740}"/>
              </a:ext>
            </a:extLst>
          </p:cNvPr>
          <p:cNvSpPr txBox="1"/>
          <p:nvPr userDrawn="1"/>
        </p:nvSpPr>
        <p:spPr>
          <a:xfrm>
            <a:off x="9229961" y="6553200"/>
            <a:ext cx="28444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7030A0"/>
                </a:solidFill>
                <a:latin typeface="Harlow Solid Italic" panose="04030604020F02020D02" pitchFamily="82" charset="0"/>
              </a:rPr>
              <a:t>Mobile- 01721242319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32B77AF-DC64-41DE-8821-81DD581689C1}"/>
              </a:ext>
            </a:extLst>
          </p:cNvPr>
          <p:cNvSpPr txBox="1"/>
          <p:nvPr userDrawn="1"/>
        </p:nvSpPr>
        <p:spPr>
          <a:xfrm>
            <a:off x="251398" y="6553200"/>
            <a:ext cx="3911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7030A0"/>
                </a:solidFill>
                <a:latin typeface="Harlow Solid Italic" panose="04030604020F02020D02" pitchFamily="82" charset="0"/>
              </a:rPr>
              <a:t>Mohammad </a:t>
            </a:r>
            <a:r>
              <a:rPr lang="en-US" dirty="0" err="1">
                <a:solidFill>
                  <a:srgbClr val="7030A0"/>
                </a:solidFill>
                <a:latin typeface="Harlow Solid Italic" panose="04030604020F02020D02" pitchFamily="82" charset="0"/>
              </a:rPr>
              <a:t>Moniruzzaman</a:t>
            </a:r>
            <a:endParaRPr lang="en-US" dirty="0">
              <a:solidFill>
                <a:srgbClr val="7030A0"/>
              </a:solidFill>
              <a:latin typeface="Harlow Solid Italic" panose="04030604020F02020D02" pitchFamily="82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2" y="273050"/>
            <a:ext cx="4010039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5492" y="273051"/>
            <a:ext cx="681389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442" y="1435101"/>
            <a:ext cx="4010039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095" y="4800600"/>
            <a:ext cx="7313295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095" y="612775"/>
            <a:ext cx="731329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095" y="5367338"/>
            <a:ext cx="7313295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600201"/>
            <a:ext cx="10969943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winkl.com/blog/task-based-activities-for-esl-students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ecteezy.com/vector-art/17076264-students-doing-group-work-students-studying-with-the-teacher-in-the-classroom-cartoon-vector" TargetMode="Externa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7B84D7F3-5055-4ECB-A09F-7A2FF851FD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" y="-196197"/>
            <a:ext cx="12190413" cy="6813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8816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AAB7424-B524-4C2C-87A4-B9F229AD3939}"/>
              </a:ext>
            </a:extLst>
          </p:cNvPr>
          <p:cNvSpPr txBox="1"/>
          <p:nvPr/>
        </p:nvSpPr>
        <p:spPr>
          <a:xfrm>
            <a:off x="608012" y="970030"/>
            <a:ext cx="830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জোড়ায়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আলোচনা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সমস্যাটি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5146450-0BA4-459C-BAA2-CB857C1B0447}"/>
              </a:ext>
            </a:extLst>
          </p:cNvPr>
          <p:cNvSpPr txBox="1"/>
          <p:nvPr/>
        </p:nvSpPr>
        <p:spPr>
          <a:xfrm>
            <a:off x="4655046" y="17909"/>
            <a:ext cx="2880320" cy="830997"/>
          </a:xfrm>
          <a:prstGeom prst="rect">
            <a:avLst/>
          </a:prstGeom>
          <a:noFill/>
        </p:spPr>
        <p:txBody>
          <a:bodyPr wrap="square" rtlCol="0">
            <a:prstTxWarp prst="textWave2">
              <a:avLst/>
            </a:prstTxWarp>
            <a:spAutoFit/>
          </a:bodyPr>
          <a:lstStyle/>
          <a:p>
            <a:pPr algn="ctr"/>
            <a:r>
              <a:rPr lang="en-US" sz="4800" dirty="0" err="1">
                <a:ln w="12700">
                  <a:solidFill>
                    <a:schemeClr val="tx1"/>
                  </a:solidFill>
                </a:ln>
                <a:latin typeface="NikoshBAN" pitchFamily="2" charset="0"/>
                <a:cs typeface="NikoshBAN" pitchFamily="2" charset="0"/>
              </a:rPr>
              <a:t>জোড়ায়</a:t>
            </a:r>
            <a:r>
              <a:rPr lang="en-US" sz="4800" dirty="0">
                <a:ln w="12700">
                  <a:solidFill>
                    <a:schemeClr val="tx1"/>
                  </a:solidFill>
                </a:ln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ln w="12700">
                  <a:solidFill>
                    <a:schemeClr val="tx1"/>
                  </a:solidFill>
                </a:ln>
                <a:latin typeface="NikoshBAN" pitchFamily="2" charset="0"/>
                <a:cs typeface="NikoshBAN" pitchFamily="2" charset="0"/>
              </a:rPr>
              <a:t>কাজ</a:t>
            </a:r>
            <a:endParaRPr lang="en-US" sz="4800" dirty="0">
              <a:ln w="12700">
                <a:solidFill>
                  <a:schemeClr val="tx1"/>
                </a:solidFill>
              </a:ln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A691F9F-94B2-C843-8A5F-F785ACB6B31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r="25634" b="7280"/>
          <a:stretch/>
        </p:blipFill>
        <p:spPr>
          <a:xfrm>
            <a:off x="8913812" y="-228600"/>
            <a:ext cx="1922741" cy="119863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FCB0370-AA51-485E-A6F5-AFBBC55B03A7}"/>
              </a:ext>
            </a:extLst>
          </p:cNvPr>
          <p:cNvSpPr txBox="1"/>
          <p:nvPr/>
        </p:nvSpPr>
        <p:spPr>
          <a:xfrm>
            <a:off x="989012" y="1630051"/>
            <a:ext cx="9220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একজন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উদ্যোক্তা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ব্যাংক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৮%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মুনাফায়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৫০০০০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ঋণ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নিলেন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প্রতি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বছর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তাকে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মুনাফা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দিতে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  <a:endParaRPr lang="en-US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4E8831C-D0A6-414E-BE0E-5BF216313BFA}"/>
              </a:ext>
            </a:extLst>
          </p:cNvPr>
          <p:cNvSpPr txBox="1"/>
          <p:nvPr/>
        </p:nvSpPr>
        <p:spPr>
          <a:xfrm>
            <a:off x="1217612" y="2768584"/>
            <a:ext cx="2819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এবার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মিলিয়ে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endParaRPr lang="en-US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3BC06CE-F29F-44CA-BC9D-351AE1CF76D0}"/>
              </a:ext>
            </a:extLst>
          </p:cNvPr>
          <p:cNvSpPr txBox="1"/>
          <p:nvPr/>
        </p:nvSpPr>
        <p:spPr>
          <a:xfrm>
            <a:off x="4942930" y="2839393"/>
            <a:ext cx="70523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আসল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১০০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টাকায়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১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বছরে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মুনাফা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৮  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53179E5-C196-41E2-AA31-7D0DFADB0736}"/>
                  </a:ext>
                </a:extLst>
              </p:cNvPr>
              <p:cNvSpPr txBox="1"/>
              <p:nvPr/>
            </p:nvSpPr>
            <p:spPr>
              <a:xfrm>
                <a:off x="4997101" y="3362952"/>
                <a:ext cx="6353385" cy="13170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”        ১      ”      ১   ”        ”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2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৮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2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  ”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53179E5-C196-41E2-AA31-7D0DFADB07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7101" y="3362952"/>
                <a:ext cx="6353385" cy="1317027"/>
              </a:xfrm>
              <a:prstGeom prst="rect">
                <a:avLst/>
              </a:prstGeom>
              <a:blipFill>
                <a:blip r:embed="rId4"/>
                <a:stretch>
                  <a:fillRect l="-2495" b="-143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7D022E2-3708-4831-BC73-BA4FC125B5D2}"/>
                  </a:ext>
                </a:extLst>
              </p:cNvPr>
              <p:cNvSpPr txBox="1"/>
              <p:nvPr/>
            </p:nvSpPr>
            <p:spPr>
              <a:xfrm>
                <a:off x="4587502" y="4403364"/>
                <a:ext cx="7221904" cy="8245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Symbol" panose="05050102010706020507" pitchFamily="18" charset="2"/>
                  </a:rPr>
                  <a:t> </a:t>
                </a:r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”</a:t>
                </a:r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Symbol" panose="05050102010706020507" pitchFamily="18" charset="2"/>
                  </a:rPr>
                  <a:t>     ৫০০০০</a:t>
                </a:r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”       ১  ”      ”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2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৮</m:t>
                        </m:r>
                        <m:r>
                          <a:rPr lang="as-IN" sz="3200" b="1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×</m:t>
                        </m:r>
                        <m:r>
                          <a:rPr lang="en-US" sz="3200" b="1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৫০০০০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200" b="1" i="0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”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7D022E2-3708-4831-BC73-BA4FC125B5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7502" y="4403364"/>
                <a:ext cx="7221904" cy="824585"/>
              </a:xfrm>
              <a:prstGeom prst="rect">
                <a:avLst/>
              </a:prstGeom>
              <a:blipFill>
                <a:blip r:embed="rId5"/>
                <a:stretch>
                  <a:fillRect l="-2196" b="-132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79E0AB5D-D4D9-425B-84ED-AA3536121193}"/>
                  </a:ext>
                </a:extLst>
              </p:cNvPr>
              <p:cNvSpPr/>
              <p:nvPr/>
            </p:nvSpPr>
            <p:spPr>
              <a:xfrm>
                <a:off x="8380412" y="5366787"/>
                <a:ext cx="2686364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200" b="1" dirty="0">
                    <a:cs typeface="NikoshBAN" panose="02000000000000000000" pitchFamily="2" charset="0"/>
                  </a:rPr>
                  <a:t>=   </a:t>
                </a:r>
                <a14:m>
                  <m:oMath xmlns:m="http://schemas.openxmlformats.org/officeDocument/2006/math">
                    <m:r>
                      <a:rPr lang="en-US" sz="3200" b="1" i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৪০০০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টাকা</m:t>
                    </m:r>
                  </m:oMath>
                </a14:m>
                <a:endParaRPr lang="en-US" sz="3200" b="1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79E0AB5D-D4D9-425B-84ED-AA353612119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0412" y="5366787"/>
                <a:ext cx="2686364" cy="584775"/>
              </a:xfrm>
              <a:prstGeom prst="rect">
                <a:avLst/>
              </a:prstGeom>
              <a:blipFill>
                <a:blip r:embed="rId6"/>
                <a:stretch>
                  <a:fillRect l="-5909" t="-15625" b="-31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AF29378-5498-450B-80CC-4B9C47C97DFC}"/>
              </a:ext>
            </a:extLst>
          </p:cNvPr>
          <p:cNvCxnSpPr>
            <a:cxnSpLocks/>
          </p:cNvCxnSpPr>
          <p:nvPr/>
        </p:nvCxnSpPr>
        <p:spPr>
          <a:xfrm>
            <a:off x="4192396" y="2688210"/>
            <a:ext cx="0" cy="3480269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7960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/>
      <p:bldP spid="7" grpId="0"/>
      <p:bldP spid="6" grpId="0"/>
      <p:bldP spid="8" grpId="0"/>
      <p:bldP spid="9" grpId="0"/>
      <p:bldP spid="10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>
            <a:extLst>
              <a:ext uri="{FF2B5EF4-FFF2-40B4-BE49-F238E27FC236}">
                <a16:creationId xmlns:a16="http://schemas.microsoft.com/office/drawing/2014/main" id="{81A21376-CCA7-43FD-A668-9028BE454A79}"/>
              </a:ext>
            </a:extLst>
          </p:cNvPr>
          <p:cNvSpPr txBox="1"/>
          <p:nvPr/>
        </p:nvSpPr>
        <p:spPr>
          <a:xfrm>
            <a:off x="2589212" y="304800"/>
            <a:ext cx="6324898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আরও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সমস্যা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নিয়ে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চিন্তা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endParaRPr lang="en-US" sz="36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9050430-5BDA-4EDA-9838-20F26BE5A062}"/>
              </a:ext>
            </a:extLst>
          </p:cNvPr>
          <p:cNvSpPr txBox="1"/>
          <p:nvPr/>
        </p:nvSpPr>
        <p:spPr>
          <a:xfrm>
            <a:off x="1297788" y="993378"/>
            <a:ext cx="95932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সোহেল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খামারে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২৩০৫০০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বিনিয়োগ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করল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বছর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শেষে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বেড়ে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২৪৮৯৪০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হলো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তিনি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হারে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মুনাফা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পেলেন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138656B-5EDD-492E-AC21-08C836B667FE}"/>
              </a:ext>
            </a:extLst>
          </p:cNvPr>
          <p:cNvSpPr txBox="1"/>
          <p:nvPr/>
        </p:nvSpPr>
        <p:spPr>
          <a:xfrm>
            <a:off x="912812" y="2511336"/>
            <a:ext cx="4724103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এখানে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মুনাফা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= ২৪৮৯৪০ – ২৩০৫০০ 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BB20BB6-B969-4CB4-B98B-925A18DEDE90}"/>
              </a:ext>
            </a:extLst>
          </p:cNvPr>
          <p:cNvSpPr txBox="1"/>
          <p:nvPr/>
        </p:nvSpPr>
        <p:spPr>
          <a:xfrm>
            <a:off x="5789612" y="2511336"/>
            <a:ext cx="1524001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= ১৮৪৪০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6C6E284-876A-4B3F-85C7-E74AA6C208DF}"/>
              </a:ext>
            </a:extLst>
          </p:cNvPr>
          <p:cNvSpPr txBox="1"/>
          <p:nvPr/>
        </p:nvSpPr>
        <p:spPr>
          <a:xfrm>
            <a:off x="7429569" y="2498133"/>
            <a:ext cx="4724103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MT Extra" panose="05050102010205020202" pitchFamily="18" charset="2"/>
              </a:rPr>
              <a:t> 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মুনাফা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=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মুনাফাসহ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আসল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-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আসল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62BD3AC-B9BD-443D-BF50-8F014B16F523}"/>
              </a:ext>
            </a:extLst>
          </p:cNvPr>
          <p:cNvSpPr txBox="1"/>
          <p:nvPr/>
        </p:nvSpPr>
        <p:spPr>
          <a:xfrm>
            <a:off x="1370012" y="3200400"/>
            <a:ext cx="5562600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জানি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মুনাফা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=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আসল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×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মুনাফার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হার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C5C93887-1724-4FFD-B15A-C2B9E848F84C}"/>
                  </a:ext>
                </a:extLst>
              </p:cNvPr>
              <p:cNvSpPr txBox="1"/>
              <p:nvPr/>
            </p:nvSpPr>
            <p:spPr>
              <a:xfrm>
                <a:off x="1276322" y="3844068"/>
                <a:ext cx="5562600" cy="771493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Symbol" panose="05050102010706020507" pitchFamily="18" charset="2"/>
                  </a:rPr>
                  <a:t>  </a:t>
                </a:r>
                <a:r>
                  <a:rPr lang="en-US" sz="2800" b="1" dirty="0" err="1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মুনাফার</a:t>
                </a:r>
                <a:r>
                  <a:rPr lang="en-US" sz="28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b="1" dirty="0" err="1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হার</a:t>
                </a:r>
                <a:r>
                  <a:rPr lang="en-US" sz="28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= </a:t>
                </a:r>
                <a:r>
                  <a:rPr lang="en-US" sz="2800" dirty="0">
                    <a:cs typeface="NikoshBAN" panose="02000000000000000000" pitchFamily="2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মুনাফ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 </m:t>
                        </m:r>
                      </m:num>
                      <m:den>
                        <m:r>
                          <a:rPr lang="en-US" sz="2800" b="0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আসল</m:t>
                        </m:r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×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১০০</m:t>
                    </m:r>
                  </m:oMath>
                </a14:m>
                <a:r>
                  <a:rPr lang="en-US" sz="28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endParaRPr lang="en-US" sz="3200" b="1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C5C93887-1724-4FFD-B15A-C2B9E848F8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6322" y="3844068"/>
                <a:ext cx="5562600" cy="77149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474BB859-507B-468C-B139-A9F98B1A2504}"/>
                  </a:ext>
                </a:extLst>
              </p:cNvPr>
              <p:cNvSpPr txBox="1"/>
              <p:nvPr/>
            </p:nvSpPr>
            <p:spPr>
              <a:xfrm>
                <a:off x="1297788" y="4724400"/>
                <a:ext cx="5562600" cy="761299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Symbol" panose="05050102010706020507" pitchFamily="18" charset="2"/>
                  </a:rPr>
                  <a:t>  </a:t>
                </a:r>
                <a:r>
                  <a:rPr lang="en-US" sz="2800" b="1" dirty="0" err="1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মুনাফার</a:t>
                </a:r>
                <a:r>
                  <a:rPr lang="en-US" sz="28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b="1" dirty="0" err="1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হার</a:t>
                </a:r>
                <a:r>
                  <a:rPr lang="en-US" sz="28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= </a:t>
                </a:r>
                <a:r>
                  <a:rPr lang="en-US" sz="2800" dirty="0">
                    <a:cs typeface="NikoshBAN" panose="02000000000000000000" pitchFamily="2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১৮৪৪০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 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২৩০৫০০</m:t>
                        </m:r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×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১০০</m:t>
                    </m:r>
                  </m:oMath>
                </a14:m>
                <a:r>
                  <a:rPr lang="en-US" sz="28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endParaRPr lang="en-US" sz="3200" b="1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474BB859-507B-468C-B139-A9F98B1A25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7788" y="4724400"/>
                <a:ext cx="5562600" cy="76129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TextBox 47">
            <a:extLst>
              <a:ext uri="{FF2B5EF4-FFF2-40B4-BE49-F238E27FC236}">
                <a16:creationId xmlns:a16="http://schemas.microsoft.com/office/drawing/2014/main" id="{AB502AB9-04E5-4BB4-82F1-03F88718A45D}"/>
              </a:ext>
            </a:extLst>
          </p:cNvPr>
          <p:cNvSpPr txBox="1"/>
          <p:nvPr/>
        </p:nvSpPr>
        <p:spPr>
          <a:xfrm>
            <a:off x="1370012" y="5638099"/>
            <a:ext cx="5490376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= 8%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3790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25" grpId="0"/>
      <p:bldP spid="34" grpId="0" animBg="1"/>
      <p:bldP spid="35" grpId="0" animBg="1"/>
      <p:bldP spid="38" grpId="0" animBg="1"/>
      <p:bldP spid="39" grpId="0" animBg="1"/>
      <p:bldP spid="41" grpId="0" animBg="1"/>
      <p:bldP spid="47" grpId="0" animBg="1"/>
      <p:bldP spid="4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7B19913-0E45-EF43-E3E3-16756D7C89C0}"/>
              </a:ext>
            </a:extLst>
          </p:cNvPr>
          <p:cNvSpPr/>
          <p:nvPr/>
        </p:nvSpPr>
        <p:spPr>
          <a:xfrm>
            <a:off x="3351212" y="254080"/>
            <a:ext cx="4511832" cy="1046862"/>
          </a:xfrm>
          <a:prstGeom prst="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দলীয়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66D897AE-60A6-335C-B075-C4E7B4D3F02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837612" y="0"/>
            <a:ext cx="1998954" cy="135564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AAB7424-B524-4C2C-87A4-B9F229AD3939}"/>
              </a:ext>
            </a:extLst>
          </p:cNvPr>
          <p:cNvSpPr txBox="1"/>
          <p:nvPr/>
        </p:nvSpPr>
        <p:spPr>
          <a:xfrm>
            <a:off x="1446212" y="1332019"/>
            <a:ext cx="853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দলে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আলোচনা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সমস্যাটি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F21448E-9094-43E5-A774-1A84A7FE45F4}"/>
              </a:ext>
            </a:extLst>
          </p:cNvPr>
          <p:cNvSpPr txBox="1"/>
          <p:nvPr/>
        </p:nvSpPr>
        <p:spPr>
          <a:xfrm>
            <a:off x="455612" y="2642486"/>
            <a:ext cx="11048999" cy="132343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নাফি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সোনালী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ব্যাংক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৭%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মুনাফায়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১২০০০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ঋণ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নিল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। ৩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বছর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সে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মুনাফা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পরিশোধ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করবে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9385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" grpId="0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extLst>
              <a:ext uri="{FF2B5EF4-FFF2-40B4-BE49-F238E27FC236}">
                <a16:creationId xmlns:a16="http://schemas.microsoft.com/office/drawing/2014/main" id="{58794755-05A6-440D-987F-B9A4492ACD4C}"/>
              </a:ext>
            </a:extLst>
          </p:cNvPr>
          <p:cNvSpPr txBox="1"/>
          <p:nvPr/>
        </p:nvSpPr>
        <p:spPr>
          <a:xfrm>
            <a:off x="4704272" y="-25052"/>
            <a:ext cx="2879945" cy="68462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prstTxWarp prst="textWave1">
              <a:avLst/>
            </a:prstTxWarp>
            <a:spAutoFit/>
          </a:bodyPr>
          <a:lstStyle/>
          <a:p>
            <a:pPr algn="ctr"/>
            <a:r>
              <a:rPr lang="en-US" sz="1100" dirty="0" err="1">
                <a:ln w="12700">
                  <a:solidFill>
                    <a:schemeClr val="tx1"/>
                  </a:solidFill>
                </a:ln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1100" dirty="0">
              <a:ln w="12700">
                <a:solidFill>
                  <a:schemeClr val="tx1"/>
                </a:solidFill>
              </a:ln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15AECCE-09DE-4613-868E-036DCB7F7F1B}"/>
              </a:ext>
            </a:extLst>
          </p:cNvPr>
          <p:cNvSpPr/>
          <p:nvPr/>
        </p:nvSpPr>
        <p:spPr>
          <a:xfrm>
            <a:off x="755853" y="2065367"/>
            <a:ext cx="1757159" cy="584775"/>
          </a:xfrm>
          <a:prstGeom prst="rect">
            <a:avLst/>
          </a:prstGeom>
          <a:noFill/>
          <a:ln/>
        </p:spPr>
        <p:style>
          <a:lnRef idx="1">
            <a:schemeClr val="accent4"/>
          </a:lnRef>
          <a:fillRef idx="1003">
            <a:schemeClr val="lt1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ক) ১০%</a:t>
            </a:r>
            <a:endParaRPr lang="en-US" sz="40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12DE4B0-4E03-4B31-BDD1-9F5D5FD3E9BB}"/>
              </a:ext>
            </a:extLst>
          </p:cNvPr>
          <p:cNvSpPr/>
          <p:nvPr/>
        </p:nvSpPr>
        <p:spPr>
          <a:xfrm>
            <a:off x="2970212" y="2065366"/>
            <a:ext cx="1757159" cy="584775"/>
          </a:xfrm>
          <a:prstGeom prst="rect">
            <a:avLst/>
          </a:prstGeom>
          <a:noFill/>
          <a:ln/>
        </p:spPr>
        <p:style>
          <a:lnRef idx="1">
            <a:schemeClr val="accent4"/>
          </a:lnRef>
          <a:fillRef idx="1003">
            <a:schemeClr val="lt1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খ) ১২%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05DB2488-3D39-43CA-843C-B3D71925F63C}"/>
              </a:ext>
            </a:extLst>
          </p:cNvPr>
          <p:cNvSpPr/>
          <p:nvPr/>
        </p:nvSpPr>
        <p:spPr>
          <a:xfrm>
            <a:off x="5206742" y="2067738"/>
            <a:ext cx="1757159" cy="584775"/>
          </a:xfrm>
          <a:prstGeom prst="rect">
            <a:avLst/>
          </a:prstGeom>
          <a:noFill/>
          <a:ln/>
        </p:spPr>
        <p:style>
          <a:lnRef idx="1">
            <a:schemeClr val="accent4"/>
          </a:lnRef>
          <a:fillRef idx="1003">
            <a:schemeClr val="lt1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গ) ১৫%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B8B9597-55BE-420C-BE65-827E2D1A664A}"/>
              </a:ext>
            </a:extLst>
          </p:cNvPr>
          <p:cNvSpPr txBox="1"/>
          <p:nvPr/>
        </p:nvSpPr>
        <p:spPr>
          <a:xfrm>
            <a:off x="1548507" y="685800"/>
            <a:ext cx="8452493" cy="646331"/>
          </a:xfrm>
          <a:prstGeom prst="rect">
            <a:avLst/>
          </a:prstGeom>
          <a:noFill/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প্রশ্নগুলোর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সঠিক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উত্তরে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টিক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চিহ্ন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দাও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98AF2475-3D04-4430-9797-67CE4601B7F5}"/>
              </a:ext>
            </a:extLst>
          </p:cNvPr>
          <p:cNvSpPr/>
          <p:nvPr/>
        </p:nvSpPr>
        <p:spPr>
          <a:xfrm>
            <a:off x="7581078" y="1981399"/>
            <a:ext cx="1756961" cy="584775"/>
          </a:xfrm>
          <a:prstGeom prst="rect">
            <a:avLst/>
          </a:prstGeom>
          <a:noFill/>
          <a:ln/>
        </p:spPr>
        <p:style>
          <a:lnRef idx="1">
            <a:schemeClr val="accent4"/>
          </a:lnRef>
          <a:fillRef idx="1003">
            <a:schemeClr val="lt1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ঘ) ২০%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C92196C0-EDCC-49FA-B4D0-C96A0076C2A8}"/>
              </a:ext>
            </a:extLst>
          </p:cNvPr>
          <p:cNvSpPr/>
          <p:nvPr/>
        </p:nvSpPr>
        <p:spPr>
          <a:xfrm>
            <a:off x="9505020" y="1850917"/>
            <a:ext cx="2360917" cy="646247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সঠিক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C238C00-3DD3-4C87-8AE3-5CD69471FA82}"/>
              </a:ext>
            </a:extLst>
          </p:cNvPr>
          <p:cNvSpPr txBox="1"/>
          <p:nvPr/>
        </p:nvSpPr>
        <p:spPr>
          <a:xfrm>
            <a:off x="412007" y="1254600"/>
            <a:ext cx="11541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১।  ৮০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টাকার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ক্রয়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৯৬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টাকায়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বিক্রয়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করলে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%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লাভ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  <a:endParaRPr lang="en-US" sz="1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658592" y="2659835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92196C0-EDCC-49FA-B4D0-C96A0076C2A8}"/>
              </a:ext>
            </a:extLst>
          </p:cNvPr>
          <p:cNvSpPr/>
          <p:nvPr/>
        </p:nvSpPr>
        <p:spPr>
          <a:xfrm>
            <a:off x="9505020" y="1927918"/>
            <a:ext cx="2650672" cy="646331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আবার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চেষ্টা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C15AECCE-09DE-4613-868E-036DCB7F7F1B}"/>
                  </a:ext>
                </a:extLst>
              </p:cNvPr>
              <p:cNvSpPr/>
              <p:nvPr/>
            </p:nvSpPr>
            <p:spPr>
              <a:xfrm>
                <a:off x="574500" y="4084543"/>
                <a:ext cx="1600842" cy="646331"/>
              </a:xfrm>
              <a:prstGeom prst="rect">
                <a:avLst/>
              </a:prstGeom>
              <a:noFill/>
              <a:ln/>
            </p:spPr>
            <p:style>
              <a:lnRef idx="1">
                <a:schemeClr val="accent4"/>
              </a:lnRef>
              <a:fillRef idx="1003">
                <a:schemeClr val="lt1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36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ক) </a:t>
                </a:r>
                <a14:m>
                  <m:oMath xmlns:m="http://schemas.openxmlformats.org/officeDocument/2006/math">
                    <m:r>
                      <a:rPr lang="en-US" sz="3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৬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%</m:t>
                    </m:r>
                  </m:oMath>
                </a14:m>
                <a:endParaRPr lang="en-US" sz="36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C15AECCE-09DE-4613-868E-036DCB7F7F1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500" y="4084543"/>
                <a:ext cx="1600842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812DE4B0-4E03-4B31-BDD1-9F5D5FD3E9BB}"/>
                  </a:ext>
                </a:extLst>
              </p:cNvPr>
              <p:cNvSpPr/>
              <p:nvPr/>
            </p:nvSpPr>
            <p:spPr>
              <a:xfrm>
                <a:off x="2654577" y="4069828"/>
                <a:ext cx="1634316" cy="646331"/>
              </a:xfrm>
              <a:prstGeom prst="rect">
                <a:avLst/>
              </a:prstGeom>
              <a:noFill/>
              <a:ln/>
            </p:spPr>
            <p:style>
              <a:lnRef idx="1">
                <a:schemeClr val="accent4"/>
              </a:lnRef>
              <a:fillRef idx="1003">
                <a:schemeClr val="lt1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36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খ)</a:t>
                </a:r>
                <a:r>
                  <a:rPr lang="en-US" sz="36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Symbol" panose="05050102010706020507" pitchFamily="18" charset="2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  <a:sym typeface="Symbol" panose="05050102010706020507" pitchFamily="18" charset="2"/>
                      </a:rPr>
                      <m:t>৮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  <a:sym typeface="Symbol" panose="05050102010706020507" pitchFamily="18" charset="2"/>
                      </a:rPr>
                      <m:t>%</m:t>
                    </m:r>
                  </m:oMath>
                </a14:m>
                <a:endParaRPr lang="en-US" sz="36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812DE4B0-4E03-4B31-BDD1-9F5D5FD3E9B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4577" y="4069828"/>
                <a:ext cx="1634316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05DB2488-3D39-43CA-843C-B3D71925F63C}"/>
                  </a:ext>
                </a:extLst>
              </p:cNvPr>
              <p:cNvSpPr/>
              <p:nvPr/>
            </p:nvSpPr>
            <p:spPr>
              <a:xfrm>
                <a:off x="4694378" y="4084543"/>
                <a:ext cx="1581255" cy="646331"/>
              </a:xfrm>
              <a:prstGeom prst="rect">
                <a:avLst/>
              </a:prstGeom>
              <a:noFill/>
              <a:ln/>
            </p:spPr>
            <p:style>
              <a:lnRef idx="1">
                <a:schemeClr val="accent4"/>
              </a:lnRef>
              <a:fillRef idx="1003">
                <a:schemeClr val="lt1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36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গ) </a:t>
                </a:r>
                <a14:m>
                  <m:oMath xmlns:m="http://schemas.openxmlformats.org/officeDocument/2006/math">
                    <m:r>
                      <a:rPr lang="en-US" sz="3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১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০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%</m:t>
                    </m:r>
                  </m:oMath>
                </a14:m>
                <a:endParaRPr lang="en-US" sz="36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05DB2488-3D39-43CA-843C-B3D71925F63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4378" y="4084543"/>
                <a:ext cx="1581255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98AF2475-3D04-4430-9797-67CE4601B7F5}"/>
                  </a:ext>
                </a:extLst>
              </p:cNvPr>
              <p:cNvSpPr/>
              <p:nvPr/>
            </p:nvSpPr>
            <p:spPr>
              <a:xfrm>
                <a:off x="6766972" y="4024164"/>
                <a:ext cx="1859427" cy="646331"/>
              </a:xfrm>
              <a:prstGeom prst="rect">
                <a:avLst/>
              </a:prstGeom>
              <a:noFill/>
              <a:ln/>
            </p:spPr>
            <p:style>
              <a:lnRef idx="1">
                <a:schemeClr val="accent4"/>
              </a:lnRef>
              <a:fillRef idx="1003">
                <a:schemeClr val="lt1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36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ঘ)</a:t>
                </a:r>
                <a:r>
                  <a:rPr lang="pt-BR" sz="3600" b="1" dirty="0">
                    <a:solidFill>
                      <a:schemeClr val="tx1"/>
                    </a:solidFill>
                    <a:cs typeface="NikoshBAN" panose="02000000000000000000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১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২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%</m:t>
                    </m:r>
                  </m:oMath>
                </a14:m>
                <a:endParaRPr lang="en-US" sz="36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98AF2475-3D04-4430-9797-67CE4601B7F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6972" y="4024164"/>
                <a:ext cx="1859427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Rectangle 23">
            <a:extLst>
              <a:ext uri="{FF2B5EF4-FFF2-40B4-BE49-F238E27FC236}">
                <a16:creationId xmlns:a16="http://schemas.microsoft.com/office/drawing/2014/main" id="{C92196C0-EDCC-49FA-B4D0-C96A0076C2A8}"/>
              </a:ext>
            </a:extLst>
          </p:cNvPr>
          <p:cNvSpPr/>
          <p:nvPr/>
        </p:nvSpPr>
        <p:spPr>
          <a:xfrm>
            <a:off x="9025780" y="4024164"/>
            <a:ext cx="2360917" cy="646247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সঠিক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BC238C00-3DD3-4C87-8AE3-5CD69471FA82}"/>
                  </a:ext>
                </a:extLst>
              </p:cNvPr>
              <p:cNvSpPr txBox="1"/>
              <p:nvPr/>
            </p:nvSpPr>
            <p:spPr>
              <a:xfrm>
                <a:off x="335287" y="2895600"/>
                <a:ext cx="11617914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IN" sz="44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44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২।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৮০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টাকায়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ক্রয়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করে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৭২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টাকায়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বিক্রয়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করলে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কত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%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ক্ষতি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হবে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?</m:t>
                    </m:r>
                  </m:oMath>
                </a14:m>
                <a:endParaRPr lang="en-US" sz="4000" b="1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BC238C00-3DD3-4C87-8AE3-5CD69471FA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287" y="2895600"/>
                <a:ext cx="11617914" cy="769441"/>
              </a:xfrm>
              <a:prstGeom prst="rect">
                <a:avLst/>
              </a:prstGeom>
              <a:blipFill>
                <a:blip r:embed="rId7"/>
                <a:stretch>
                  <a:fillRect l="-2099" t="-15873" b="-373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/>
          <p:cNvSpPr txBox="1"/>
          <p:nvPr/>
        </p:nvSpPr>
        <p:spPr>
          <a:xfrm>
            <a:off x="5485006" y="4834229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92196C0-EDCC-49FA-B4D0-C96A0076C2A8}"/>
              </a:ext>
            </a:extLst>
          </p:cNvPr>
          <p:cNvSpPr/>
          <p:nvPr/>
        </p:nvSpPr>
        <p:spPr>
          <a:xfrm>
            <a:off x="8972860" y="4069828"/>
            <a:ext cx="2650672" cy="646331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আবার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চেষ্টা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704684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3" presetClass="entr" presetSubtype="16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5"/>
                                            </p:cond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3" presetClass="entr" presetSubtype="16" fill="hold" grpId="1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2"/>
                                            </p:cond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3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9"/>
                                            </p:cond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3" presetClass="entr" presetSubtype="16" fill="hold" grpId="1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3"/>
                                            </p:cond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3" presetClass="entr" presetSubtype="16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0"/>
                                            </p:cond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3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7"/>
                                            </p:cond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  <p:bldP spid="36" grpId="0" animBg="1"/>
      <p:bldP spid="37" grpId="0" animBg="1"/>
      <p:bldP spid="38" grpId="0"/>
      <p:bldP spid="39" grpId="0" animBg="1"/>
      <p:bldP spid="42" grpId="0" animBg="1"/>
      <p:bldP spid="20" grpId="0"/>
      <p:bldP spid="17" grpId="0" animBg="1"/>
      <p:bldP spid="17" grpId="1" animBg="1"/>
      <p:bldP spid="17" grpId="2" animBg="1"/>
      <p:bldP spid="18" grpId="0" animBg="1"/>
      <p:bldP spid="19" grpId="0" animBg="1"/>
      <p:bldP spid="22" grpId="0" animBg="1"/>
      <p:bldP spid="23" grpId="0" animBg="1"/>
      <p:bldP spid="24" grpId="0" animBg="1"/>
      <p:bldP spid="25" grpId="0"/>
      <p:bldP spid="27" grpId="0" animBg="1"/>
      <p:bldP spid="27" grpId="1" animBg="1"/>
      <p:bldP spid="27" grpId="2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26EC8AC-13C0-7804-74FD-0F9CC44E94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989738">
            <a:off x="5042368" y="-1125429"/>
            <a:ext cx="2795673" cy="584739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36CB553-94FB-407E-9610-DB4A410524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9812" y="2286000"/>
            <a:ext cx="5124472" cy="2616835"/>
          </a:xfrm>
          <a:prstGeom prst="rect">
            <a:avLst/>
          </a:prstGeom>
        </p:spPr>
      </p:pic>
      <p:pic>
        <p:nvPicPr>
          <p:cNvPr id="5" name="Picture 4" descr="F:\New folder (2)\Animated gif\img8.gif">
            <a:extLst>
              <a:ext uri="{FF2B5EF4-FFF2-40B4-BE49-F238E27FC236}">
                <a16:creationId xmlns:a16="http://schemas.microsoft.com/office/drawing/2014/main" id="{2031BD29-DBC7-4F08-82F9-E112BB8A753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948" y="970502"/>
            <a:ext cx="3274828" cy="1823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F:\New folder (2)\Animated gif\img8.gif">
            <a:extLst>
              <a:ext uri="{FF2B5EF4-FFF2-40B4-BE49-F238E27FC236}">
                <a16:creationId xmlns:a16="http://schemas.microsoft.com/office/drawing/2014/main" id="{F1228068-1FBA-4930-BCD8-AE8397D438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275" y="4093798"/>
            <a:ext cx="3274828" cy="1823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F:\New folder (2)\Animated gif\img8.gif">
            <a:extLst>
              <a:ext uri="{FF2B5EF4-FFF2-40B4-BE49-F238E27FC236}">
                <a16:creationId xmlns:a16="http://schemas.microsoft.com/office/drawing/2014/main" id="{71223450-9C09-4527-8E94-47555485484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8999" y="990380"/>
            <a:ext cx="3274828" cy="1823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F:\New folder (2)\Animated gif\img8.gif">
            <a:extLst>
              <a:ext uri="{FF2B5EF4-FFF2-40B4-BE49-F238E27FC236}">
                <a16:creationId xmlns:a16="http://schemas.microsoft.com/office/drawing/2014/main" id="{58FDFCD8-C08B-405D-8180-FBA722249EC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8912" y="4093798"/>
            <a:ext cx="3274828" cy="1823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28129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0CD849F-F864-4BA7-9F65-2A9D8DD479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37" y="-112543"/>
            <a:ext cx="12163863" cy="678780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CC886E7-CF1F-4D8F-9AA0-DCDC59B1429B}"/>
              </a:ext>
            </a:extLst>
          </p:cNvPr>
          <p:cNvSpPr txBox="1"/>
          <p:nvPr/>
        </p:nvSpPr>
        <p:spPr>
          <a:xfrm>
            <a:off x="4266645" y="2209800"/>
            <a:ext cx="22349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4D36ABC-7B11-4D94-B9C0-0C015B015BF8}"/>
              </a:ext>
            </a:extLst>
          </p:cNvPr>
          <p:cNvSpPr txBox="1"/>
          <p:nvPr/>
        </p:nvSpPr>
        <p:spPr>
          <a:xfrm>
            <a:off x="8431702" y="2819401"/>
            <a:ext cx="2336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dirty="0">
              <a:latin typeface="NikoshBAN" pitchFamily="2" charset="0"/>
              <a:cs typeface="NikoshBAN" pitchFamily="2" charset="0"/>
            </a:endParaRPr>
          </a:p>
          <a:p>
            <a:pPr algn="ct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CB6A521-4FAC-4263-B097-F1822E454A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4646" y="182740"/>
            <a:ext cx="10437812" cy="72892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694158E-0D0B-49DE-B07D-1E3D2F85343B}"/>
              </a:ext>
            </a:extLst>
          </p:cNvPr>
          <p:cNvSpPr txBox="1"/>
          <p:nvPr/>
        </p:nvSpPr>
        <p:spPr>
          <a:xfrm>
            <a:off x="386041" y="1424970"/>
            <a:ext cx="11134179" cy="132343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8000" b="1" dirty="0" err="1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গণিত</a:t>
            </a:r>
            <a:r>
              <a:rPr lang="en-US" sz="8000" b="1" dirty="0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000" b="1" dirty="0" err="1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ক্লাসে</a:t>
            </a:r>
            <a:r>
              <a:rPr lang="en-US" sz="8000" b="1" dirty="0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000" b="1" dirty="0" err="1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সবাইকে</a:t>
            </a:r>
            <a:r>
              <a:rPr lang="en-US" sz="8000" b="1" dirty="0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000" b="1" dirty="0" err="1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স্বাগত</a:t>
            </a:r>
            <a:endParaRPr lang="en-US" sz="9600" b="1" dirty="0">
              <a:ln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1971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53CF8D6-D19E-4580-B8DB-25904A5FE5B8}"/>
              </a:ext>
            </a:extLst>
          </p:cNvPr>
          <p:cNvSpPr txBox="1"/>
          <p:nvPr/>
        </p:nvSpPr>
        <p:spPr>
          <a:xfrm>
            <a:off x="8431702" y="2819401"/>
            <a:ext cx="2336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dirty="0">
              <a:latin typeface="NikoshBAN" pitchFamily="2" charset="0"/>
              <a:cs typeface="NikoshBAN" pitchFamily="2" charset="0"/>
            </a:endParaRPr>
          </a:p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1ECEFE-8A09-477F-85CB-F8215CC58C27}"/>
              </a:ext>
            </a:extLst>
          </p:cNvPr>
          <p:cNvSpPr txBox="1"/>
          <p:nvPr/>
        </p:nvSpPr>
        <p:spPr>
          <a:xfrm>
            <a:off x="227012" y="3812178"/>
            <a:ext cx="6004366" cy="280076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err="1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মোহাম্মদ</a:t>
            </a:r>
            <a:r>
              <a:rPr lang="en-US" sz="3600" dirty="0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মনিরুজ্জামান</a:t>
            </a:r>
            <a:endParaRPr lang="en-US" sz="3600" dirty="0">
              <a:ln w="3175">
                <a:solidFill>
                  <a:schemeClr val="tx1"/>
                </a:solidFill>
              </a:ln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 err="1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প্রধান</a:t>
            </a:r>
            <a:r>
              <a:rPr lang="en-US" sz="2800" dirty="0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endParaRPr lang="en-US" sz="2800" dirty="0">
              <a:ln w="3175">
                <a:solidFill>
                  <a:schemeClr val="tx1"/>
                </a:solidFill>
              </a:ln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 err="1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রাজারচর</a:t>
            </a:r>
            <a:r>
              <a:rPr lang="en-US" sz="2800" dirty="0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মোল্যাকান্দি</a:t>
            </a:r>
            <a:r>
              <a:rPr lang="en-US" sz="2800" dirty="0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sz="2800" dirty="0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2800" dirty="0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endParaRPr lang="en-US" sz="2800" dirty="0">
              <a:ln w="3175">
                <a:solidFill>
                  <a:schemeClr val="tx1"/>
                </a:solidFill>
              </a:ln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 err="1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শিবচর,মাদারীপুর</a:t>
            </a:r>
            <a:endParaRPr lang="en-US" sz="2800" dirty="0">
              <a:ln w="3175">
                <a:solidFill>
                  <a:schemeClr val="tx1"/>
                </a:solidFill>
              </a:ln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মোবাইল:01721242319</a:t>
            </a:r>
          </a:p>
          <a:p>
            <a:r>
              <a:rPr lang="en-US" sz="2800" dirty="0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Email: mztutul2006@gmail.com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17C88AB-41B9-4F5C-AB70-9470D737A185}"/>
              </a:ext>
            </a:extLst>
          </p:cNvPr>
          <p:cNvGrpSpPr/>
          <p:nvPr/>
        </p:nvGrpSpPr>
        <p:grpSpPr>
          <a:xfrm>
            <a:off x="6475412" y="1617618"/>
            <a:ext cx="527022" cy="4605282"/>
            <a:chOff x="6788179" y="1941341"/>
            <a:chExt cx="1065299" cy="2982353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78252E1A-F133-42B6-868F-3A9E6CFD3B1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190" t="67328" r="20510" b="651"/>
            <a:stretch/>
          </p:blipFill>
          <p:spPr>
            <a:xfrm rot="16200000">
              <a:off x="6079889" y="3150106"/>
              <a:ext cx="2982353" cy="564824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95B76ED5-C8BB-4158-835E-E1D814D281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190" t="67328" r="20510" b="651"/>
            <a:stretch/>
          </p:blipFill>
          <p:spPr>
            <a:xfrm rot="16200000" flipV="1">
              <a:off x="5648315" y="3081205"/>
              <a:ext cx="2982353" cy="702626"/>
            </a:xfrm>
            <a:prstGeom prst="rect">
              <a:avLst/>
            </a:prstGeom>
          </p:spPr>
        </p:pic>
      </p:grpSp>
      <p:sp>
        <p:nvSpPr>
          <p:cNvPr id="11" name="TextBox 10"/>
          <p:cNvSpPr txBox="1"/>
          <p:nvPr/>
        </p:nvSpPr>
        <p:spPr>
          <a:xfrm>
            <a:off x="4519509" y="0"/>
            <a:ext cx="370850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66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প</a:t>
            </a:r>
            <a:r>
              <a:rPr lang="bn-IN" sz="66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রিচিতি</a:t>
            </a:r>
            <a:endParaRPr lang="en-US" sz="6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accent2">
                  <a:lumMod val="75000"/>
                </a:schemeClr>
              </a:solidFill>
              <a:effectLst>
                <a:outerShdw blurRad="50800" algn="tl" rotWithShape="0">
                  <a:srgbClr val="000000"/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161212" y="3810000"/>
            <a:ext cx="4992895" cy="230832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শ্রেণি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-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পঞ্চম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বিষয়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-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গণিত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পাঠঃ-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শতকরা</a:t>
            </a:r>
            <a:endParaRPr lang="bn-BD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সময়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- ৫০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1012" y="417444"/>
            <a:ext cx="2657442" cy="29017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1509268-419A-5C43-5D8D-E6DC969641B7}"/>
              </a:ext>
            </a:extLst>
          </p:cNvPr>
          <p:cNvSpPr txBox="1"/>
          <p:nvPr/>
        </p:nvSpPr>
        <p:spPr>
          <a:xfrm>
            <a:off x="6252918" y="1157408"/>
            <a:ext cx="47508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BD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1703" y="756124"/>
            <a:ext cx="2444226" cy="2825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89080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50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8500"/>
                            </p:stCondLst>
                            <p:childTnLst>
                              <p:par>
                                <p:cTn id="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/>
      <p:bldP spid="12" grpId="0" animBg="1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681466" y="1106358"/>
            <a:ext cx="65140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গত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ক্লাসে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শিখেছি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44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29" t="9147" r="50301" b="9090"/>
          <a:stretch/>
        </p:blipFill>
        <p:spPr>
          <a:xfrm flipH="1">
            <a:off x="9904412" y="3020214"/>
            <a:ext cx="1440464" cy="317961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AAB7424-B524-4C2C-87A4-B9F229AD3939}"/>
              </a:ext>
            </a:extLst>
          </p:cNvPr>
          <p:cNvSpPr txBox="1"/>
          <p:nvPr/>
        </p:nvSpPr>
        <p:spPr>
          <a:xfrm>
            <a:off x="3286508" y="3003649"/>
            <a:ext cx="5779704" cy="144655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dirty="0" err="1">
                <a:cs typeface="NikoshBAN" panose="02000000000000000000" pitchFamily="2" charset="0"/>
              </a:rPr>
              <a:t>ম্যাম</a:t>
            </a:r>
            <a:r>
              <a:rPr lang="en-US" sz="4400" dirty="0">
                <a:cs typeface="NikoshBAN" panose="02000000000000000000" pitchFamily="2" charset="0"/>
              </a:rPr>
              <a:t>, </a:t>
            </a:r>
            <a:r>
              <a:rPr lang="en-US" sz="4400" dirty="0" err="1">
                <a:cs typeface="NikoshBAN" panose="02000000000000000000" pitchFamily="2" charset="0"/>
              </a:rPr>
              <a:t>শতকরা</a:t>
            </a:r>
            <a:r>
              <a:rPr lang="en-US" sz="4400" dirty="0">
                <a:cs typeface="NikoshBAN" panose="02000000000000000000" pitchFamily="2" charset="0"/>
              </a:rPr>
              <a:t> ও </a:t>
            </a:r>
            <a:r>
              <a:rPr lang="en-US" sz="4400" dirty="0" err="1">
                <a:cs typeface="NikoshBAN" panose="02000000000000000000" pitchFamily="2" charset="0"/>
              </a:rPr>
              <a:t>লাভক্ষতি</a:t>
            </a:r>
            <a:r>
              <a:rPr lang="en-US" sz="4400" dirty="0">
                <a:cs typeface="NikoshBAN" panose="02000000000000000000" pitchFamily="2" charset="0"/>
              </a:rPr>
              <a:t> </a:t>
            </a:r>
            <a:r>
              <a:rPr lang="en-US" sz="4400" dirty="0" err="1">
                <a:cs typeface="NikoshBAN" panose="02000000000000000000" pitchFamily="2" charset="0"/>
              </a:rPr>
              <a:t>সংক্রান্ত</a:t>
            </a:r>
            <a:r>
              <a:rPr lang="en-US" sz="4400" dirty="0">
                <a:cs typeface="NikoshBAN" panose="02000000000000000000" pitchFamily="2" charset="0"/>
              </a:rPr>
              <a:t> </a:t>
            </a:r>
            <a:r>
              <a:rPr lang="en-US" sz="4400" dirty="0" err="1">
                <a:cs typeface="NikoshBAN" panose="02000000000000000000" pitchFamily="2" charset="0"/>
              </a:rPr>
              <a:t>সমস্যা</a:t>
            </a:r>
            <a:r>
              <a:rPr lang="en-US" sz="4400" dirty="0">
                <a:cs typeface="NikoshBAN" panose="02000000000000000000" pitchFamily="2" charset="0"/>
              </a:rPr>
              <a:t> ও </a:t>
            </a:r>
            <a:r>
              <a:rPr lang="en-US" sz="4400" dirty="0" err="1">
                <a:cs typeface="NikoshBAN" panose="02000000000000000000" pitchFamily="2" charset="0"/>
              </a:rPr>
              <a:t>সমাধান</a:t>
            </a:r>
            <a:r>
              <a:rPr lang="en-US" sz="4400" dirty="0">
                <a:cs typeface="NikoshBAN" panose="02000000000000000000" pitchFamily="2" charset="0"/>
              </a:rPr>
              <a:t>। 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DBF9D71-DC02-4C6F-A7DC-3A6C3FE5F3E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33" r="22222"/>
          <a:stretch/>
        </p:blipFill>
        <p:spPr>
          <a:xfrm>
            <a:off x="322708" y="457200"/>
            <a:ext cx="2606854" cy="4788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759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68646" y="1057076"/>
            <a:ext cx="8097766" cy="120032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7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আজ</a:t>
            </a:r>
            <a:r>
              <a:rPr lang="en-US" sz="7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আমরা</a:t>
            </a:r>
            <a:r>
              <a:rPr lang="en-US" sz="7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শিখব</a:t>
            </a:r>
            <a:r>
              <a:rPr lang="en-US" sz="7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-	</a:t>
            </a:r>
            <a:endParaRPr lang="bn-BD" sz="7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65212" y="2367171"/>
            <a:ext cx="82296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6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শতকরা</a:t>
            </a:r>
            <a:r>
              <a:rPr lang="en-US" sz="66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66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লাভক্ষতি</a:t>
            </a:r>
            <a:r>
              <a:rPr lang="en-US" sz="66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সংক্রান্ত</a:t>
            </a:r>
            <a:r>
              <a:rPr lang="en-US" sz="66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সমস্যা</a:t>
            </a:r>
            <a:r>
              <a:rPr lang="en-US" sz="66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b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ও সমাধান-২</a:t>
            </a:r>
            <a:endParaRPr lang="en-US" sz="6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accent2">
                  <a:lumMod val="50000"/>
                </a:schemeClr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277247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60800" y="857071"/>
            <a:ext cx="29956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72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accent2">
                  <a:lumMod val="75000"/>
                </a:schemeClr>
              </a:solidFill>
              <a:effectLst>
                <a:outerShdw blurRad="50800" algn="tl" rotWithShape="0">
                  <a:srgbClr val="000000"/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65212" y="2590800"/>
            <a:ext cx="10058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৩.৬.৪ </a:t>
            </a:r>
            <a:r>
              <a:rPr lang="as-IN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দৈনন্দিন জীবনে জনসংখ্যা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,</a:t>
            </a:r>
            <a:r>
              <a:rPr lang="as-IN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লাভ-ক্ষতি ও মুনাফা সংক্রান্ত সমস্যার সমাধানে শতকরা ব্যবহার করতে পারবে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2861617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52B7F0A-B132-4C31-8AF2-DA0384E2E67F}"/>
              </a:ext>
            </a:extLst>
          </p:cNvPr>
          <p:cNvSpPr txBox="1"/>
          <p:nvPr/>
        </p:nvSpPr>
        <p:spPr>
          <a:xfrm>
            <a:off x="2817812" y="76200"/>
            <a:ext cx="58926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চলো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সমস্যাটি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নিয়ে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চিন্তা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endParaRPr lang="en-US" sz="40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BD8287A9-E358-47EC-817F-26B60DDE0EB0}"/>
              </a:ext>
            </a:extLst>
          </p:cNvPr>
          <p:cNvSpPr txBox="1"/>
          <p:nvPr/>
        </p:nvSpPr>
        <p:spPr>
          <a:xfrm>
            <a:off x="608012" y="877020"/>
            <a:ext cx="107753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আলম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সাহেব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ব্যাংকে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৭%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মুনাফায়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২০০০০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বিনিয়োগ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করেন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তিনি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প্রতি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বছর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মুনাফা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পাবেন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36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50" name="Picture 149">
            <a:extLst>
              <a:ext uri="{FF2B5EF4-FFF2-40B4-BE49-F238E27FC236}">
                <a16:creationId xmlns:a16="http://schemas.microsoft.com/office/drawing/2014/main" id="{E5BFB7D5-0F1D-40B0-9D51-649C8433533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96" t="9119" r="15030" b="9118"/>
          <a:stretch/>
        </p:blipFill>
        <p:spPr>
          <a:xfrm flipH="1">
            <a:off x="285974" y="3308510"/>
            <a:ext cx="986118" cy="2514600"/>
          </a:xfrm>
          <a:prstGeom prst="rect">
            <a:avLst/>
          </a:prstGeom>
        </p:spPr>
      </p:pic>
      <p:pic>
        <p:nvPicPr>
          <p:cNvPr id="152" name="Picture 151">
            <a:extLst>
              <a:ext uri="{FF2B5EF4-FFF2-40B4-BE49-F238E27FC236}">
                <a16:creationId xmlns:a16="http://schemas.microsoft.com/office/drawing/2014/main" id="{E6F1EFF9-7FD8-435C-974B-C1F4356440F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29" t="9147" r="50301" b="9090"/>
          <a:stretch/>
        </p:blipFill>
        <p:spPr>
          <a:xfrm flipH="1">
            <a:off x="10895012" y="3479029"/>
            <a:ext cx="1212630" cy="2676708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C89B1B6-2A8C-4D6D-AFEF-769834C8A4ED}"/>
              </a:ext>
            </a:extLst>
          </p:cNvPr>
          <p:cNvGrpSpPr/>
          <p:nvPr/>
        </p:nvGrpSpPr>
        <p:grpSpPr>
          <a:xfrm>
            <a:off x="1643059" y="2428182"/>
            <a:ext cx="4181813" cy="1859067"/>
            <a:chOff x="1643059" y="2428182"/>
            <a:chExt cx="4181813" cy="1859067"/>
          </a:xfrm>
        </p:grpSpPr>
        <p:sp>
          <p:nvSpPr>
            <p:cNvPr id="4" name="Speech Bubble: Oval 3">
              <a:extLst>
                <a:ext uri="{FF2B5EF4-FFF2-40B4-BE49-F238E27FC236}">
                  <a16:creationId xmlns:a16="http://schemas.microsoft.com/office/drawing/2014/main" id="{C20A2CB6-4750-4A5F-9B8E-C9BC67C1FE02}"/>
                </a:ext>
              </a:extLst>
            </p:cNvPr>
            <p:cNvSpPr/>
            <p:nvPr/>
          </p:nvSpPr>
          <p:spPr>
            <a:xfrm rot="5031469" flipH="1">
              <a:off x="2804432" y="1266809"/>
              <a:ext cx="1859067" cy="4181813"/>
            </a:xfrm>
            <a:prstGeom prst="wedgeEllipseCallou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24E176F6-0CA1-42F6-A28B-616071A5751E}"/>
                </a:ext>
              </a:extLst>
            </p:cNvPr>
            <p:cNvSpPr/>
            <p:nvPr/>
          </p:nvSpPr>
          <p:spPr>
            <a:xfrm>
              <a:off x="2378292" y="2834495"/>
              <a:ext cx="2899065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?</a:t>
              </a:r>
            </a:p>
          </p:txBody>
        </p: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50BD98DB-DA15-4154-980B-538A43E75B9A}"/>
              </a:ext>
            </a:extLst>
          </p:cNvPr>
          <p:cNvGrpSpPr/>
          <p:nvPr/>
        </p:nvGrpSpPr>
        <p:grpSpPr>
          <a:xfrm flipH="1">
            <a:off x="6025525" y="2334885"/>
            <a:ext cx="4356720" cy="2410270"/>
            <a:chOff x="1643059" y="2428182"/>
            <a:chExt cx="4181813" cy="1859067"/>
          </a:xfrm>
        </p:grpSpPr>
        <p:sp>
          <p:nvSpPr>
            <p:cNvPr id="154" name="Speech Bubble: Oval 153">
              <a:extLst>
                <a:ext uri="{FF2B5EF4-FFF2-40B4-BE49-F238E27FC236}">
                  <a16:creationId xmlns:a16="http://schemas.microsoft.com/office/drawing/2014/main" id="{18AF57EA-99C7-4D5D-ABF8-5A03A5B1A6D9}"/>
                </a:ext>
              </a:extLst>
            </p:cNvPr>
            <p:cNvSpPr/>
            <p:nvPr/>
          </p:nvSpPr>
          <p:spPr>
            <a:xfrm rot="5031469" flipH="1">
              <a:off x="2804432" y="1266809"/>
              <a:ext cx="1859067" cy="4181813"/>
            </a:xfrm>
            <a:prstGeom prst="wedgeEllipseCallou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Rectangle 154">
              <a:extLst>
                <a:ext uri="{FF2B5EF4-FFF2-40B4-BE49-F238E27FC236}">
                  <a16:creationId xmlns:a16="http://schemas.microsoft.com/office/drawing/2014/main" id="{661EFE8A-2228-493F-A161-2914CB740CF4}"/>
                </a:ext>
              </a:extLst>
            </p:cNvPr>
            <p:cNvSpPr/>
            <p:nvPr/>
          </p:nvSpPr>
          <p:spPr>
            <a:xfrm>
              <a:off x="2193343" y="3070302"/>
              <a:ext cx="3137719" cy="73591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8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চল</a:t>
              </a:r>
              <a:r>
                <a:rPr lang="as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ো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, </a:t>
              </a:r>
              <a:r>
                <a:rPr lang="en-US" sz="28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সমস্যাটি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নিয়ে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চিন্তা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করি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।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D890B44-C281-499C-A796-AA85A1100C64}"/>
              </a:ext>
            </a:extLst>
          </p:cNvPr>
          <p:cNvGrpSpPr/>
          <p:nvPr/>
        </p:nvGrpSpPr>
        <p:grpSpPr>
          <a:xfrm>
            <a:off x="1683999" y="2408133"/>
            <a:ext cx="4181813" cy="1859067"/>
            <a:chOff x="1643059" y="2428182"/>
            <a:chExt cx="4181813" cy="1859067"/>
          </a:xfrm>
        </p:grpSpPr>
        <p:sp>
          <p:nvSpPr>
            <p:cNvPr id="14" name="Speech Bubble: Oval 13">
              <a:extLst>
                <a:ext uri="{FF2B5EF4-FFF2-40B4-BE49-F238E27FC236}">
                  <a16:creationId xmlns:a16="http://schemas.microsoft.com/office/drawing/2014/main" id="{383742C7-4455-462F-9E6A-E715E73D1AF7}"/>
                </a:ext>
              </a:extLst>
            </p:cNvPr>
            <p:cNvSpPr/>
            <p:nvPr/>
          </p:nvSpPr>
          <p:spPr>
            <a:xfrm rot="5031469" flipH="1">
              <a:off x="2804432" y="1266809"/>
              <a:ext cx="1859067" cy="4181813"/>
            </a:xfrm>
            <a:prstGeom prst="wedgeEllipseCallou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51620DC-C961-4D09-A81E-10BF562B3EBC}"/>
                </a:ext>
              </a:extLst>
            </p:cNvPr>
            <p:cNvSpPr/>
            <p:nvPr/>
          </p:nvSpPr>
          <p:spPr>
            <a:xfrm>
              <a:off x="2378292" y="2834495"/>
              <a:ext cx="2899065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8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বার্ষিক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মুনাফা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৭% </a:t>
              </a:r>
              <a:r>
                <a:rPr lang="en-US" sz="28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বলতে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কী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বুঝায়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?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073995C-93AC-4D86-9920-994B832282E8}"/>
              </a:ext>
            </a:extLst>
          </p:cNvPr>
          <p:cNvGrpSpPr/>
          <p:nvPr/>
        </p:nvGrpSpPr>
        <p:grpSpPr>
          <a:xfrm flipH="1">
            <a:off x="6013307" y="2286000"/>
            <a:ext cx="4356720" cy="2410270"/>
            <a:chOff x="1643059" y="2428182"/>
            <a:chExt cx="4181813" cy="1859067"/>
          </a:xfrm>
        </p:grpSpPr>
        <p:sp>
          <p:nvSpPr>
            <p:cNvPr id="17" name="Speech Bubble: Oval 16">
              <a:extLst>
                <a:ext uri="{FF2B5EF4-FFF2-40B4-BE49-F238E27FC236}">
                  <a16:creationId xmlns:a16="http://schemas.microsoft.com/office/drawing/2014/main" id="{BDA1B575-8E44-49DD-8CA7-65D59E3A1A5A}"/>
                </a:ext>
              </a:extLst>
            </p:cNvPr>
            <p:cNvSpPr/>
            <p:nvPr/>
          </p:nvSpPr>
          <p:spPr>
            <a:xfrm rot="5031469" flipH="1">
              <a:off x="2804432" y="1266809"/>
              <a:ext cx="1859067" cy="4181813"/>
            </a:xfrm>
            <a:prstGeom prst="wedgeEllipseCallou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BCCA921-A83B-484D-B73F-5766E8DBCB1E}"/>
                </a:ext>
              </a:extLst>
            </p:cNvPr>
            <p:cNvSpPr/>
            <p:nvPr/>
          </p:nvSpPr>
          <p:spPr>
            <a:xfrm>
              <a:off x="2152298" y="2849145"/>
              <a:ext cx="3329805" cy="73591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ম</a:t>
              </a:r>
              <a:r>
                <a:rPr lang="as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ু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ন</a:t>
              </a:r>
              <a:r>
                <a:rPr lang="as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া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ফ</a:t>
              </a:r>
              <a:r>
                <a:rPr lang="as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া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as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৭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% </a:t>
              </a:r>
              <a:r>
                <a:rPr lang="as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হ</a:t>
              </a:r>
              <a:r>
                <a:rPr lang="en-US" sz="28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লো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১০০ </a:t>
              </a:r>
              <a:r>
                <a:rPr lang="en-US" sz="28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টাকায়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১ </a:t>
              </a:r>
              <a:r>
                <a:rPr lang="en-US" sz="28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বছরে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মুনাফা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৭ </a:t>
              </a:r>
              <a:r>
                <a:rPr lang="en-US" sz="28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টাকা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।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10518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2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2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0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8EC3C210-070A-4C5E-96FF-5E4D6D5B8E7E}"/>
              </a:ext>
            </a:extLst>
          </p:cNvPr>
          <p:cNvGrpSpPr/>
          <p:nvPr/>
        </p:nvGrpSpPr>
        <p:grpSpPr>
          <a:xfrm>
            <a:off x="155922" y="1872576"/>
            <a:ext cx="3790949" cy="584775"/>
            <a:chOff x="2787648" y="1981200"/>
            <a:chExt cx="2144713" cy="584775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6707A6F-2596-483F-A354-FF830214CDEA}"/>
                </a:ext>
              </a:extLst>
            </p:cNvPr>
            <p:cNvSpPr/>
            <p:nvPr/>
          </p:nvSpPr>
          <p:spPr>
            <a:xfrm>
              <a:off x="2798761" y="2057399"/>
              <a:ext cx="2133600" cy="432375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368517B-876D-4936-95DF-E748F39CA41A}"/>
                </a:ext>
              </a:extLst>
            </p:cNvPr>
            <p:cNvSpPr txBox="1"/>
            <p:nvPr/>
          </p:nvSpPr>
          <p:spPr>
            <a:xfrm>
              <a:off x="2787648" y="1981200"/>
              <a:ext cx="173969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200" b="1" dirty="0" err="1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আসল</a:t>
              </a:r>
              <a:r>
                <a:rPr lang="en-US" sz="3200" b="1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১০০ </a:t>
              </a:r>
              <a:r>
                <a:rPr lang="en-US" sz="3200" b="1" dirty="0" err="1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টাকা</a:t>
              </a:r>
              <a:endPara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7054E378-499E-4C66-A088-49862CDFB16B}"/>
              </a:ext>
            </a:extLst>
          </p:cNvPr>
          <p:cNvSpPr/>
          <p:nvPr/>
        </p:nvSpPr>
        <p:spPr>
          <a:xfrm>
            <a:off x="2965631" y="1948775"/>
            <a:ext cx="982663" cy="43133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Connector: Curved 20">
            <a:extLst>
              <a:ext uri="{FF2B5EF4-FFF2-40B4-BE49-F238E27FC236}">
                <a16:creationId xmlns:a16="http://schemas.microsoft.com/office/drawing/2014/main" id="{F922D4E5-730F-45FB-B6AE-377DBD6C3336}"/>
              </a:ext>
            </a:extLst>
          </p:cNvPr>
          <p:cNvCxnSpPr>
            <a:cxnSpLocks/>
          </p:cNvCxnSpPr>
          <p:nvPr/>
        </p:nvCxnSpPr>
        <p:spPr>
          <a:xfrm rot="16200000" flipV="1">
            <a:off x="3385847" y="2614170"/>
            <a:ext cx="463258" cy="27002"/>
          </a:xfrm>
          <a:prstGeom prst="curvedConnector3">
            <a:avLst>
              <a:gd name="adj1" fmla="val 50000"/>
            </a:avLst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216FB91F-8D5B-4986-9920-9B92239876B9}"/>
              </a:ext>
            </a:extLst>
          </p:cNvPr>
          <p:cNvSpPr txBox="1"/>
          <p:nvPr/>
        </p:nvSpPr>
        <p:spPr>
          <a:xfrm>
            <a:off x="847791" y="2717795"/>
            <a:ext cx="3265421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বার্ষিক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মুনাফা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৭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5DC2C5C7-E163-429C-8FD6-6913AEDC360E}"/>
              </a:ext>
            </a:extLst>
          </p:cNvPr>
          <p:cNvCxnSpPr>
            <a:cxnSpLocks/>
          </p:cNvCxnSpPr>
          <p:nvPr/>
        </p:nvCxnSpPr>
        <p:spPr>
          <a:xfrm>
            <a:off x="2975322" y="1963667"/>
            <a:ext cx="0" cy="43237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DC1EAB4A-8781-466E-8D72-F451ED259B79}"/>
              </a:ext>
            </a:extLst>
          </p:cNvPr>
          <p:cNvSpPr txBox="1"/>
          <p:nvPr/>
        </p:nvSpPr>
        <p:spPr>
          <a:xfrm>
            <a:off x="4942930" y="1047898"/>
            <a:ext cx="70523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আসল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১০০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টাকায়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১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বছরে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মুনাফা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৭  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endParaRPr lang="en-US" sz="36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FACC17B0-7FED-4E71-9788-4AD5F4E2C6BC}"/>
                  </a:ext>
                </a:extLst>
              </p:cNvPr>
              <p:cNvSpPr txBox="1"/>
              <p:nvPr/>
            </p:nvSpPr>
            <p:spPr>
              <a:xfrm>
                <a:off x="4997101" y="1571457"/>
                <a:ext cx="6353385" cy="8345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”        ১      ”      ১   ”        ”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2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৭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2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  ”</a:t>
                </a:r>
                <a:endParaRPr lang="en-US" sz="3600" b="1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FACC17B0-7FED-4E71-9788-4AD5F4E2C6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7101" y="1571457"/>
                <a:ext cx="6353385" cy="834587"/>
              </a:xfrm>
              <a:prstGeom prst="rect">
                <a:avLst/>
              </a:prstGeom>
              <a:blipFill>
                <a:blip r:embed="rId2"/>
                <a:stretch>
                  <a:fillRect l="-2495" b="-138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C440DF7B-7D4B-4761-8805-EB7819D7CE2A}"/>
                  </a:ext>
                </a:extLst>
              </p:cNvPr>
              <p:cNvSpPr txBox="1"/>
              <p:nvPr/>
            </p:nvSpPr>
            <p:spPr>
              <a:xfrm>
                <a:off x="4587503" y="2444601"/>
                <a:ext cx="7006343" cy="8345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Symbol" panose="05050102010706020507" pitchFamily="18" charset="2"/>
                  </a:rPr>
                  <a:t> </a:t>
                </a:r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”</a:t>
                </a:r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Symbol" panose="05050102010706020507" pitchFamily="18" charset="2"/>
                  </a:rPr>
                  <a:t>     ২০০০০</a:t>
                </a:r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”       ১  ”      ”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2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৭</m:t>
                        </m:r>
                        <m:r>
                          <a:rPr lang="as-IN" sz="3200" b="1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×</m:t>
                        </m:r>
                        <m:r>
                          <a:rPr lang="en-US" sz="3200" b="1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২০০০০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200" b="1" i="0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”</a:t>
                </a:r>
                <a:endParaRPr lang="en-US" sz="3600" b="1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C440DF7B-7D4B-4761-8805-EB7819D7CE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7503" y="2444601"/>
                <a:ext cx="7006343" cy="834587"/>
              </a:xfrm>
              <a:prstGeom prst="rect">
                <a:avLst/>
              </a:prstGeom>
              <a:blipFill>
                <a:blip r:embed="rId3"/>
                <a:stretch>
                  <a:fillRect l="-2263" b="-138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54B812DD-1A8E-4B80-BFC6-57B5D37D44D7}"/>
                  </a:ext>
                </a:extLst>
              </p:cNvPr>
              <p:cNvSpPr/>
              <p:nvPr/>
            </p:nvSpPr>
            <p:spPr>
              <a:xfrm>
                <a:off x="8208648" y="4053819"/>
                <a:ext cx="2686364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000" b="1" dirty="0">
                    <a:cs typeface="NikoshBAN" panose="02000000000000000000" pitchFamily="2" charset="0"/>
                  </a:rPr>
                  <a:t>=   </a:t>
                </a:r>
                <a14:m>
                  <m:oMath xmlns:m="http://schemas.openxmlformats.org/officeDocument/2006/math">
                    <m:r>
                      <a:rPr lang="en-US" sz="4000" b="1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১</m:t>
                    </m:r>
                    <m:r>
                      <a:rPr lang="en-US" sz="4000" b="1" i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৪০০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টাকা</m:t>
                    </m:r>
                  </m:oMath>
                </a14:m>
                <a:endParaRPr lang="en-US" sz="4000" b="1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54B812DD-1A8E-4B80-BFC6-57B5D37D44D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8648" y="4053819"/>
                <a:ext cx="2686364" cy="707886"/>
              </a:xfrm>
              <a:prstGeom prst="rect">
                <a:avLst/>
              </a:prstGeom>
              <a:blipFill>
                <a:blip r:embed="rId4"/>
                <a:stretch>
                  <a:fillRect l="-8182" t="-18103" b="-336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593A9A45-0D70-4728-ABC0-53928CA81D72}"/>
              </a:ext>
            </a:extLst>
          </p:cNvPr>
          <p:cNvCxnSpPr>
            <a:cxnSpLocks/>
          </p:cNvCxnSpPr>
          <p:nvPr/>
        </p:nvCxnSpPr>
        <p:spPr>
          <a:xfrm flipH="1">
            <a:off x="4341812" y="1081852"/>
            <a:ext cx="80773" cy="4480748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383B928C-2B09-4272-A315-DD439782EF50}"/>
              </a:ext>
            </a:extLst>
          </p:cNvPr>
          <p:cNvSpPr txBox="1"/>
          <p:nvPr/>
        </p:nvSpPr>
        <p:spPr>
          <a:xfrm>
            <a:off x="3362595" y="101054"/>
            <a:ext cx="4595312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চলো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সমস্যাটি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endParaRPr lang="en-US" sz="36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1119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30" grpId="0" animBg="1"/>
      <p:bldP spid="42" grpId="0"/>
      <p:bldP spid="43" grpId="0"/>
      <p:bldP spid="44" grpId="0"/>
      <p:bldP spid="45" grpId="0"/>
      <p:bldP spid="2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Box 42">
            <a:extLst>
              <a:ext uri="{FF2B5EF4-FFF2-40B4-BE49-F238E27FC236}">
                <a16:creationId xmlns:a16="http://schemas.microsoft.com/office/drawing/2014/main" id="{FACC17B0-7FED-4E71-9788-4AD5F4E2C6BC}"/>
              </a:ext>
            </a:extLst>
          </p:cNvPr>
          <p:cNvSpPr txBox="1"/>
          <p:nvPr/>
        </p:nvSpPr>
        <p:spPr>
          <a:xfrm>
            <a:off x="3058076" y="990642"/>
            <a:ext cx="51815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এখানে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আসল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২০০০০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44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440DF7B-7D4B-4761-8805-EB7819D7CE2A}"/>
              </a:ext>
            </a:extLst>
          </p:cNvPr>
          <p:cNvSpPr txBox="1"/>
          <p:nvPr/>
        </p:nvSpPr>
        <p:spPr>
          <a:xfrm>
            <a:off x="3541426" y="1630569"/>
            <a:ext cx="3505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মুনাফার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হার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 ৭%</a:t>
            </a:r>
            <a:endParaRPr lang="en-US" sz="44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54B812DD-1A8E-4B80-BFC6-57B5D37D44D7}"/>
                  </a:ext>
                </a:extLst>
              </p:cNvPr>
              <p:cNvSpPr/>
              <p:nvPr/>
            </p:nvSpPr>
            <p:spPr>
              <a:xfrm>
                <a:off x="3541426" y="3429000"/>
                <a:ext cx="4000500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800" b="1" dirty="0">
                    <a:cs typeface="NikoshBAN" panose="02000000000000000000" pitchFamily="2" charset="0"/>
                  </a:rPr>
                  <a:t>=   </a:t>
                </a:r>
                <a14:m>
                  <m:oMath xmlns:m="http://schemas.openxmlformats.org/officeDocument/2006/math">
                    <m:r>
                      <a:rPr lang="en-US" sz="4800" b="1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১</m:t>
                    </m:r>
                    <m:r>
                      <a:rPr lang="en-US" sz="4800" b="1" i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৪০০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টাকা</m:t>
                    </m:r>
                  </m:oMath>
                </a14:m>
                <a:endParaRPr lang="en-US" sz="4800" b="1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54B812DD-1A8E-4B80-BFC6-57B5D37D44D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1426" y="3429000"/>
                <a:ext cx="4000500" cy="830997"/>
              </a:xfrm>
              <a:prstGeom prst="rect">
                <a:avLst/>
              </a:prstGeom>
              <a:blipFill>
                <a:blip r:embed="rId2"/>
                <a:stretch>
                  <a:fillRect l="-7012" t="-19118" b="-352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>
            <a:extLst>
              <a:ext uri="{FF2B5EF4-FFF2-40B4-BE49-F238E27FC236}">
                <a16:creationId xmlns:a16="http://schemas.microsoft.com/office/drawing/2014/main" id="{383B928C-2B09-4272-A315-DD439782EF50}"/>
              </a:ext>
            </a:extLst>
          </p:cNvPr>
          <p:cNvSpPr txBox="1"/>
          <p:nvPr/>
        </p:nvSpPr>
        <p:spPr>
          <a:xfrm>
            <a:off x="2061218" y="119883"/>
            <a:ext cx="6881379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সমস্যাটি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অন্যভাবেও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পারি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B048FDD-9712-4358-B73E-D42C25358ED5}"/>
                  </a:ext>
                </a:extLst>
              </p:cNvPr>
              <p:cNvSpPr txBox="1"/>
              <p:nvPr/>
            </p:nvSpPr>
            <p:spPr>
              <a:xfrm>
                <a:off x="2589212" y="2286000"/>
                <a:ext cx="6353385" cy="10200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Symbol" panose="05050102010706020507" pitchFamily="18" charset="2"/>
                  </a:rPr>
                  <a:t> মুনাফা   = ২০০০০ ×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40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৭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40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 </a:t>
                </a:r>
                <a:endParaRPr lang="en-US" sz="4400" b="1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B048FDD-9712-4358-B73E-D42C25358E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9212" y="2286000"/>
                <a:ext cx="6353385" cy="1020087"/>
              </a:xfrm>
              <a:prstGeom prst="rect">
                <a:avLst/>
              </a:prstGeom>
              <a:blipFill>
                <a:blip r:embed="rId3"/>
                <a:stretch>
                  <a:fillRect l="-3455" b="-161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Rectangle 19">
            <a:extLst>
              <a:ext uri="{FF2B5EF4-FFF2-40B4-BE49-F238E27FC236}">
                <a16:creationId xmlns:a16="http://schemas.microsoft.com/office/drawing/2014/main" id="{26F2EE2B-24C2-4BCB-BE6D-11F003635F0F}"/>
              </a:ext>
            </a:extLst>
          </p:cNvPr>
          <p:cNvSpPr/>
          <p:nvPr/>
        </p:nvSpPr>
        <p:spPr>
          <a:xfrm>
            <a:off x="417581" y="4259997"/>
            <a:ext cx="11733213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4800" b="1" dirty="0" err="1">
                <a:cs typeface="NikoshBAN" panose="02000000000000000000" pitchFamily="2" charset="0"/>
              </a:rPr>
              <a:t>তাহলে</a:t>
            </a:r>
            <a:r>
              <a:rPr lang="en-US" sz="4800" b="1" dirty="0"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cs typeface="NikoshBAN" panose="02000000000000000000" pitchFamily="2" charset="0"/>
              </a:rPr>
              <a:t>আমরা</a:t>
            </a:r>
            <a:r>
              <a:rPr lang="en-US" sz="4800" b="1" dirty="0"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cs typeface="NikoshBAN" panose="02000000000000000000" pitchFamily="2" charset="0"/>
              </a:rPr>
              <a:t>বলতে</a:t>
            </a:r>
            <a:r>
              <a:rPr lang="en-US" sz="4800" b="1" dirty="0"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cs typeface="NikoshBAN" panose="02000000000000000000" pitchFamily="2" charset="0"/>
              </a:rPr>
              <a:t>পারি</a:t>
            </a:r>
            <a:r>
              <a:rPr lang="en-US" sz="4800" b="1" dirty="0">
                <a:cs typeface="NikoshBAN" panose="02000000000000000000" pitchFamily="2" charset="0"/>
              </a:rPr>
              <a:t>, </a:t>
            </a:r>
            <a:r>
              <a:rPr lang="en-US" sz="4800" b="1" dirty="0" err="1">
                <a:cs typeface="NikoshBAN" panose="02000000000000000000" pitchFamily="2" charset="0"/>
              </a:rPr>
              <a:t>মুনাফা</a:t>
            </a:r>
            <a:r>
              <a:rPr lang="en-US" sz="4800" b="1" dirty="0">
                <a:cs typeface="NikoshBAN" panose="02000000000000000000" pitchFamily="2" charset="0"/>
              </a:rPr>
              <a:t> = </a:t>
            </a:r>
            <a:r>
              <a:rPr lang="en-US" sz="4800" b="1" dirty="0" err="1">
                <a:cs typeface="NikoshBAN" panose="02000000000000000000" pitchFamily="2" charset="0"/>
              </a:rPr>
              <a:t>আসল</a:t>
            </a:r>
            <a:r>
              <a:rPr lang="en-US" sz="4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 × </a:t>
            </a:r>
            <a:r>
              <a:rPr lang="en-US" sz="4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মুনাফার</a:t>
            </a:r>
            <a:r>
              <a:rPr lang="en-US" sz="4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 </a:t>
            </a:r>
            <a:r>
              <a:rPr lang="en-US" sz="4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হার</a:t>
            </a:r>
            <a:r>
              <a:rPr lang="en-US" sz="4800" b="1" dirty="0">
                <a:cs typeface="NikoshBAN" panose="02000000000000000000" pitchFamily="2" charset="0"/>
              </a:rPr>
              <a:t> </a:t>
            </a:r>
            <a:endParaRPr lang="en-US" sz="4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2046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4" grpId="0"/>
      <p:bldP spid="45" grpId="0"/>
      <p:bldP spid="25" grpId="0" animBg="1"/>
      <p:bldP spid="18" grpId="0"/>
      <p:bldP spid="2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6396</TotalTime>
  <Words>465</Words>
  <Application>Microsoft Office PowerPoint</Application>
  <PresentationFormat>Custom</PresentationFormat>
  <Paragraphs>74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Arial</vt:lpstr>
      <vt:lpstr>Calibri</vt:lpstr>
      <vt:lpstr>Cambria Math</vt:lpstr>
      <vt:lpstr>Harlow Solid Italic</vt:lpstr>
      <vt:lpstr>MT Extra</vt:lpstr>
      <vt:lpstr>NikoshBAN</vt:lpstr>
      <vt:lpstr>Symbol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MUSHFIKAH</dc:creator>
  <cp:lastModifiedBy>Huzayfa LC</cp:lastModifiedBy>
  <cp:revision>455</cp:revision>
  <dcterms:created xsi:type="dcterms:W3CDTF">2006-08-16T00:00:00Z</dcterms:created>
  <dcterms:modified xsi:type="dcterms:W3CDTF">2026-08-02T16:52:12Z</dcterms:modified>
</cp:coreProperties>
</file>