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38" y="1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853" y="5060889"/>
            <a:ext cx="10160293" cy="11112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44946" y="760886"/>
            <a:ext cx="11314544" cy="40318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600" b="1" i="0" u="none" dirty="0" err="1">
                <a:solidFill>
                  <a:srgbClr val="FFFF00"/>
                </a:solidFill>
                <a:latin typeface="Hind Siliguri"/>
              </a:rPr>
              <a:t>ডিজিটাল</a:t>
            </a:r>
            <a:r>
              <a:rPr sz="96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9600" b="1" i="0" u="none" dirty="0" err="1">
                <a:solidFill>
                  <a:srgbClr val="FFFF00"/>
                </a:solidFill>
                <a:latin typeface="Hind Siliguri"/>
              </a:rPr>
              <a:t>ক্লাসরুমে</a:t>
            </a:r>
            <a:r>
              <a:rPr sz="96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16600" b="1" i="0" u="none" dirty="0" err="1">
                <a:solidFill>
                  <a:srgbClr val="FFFF00"/>
                </a:solidFill>
                <a:latin typeface="Hind Siliguri"/>
              </a:rPr>
              <a:t>স্বাগতম</a:t>
            </a:r>
            <a:r>
              <a:rPr sz="16600" b="1" i="0" u="none" dirty="0">
                <a:solidFill>
                  <a:srgbClr val="FFFF00"/>
                </a:solidFill>
                <a:latin typeface="Hind Siliguri"/>
              </a:rPr>
              <a:t>!</a:t>
            </a:r>
            <a:endParaRPr sz="9600" b="1" i="0" u="none" dirty="0">
              <a:solidFill>
                <a:srgbClr val="FFFF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16" y="1600199"/>
            <a:ext cx="5334000" cy="331354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016" y="1600199"/>
            <a:ext cx="5334000" cy="331354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53916" y="1895475"/>
            <a:ext cx="493061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4F46E5"/>
                </a:solidFill>
                <a:latin typeface="Hind Siliguri SemiBold"/>
              </a:rPr>
              <a:t>আইএডি</a:t>
            </a:r>
            <a:r>
              <a:rPr sz="2800" b="0" i="0" u="none" dirty="0">
                <a:solidFill>
                  <a:srgbClr val="4F46E5"/>
                </a:solidFill>
                <a:latin typeface="Hind Siliguri SemiBold"/>
              </a:rPr>
              <a:t> (IAD) </a:t>
            </a:r>
            <a:r>
              <a:rPr sz="2800" b="0" i="0" u="none" dirty="0" err="1">
                <a:solidFill>
                  <a:srgbClr val="4F46E5"/>
                </a:solidFill>
                <a:latin typeface="Hind Siliguri SemiBold"/>
              </a:rPr>
              <a:t>কী</a:t>
            </a:r>
            <a:r>
              <a:rPr sz="2800" b="0" i="0" u="none" dirty="0">
                <a:solidFill>
                  <a:srgbClr val="4F46E5"/>
                </a:solidFill>
                <a:latin typeface="Hind Siliguri SemiBold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2317" y="2502185"/>
            <a:ext cx="4991100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Internet Addiction Disorder (IAD)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হলো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ইন্টারনেটের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অতিরিক্ত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ব্যবহারের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ফলে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সৃষ্ট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ধরণের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মানসিক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শারীরিক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ব্যাধি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অসুস্থতা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8916" y="1895475"/>
            <a:ext cx="493061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4F46E5"/>
                </a:solidFill>
                <a:latin typeface="Hind Siliguri SemiBold"/>
              </a:rPr>
              <a:t>লক্ষণসমূহ</a:t>
            </a:r>
            <a:endParaRPr sz="2800" b="0" i="0" u="none" dirty="0">
              <a:solidFill>
                <a:srgbClr val="4F46E5"/>
              </a:solidFill>
              <a:latin typeface="Hind Siliguri Semi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67317" y="2502185"/>
            <a:ext cx="5051584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ইন্টারনেট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সংযোগ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থাকলে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মানসিক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বিষণ্ণতা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রাগ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মাথাব্যথা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দৈনন্দিন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গুরুত্বপূর্ণ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কাজে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তীব্র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অমনোযোগিতা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সৃষ্টি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হওয়া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76250"/>
            <a:ext cx="1160145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ইন্টারনেট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আসক্তি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ব্যাধি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(IAD)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8406" y="1668263"/>
            <a:ext cx="10702348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i="0" u="none" dirty="0" err="1" smtClean="0">
                <a:solidFill>
                  <a:srgbClr val="00B050"/>
                </a:solidFill>
                <a:latin typeface="Hind Siliguri"/>
              </a:rPr>
              <a:t>দীর্ঘক্ষণ</a:t>
            </a:r>
            <a:r>
              <a:rPr sz="320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স্ক্রিনের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দিকে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তাকিয়ে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থাকায়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দৃষ্টিশক্তি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হ্রাস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পায়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8978" y="2771798"/>
            <a:ext cx="10620375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i="0" u="none" dirty="0" err="1" smtClean="0">
                <a:solidFill>
                  <a:srgbClr val="334155"/>
                </a:solidFill>
                <a:latin typeface="Hind Siliguri"/>
              </a:rPr>
              <a:t>চিন্তা</a:t>
            </a:r>
            <a:r>
              <a:rPr sz="32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করার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ক্ষমতা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কমে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মনোযোগের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অভাব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দেখা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দেয়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8406" y="3908250"/>
            <a:ext cx="10620375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i="0" u="none" dirty="0" err="1" smtClean="0">
                <a:solidFill>
                  <a:srgbClr val="00B050"/>
                </a:solidFill>
                <a:latin typeface="Hind Siliguri"/>
              </a:rPr>
              <a:t>ঘুমের</a:t>
            </a:r>
            <a:r>
              <a:rPr sz="320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ব্যাঘাত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ঘটে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এবং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সারাদিন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শরীরে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ক্লান্তি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00B050"/>
                </a:solidFill>
                <a:latin typeface="Hind Siliguri"/>
              </a:rPr>
              <a:t>থাকে</a:t>
            </a:r>
            <a:r>
              <a:rPr sz="320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8979" y="5245883"/>
            <a:ext cx="10620375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i="0" u="none" dirty="0" err="1" smtClean="0">
                <a:solidFill>
                  <a:srgbClr val="334155"/>
                </a:solidFill>
                <a:latin typeface="Hind Siliguri"/>
              </a:rPr>
              <a:t>মেজাজ</a:t>
            </a:r>
            <a:r>
              <a:rPr sz="320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খিটখিটে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হওয়া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উগ্র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মানসিকতার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সৃষ্টি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হওয়া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94" y="1793963"/>
            <a:ext cx="448565" cy="364197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49" y="2878644"/>
            <a:ext cx="350708" cy="364197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04" y="3997006"/>
            <a:ext cx="445130" cy="364197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42" y="5306928"/>
            <a:ext cx="310242" cy="3641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28406" y="476250"/>
            <a:ext cx="11144544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আসক্তির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শারীরিক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ও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মানসিক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কুফল</a:t>
            </a:r>
            <a:endParaRPr sz="30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71500" y="1855977"/>
            <a:ext cx="11049000" cy="3116460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68864"/>
              </p:ext>
            </p:extLst>
          </p:nvPr>
        </p:nvGraphicFramePr>
        <p:xfrm>
          <a:off x="571500" y="1850854"/>
          <a:ext cx="11048998" cy="3116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1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3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3292">
                <a:tc>
                  <a:txBody>
                    <a:bodyPr/>
                    <a:lstStyle/>
                    <a:p>
                      <a:pPr algn="l"/>
                      <a:r>
                        <a:rPr sz="20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বিষয়বস্তু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FFFFFF"/>
                          </a:solidFill>
                          <a:latin typeface="Hind Siliguri"/>
                        </a:rPr>
                        <a:t>স্বাভাবিক</a:t>
                      </a:r>
                      <a:r>
                        <a:rPr sz="2000" b="1" i="0" u="none" dirty="0">
                          <a:solidFill>
                            <a:srgbClr val="FFFFFF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FFFF"/>
                          </a:solidFill>
                          <a:latin typeface="Hind Siliguri"/>
                        </a:rPr>
                        <a:t>প্রযুক্তি</a:t>
                      </a:r>
                      <a:r>
                        <a:rPr sz="2000" b="1" i="0" u="none" dirty="0">
                          <a:solidFill>
                            <a:srgbClr val="FFFFFF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FFFF"/>
                          </a:solidFill>
                          <a:latin typeface="Hind Siliguri"/>
                        </a:rPr>
                        <a:t>ব্যবহার</a:t>
                      </a:r>
                      <a:endParaRPr sz="2000" b="1" i="0" u="none" dirty="0">
                        <a:solidFill>
                          <a:srgbClr val="FFFFFF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প্রযুক্তি আসক্তি (Addiction)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46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292"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উদ্দেশ্য</a:t>
                      </a:r>
                      <a:endParaRPr sz="2000" b="1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প্রয়োজনীয়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শিক্ষা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ও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গঠনমূলক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কাজ</a:t>
                      </a:r>
                      <a:endParaRPr sz="2000" b="0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অপ্রয়োজনীয়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গেম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বা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অযথা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স্ক্রলিং</a:t>
                      </a:r>
                      <a:endParaRPr sz="2000" b="0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292">
                <a:tc>
                  <a:txBody>
                    <a:bodyPr/>
                    <a:lstStyle/>
                    <a:p>
                      <a:pPr algn="l"/>
                      <a:r>
                        <a:rPr sz="20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সময়সীমা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নির্দিষ্ট</a:t>
                      </a:r>
                      <a:r>
                        <a:rPr sz="20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ও </a:t>
                      </a:r>
                      <a:r>
                        <a:rPr sz="20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নিয়ন্ত্রিত</a:t>
                      </a:r>
                      <a:r>
                        <a:rPr sz="20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সময়</a:t>
                      </a:r>
                      <a:endParaRPr sz="200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অনিয়ন্ত্রিত ও অসীম সময় ব্যয়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292"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বাস্তব</a:t>
                      </a:r>
                      <a:r>
                        <a:rPr sz="2000" b="1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জীবন</a:t>
                      </a:r>
                      <a:endParaRPr sz="2000" b="1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পড়াশোনা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ও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খেলাধুলায়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মনোযোগ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থাকে</a:t>
                      </a:r>
                      <a:endParaRPr sz="2000" b="0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পড়াশোনা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ও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পরিবার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থেকে</a:t>
                      </a:r>
                      <a:r>
                        <a:rPr sz="2000" b="0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বিচ্ছিন্ন</a:t>
                      </a:r>
                      <a:endParaRPr sz="2000" b="0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292">
                <a:tc>
                  <a:txBody>
                    <a:bodyPr/>
                    <a:lstStyle/>
                    <a:p>
                      <a:pPr algn="l"/>
                      <a:r>
                        <a:rPr sz="20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মানসিক অবস্থা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প্রফুল্ল ও সচেতন মনোভাব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মানসিক</a:t>
                      </a:r>
                      <a:r>
                        <a:rPr sz="20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অস্থিরতা</a:t>
                      </a:r>
                      <a:r>
                        <a:rPr sz="20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ও </a:t>
                      </a:r>
                      <a:r>
                        <a:rPr sz="20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খিটখিটে</a:t>
                      </a:r>
                      <a:r>
                        <a:rPr sz="20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মেজাজ</a:t>
                      </a:r>
                      <a:endParaRPr sz="200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3629917"/>
            <a:ext cx="214342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714922" y="3629917"/>
            <a:ext cx="452184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236767" y="3629917"/>
            <a:ext cx="438373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249042"/>
            <a:ext cx="214342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14922" y="4249042"/>
            <a:ext cx="452184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236767" y="4249042"/>
            <a:ext cx="438373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4868167"/>
            <a:ext cx="214342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714922" y="4868167"/>
            <a:ext cx="452184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236767" y="4868167"/>
            <a:ext cx="438373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5487292"/>
            <a:ext cx="214342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714922" y="5487292"/>
            <a:ext cx="452184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236767" y="5487292"/>
            <a:ext cx="4383732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প্রযুক্তি ব্যবহার বনাম আসক্তির পার্থক্য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0" y="1246909"/>
            <a:ext cx="12116234" cy="53478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66975" y="5249866"/>
            <a:ext cx="7258050" cy="6418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2000" b="0" u="none" dirty="0">
                <a:solidFill>
                  <a:srgbClr val="00B0F0"/>
                </a:solidFill>
                <a:latin typeface="Hind Siliguri"/>
              </a:rPr>
              <a:t>*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স্ক্রিন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টাইম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যতো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বেশি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বৃদ্ধি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পাবে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পড়াশোনা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শারীরিক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স্বাস্থ্য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তত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মারাত্মক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ঝুঁকির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মুখে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000" b="0" u="none" dirty="0" err="1">
                <a:solidFill>
                  <a:srgbClr val="00B0F0"/>
                </a:solidFill>
                <a:latin typeface="Hind Siliguri"/>
              </a:rPr>
              <a:t>পড়বে</a:t>
            </a:r>
            <a:r>
              <a:rPr sz="2000" b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দৈনন্দিন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স্ক্রিন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টাইম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ও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আসক্তির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ঝুঁকি</a:t>
            </a:r>
            <a:endParaRPr sz="30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80569" y="480291"/>
            <a:ext cx="15422560" cy="68071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শিক্ষার্থীদের আসক্তির ক্ষেত্র বণ্টন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1" y="1691879"/>
            <a:ext cx="2541240" cy="3388121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20" y="1691879"/>
            <a:ext cx="2541240" cy="3388121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40" y="1691879"/>
            <a:ext cx="2541240" cy="3388121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9260" y="1691879"/>
            <a:ext cx="2541240" cy="3388121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90525" y="2303741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1502" y="1872854"/>
            <a:ext cx="254123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F0"/>
                </a:solidFill>
                <a:latin typeface="Hind Siliguri SemiBold"/>
              </a:rPr>
              <a:t>ধাপ</a:t>
            </a:r>
            <a:r>
              <a:rPr sz="2800" b="0" i="0" u="none" dirty="0">
                <a:solidFill>
                  <a:srgbClr val="00B0F0"/>
                </a:solidFill>
                <a:latin typeface="Hind Siliguri SemiBold"/>
              </a:rPr>
              <a:t> ১: </a:t>
            </a:r>
            <a:r>
              <a:rPr sz="2800" b="0" i="0" u="none" dirty="0" err="1">
                <a:solidFill>
                  <a:srgbClr val="00B0F0"/>
                </a:solidFill>
                <a:latin typeface="Hind Siliguri SemiBold"/>
              </a:rPr>
              <a:t>অনুধাবন</a:t>
            </a:r>
            <a:endParaRPr sz="2800" b="0" i="0" u="none" dirty="0">
              <a:solidFill>
                <a:srgbClr val="00B0F0"/>
              </a:solidFill>
              <a:latin typeface="Hind Siliguri Semi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1" y="2913674"/>
            <a:ext cx="2448789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নিজের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আসক্তির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কথা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স্বীকার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সচেতন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হওয়া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7420" y="1872854"/>
            <a:ext cx="260330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ধাপ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২: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সময়সীমা</a:t>
            </a:r>
            <a:endParaRPr sz="28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07420" y="2913674"/>
            <a:ext cx="236026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দিনে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সর্বোচ্চ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১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ঘণ্টা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স্ক্রিন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টাইম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নির্দিষ্ট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8038" y="1872854"/>
            <a:ext cx="300410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F0"/>
                </a:solidFill>
                <a:latin typeface="Hind Siliguri SemiBold"/>
              </a:rPr>
              <a:t>ধাপ</a:t>
            </a:r>
            <a:r>
              <a:rPr sz="2800" b="0" i="0" u="none" dirty="0">
                <a:solidFill>
                  <a:srgbClr val="00B0F0"/>
                </a:solidFill>
                <a:latin typeface="Hind Siliguri SemiBold"/>
              </a:rPr>
              <a:t> ৩: </a:t>
            </a:r>
            <a:r>
              <a:rPr sz="2800" b="0" i="0" u="none" dirty="0" err="1">
                <a:solidFill>
                  <a:srgbClr val="00B0F0"/>
                </a:solidFill>
                <a:latin typeface="Hind Siliguri SemiBold"/>
              </a:rPr>
              <a:t>মাঠের</a:t>
            </a:r>
            <a:r>
              <a:rPr sz="2800" b="0" i="0" u="none" dirty="0">
                <a:solidFill>
                  <a:srgbClr val="00B0F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 SemiBold"/>
              </a:rPr>
              <a:t>খেলা</a:t>
            </a:r>
            <a:endParaRPr sz="2800" b="0" i="0" u="none" dirty="0">
              <a:solidFill>
                <a:srgbClr val="00B0F0"/>
              </a:solidFill>
              <a:latin typeface="Hind Siliguri Semi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15959" y="2913674"/>
            <a:ext cx="2468621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বিকাল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বেলা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নিয়মিত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শারীরিক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খেলাধুলা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02145" y="1872854"/>
            <a:ext cx="254124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ধাপ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৪: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বই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পড়া</a:t>
            </a:r>
            <a:endParaRPr sz="28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79260" y="2913674"/>
            <a:ext cx="2609643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অবসর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শিক্ষণীয়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গল্পের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শখ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গড়ে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তোলা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আসক্তি থেকে মুক্তির ধাপসমূহ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1617706" y="1230660"/>
            <a:ext cx="423540" cy="423540"/>
          </a:xfrm>
          <a:prstGeom prst="roundRect">
            <a:avLst>
              <a:gd name="adj" fmla="val 50000"/>
            </a:avLst>
          </a:prstGeom>
          <a:solidFill>
            <a:srgbClr val="6366F1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19" name="Rounded Rectangle 18"/>
          <p:cNvSpPr/>
          <p:nvPr/>
        </p:nvSpPr>
        <p:spPr>
          <a:xfrm>
            <a:off x="4506031" y="1224875"/>
            <a:ext cx="423540" cy="423540"/>
          </a:xfrm>
          <a:prstGeom prst="roundRect">
            <a:avLst>
              <a:gd name="adj" fmla="val 50000"/>
            </a:avLst>
          </a:prstGeom>
          <a:solidFill>
            <a:srgbClr val="6366F1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7381711" y="1228818"/>
            <a:ext cx="423540" cy="423540"/>
          </a:xfrm>
          <a:prstGeom prst="roundRect">
            <a:avLst>
              <a:gd name="adj" fmla="val 50000"/>
            </a:avLst>
          </a:prstGeom>
          <a:solidFill>
            <a:srgbClr val="6366F1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21" name="Rounded Rectangle 20"/>
          <p:cNvSpPr/>
          <p:nvPr/>
        </p:nvSpPr>
        <p:spPr>
          <a:xfrm>
            <a:off x="10172311" y="1228818"/>
            <a:ext cx="423540" cy="423540"/>
          </a:xfrm>
          <a:prstGeom prst="roundRect">
            <a:avLst>
              <a:gd name="adj" fmla="val 50000"/>
            </a:avLst>
          </a:prstGeom>
          <a:solidFill>
            <a:srgbClr val="6366F1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11423"/>
            <a:ext cx="3492549" cy="30517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111423"/>
            <a:ext cx="3492549" cy="30517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111423"/>
            <a:ext cx="3492549" cy="30517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65537" y="2763457"/>
            <a:ext cx="348582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পড়াশোনায়</a:t>
            </a:r>
            <a:r>
              <a:rPr sz="28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 SemiBold"/>
              </a:rPr>
              <a:t>আইসিটি</a:t>
            </a:r>
            <a:endParaRPr sz="28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4217" y="3277807"/>
            <a:ext cx="3319831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প্রযুক্তিকে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জ্ঞান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অর্জনের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হাতিয়ার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হিসেবে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হবে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43837" y="2763457"/>
            <a:ext cx="348582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>
                <a:solidFill>
                  <a:srgbClr val="FF0000"/>
                </a:solidFill>
                <a:latin typeface="Hind Siliguri SemiBold"/>
              </a:rPr>
              <a:t>মাঠের খেলাধুলা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2516" y="3277807"/>
            <a:ext cx="3319831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ভার্চুয়াল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ছেড়ে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বন্ধুদের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সাথে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খোলা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মাঠে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খেলাধুলা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2136" y="2763457"/>
            <a:ext cx="348582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>
                <a:solidFill>
                  <a:srgbClr val="FF0000"/>
                </a:solidFill>
                <a:latin typeface="Hind Siliguri SemiBold"/>
              </a:rPr>
              <a:t>পারিবারিক সময়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0816" y="3277807"/>
            <a:ext cx="3319831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প্রতিদিন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পরিবার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মা-বাবার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সাথে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সুসম্পর্ক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গল্প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3862" y="2275020"/>
            <a:ext cx="447675" cy="4000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3600" y="2275020"/>
            <a:ext cx="304800" cy="4000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1887" y="2275020"/>
            <a:ext cx="504825" cy="4000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834578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প্রযুক্তি ব্যবহারে সুস্থ অভ্যাস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548953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54576"/>
            <a:ext cx="5334000" cy="2726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54576"/>
            <a:ext cx="5609936" cy="2726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914400" y="2349851"/>
            <a:ext cx="4930616" cy="492443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3200" b="0" i="0" u="none" dirty="0">
                <a:solidFill>
                  <a:srgbClr val="4F46E5"/>
                </a:solidFill>
                <a:latin typeface="Hind Siliguri SemiBold"/>
              </a:rPr>
              <a:t>ক-</a:t>
            </a:r>
            <a:r>
              <a:rPr sz="3200" b="0" i="0" u="none" dirty="0" err="1">
                <a:solidFill>
                  <a:srgbClr val="4F46E5"/>
                </a:solidFill>
                <a:latin typeface="Hind Siliguri SemiBold"/>
              </a:rPr>
              <a:t>দল</a:t>
            </a:r>
            <a:endParaRPr sz="3200" b="0" i="0" u="none" dirty="0">
              <a:solidFill>
                <a:srgbClr val="4F46E5"/>
              </a:solidFill>
              <a:latin typeface="Hind Siliguri Semi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864201"/>
            <a:ext cx="4858327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আসক্তির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ফলে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একজন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শিক্ষার্থীর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সমস্যা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তালিকা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করো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2349851"/>
            <a:ext cx="4930616" cy="492443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3200" b="0" i="0" u="none">
                <a:solidFill>
                  <a:srgbClr val="4F46E5"/>
                </a:solidFill>
                <a:latin typeface="Hind Siliguri SemiBold"/>
              </a:rPr>
              <a:t>খ-দল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864201"/>
            <a:ext cx="5193145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সামাজিক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যোগাযোগ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মাধ্যমের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আসক্তি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মুক্ত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থাকার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৫টি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উপায়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আলোচনা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খাতায়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লেখো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916" y="2472247"/>
            <a:ext cx="314325" cy="2476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272" y="2481773"/>
            <a:ext cx="314325" cy="2476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7583" y="662999"/>
            <a:ext cx="9699646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দলীয়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কাজ</a:t>
            </a:r>
            <a:endParaRPr sz="30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5138" y="1504527"/>
            <a:ext cx="11007148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1" i="0" u="none" dirty="0" err="1">
                <a:solidFill>
                  <a:srgbClr val="334155"/>
                </a:solidFill>
                <a:latin typeface="Hind Siliguri"/>
              </a:rPr>
              <a:t>প্রশ্ন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 ১: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IAD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পূর্ণরূপ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33992" y="2700609"/>
            <a:ext cx="11007148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প্রশ্ন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২: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MMO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গেমের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একটি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উদাহরণ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দাও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6253" y="3903587"/>
            <a:ext cx="9303372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b="1" i="0" u="none" dirty="0" err="1">
                <a:solidFill>
                  <a:srgbClr val="00B050"/>
                </a:solidFill>
                <a:latin typeface="Hind Siliguri"/>
              </a:rPr>
              <a:t>প্রশ্ন</a:t>
            </a:r>
            <a:r>
              <a:rPr sz="3200" b="1" i="0" u="none" dirty="0">
                <a:solidFill>
                  <a:srgbClr val="00B050"/>
                </a:solidFill>
                <a:latin typeface="Hind Siliguri"/>
              </a:rPr>
              <a:t> ৪: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অতিরিক্ত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সোশ্যাল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মিডিয়া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ব্যবহারের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২টি </a:t>
            </a:r>
            <a:endParaRPr lang="en-US" sz="3200" b="0" i="0" u="none" dirty="0" smtClean="0">
              <a:solidFill>
                <a:srgbClr val="00B050"/>
              </a:solidFill>
              <a:latin typeface="Hind Siliguri"/>
            </a:endParaRPr>
          </a:p>
          <a:p>
            <a:pPr algn="l">
              <a:lnSpc>
                <a:spcPct val="150000"/>
              </a:lnSpc>
            </a:pPr>
            <a:r>
              <a:rPr sz="3200" b="0" i="0" u="none" dirty="0" err="1" smtClean="0">
                <a:solidFill>
                  <a:srgbClr val="00B050"/>
                </a:solidFill>
                <a:latin typeface="Hind Siliguri"/>
              </a:rPr>
              <a:t>প্রধান</a:t>
            </a:r>
            <a:r>
              <a:rPr sz="3200" b="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00B050"/>
                </a:solidFill>
                <a:latin typeface="Hind Siliguri"/>
              </a:rPr>
              <a:t>কুফল</a:t>
            </a:r>
            <a:r>
              <a:rPr sz="3200" b="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কী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?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05" y="1678316"/>
            <a:ext cx="410194" cy="425971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05" y="2891248"/>
            <a:ext cx="410194" cy="425971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05" y="4078327"/>
            <a:ext cx="416097" cy="42597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3992" y="578277"/>
            <a:ext cx="1016563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পাঠ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মূল্যায়ন</a:t>
            </a:r>
            <a:endParaRPr sz="3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04764"/>
            <a:ext cx="11049000" cy="2967236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914400" y="1900039"/>
            <a:ext cx="10931366" cy="492443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সৃজনশীল</a:t>
            </a:r>
            <a:r>
              <a:rPr sz="32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বাড়ির</a:t>
            </a:r>
            <a:r>
              <a:rPr sz="32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কাজ</a:t>
            </a:r>
            <a:endParaRPr sz="32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2471539"/>
            <a:ext cx="9929091" cy="193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"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প্রযুক্তি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আমাদের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বন্ধু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কিন্তু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আসক্তি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আমাদের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শত্রু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।" —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উক্তির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আলোকে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তোমার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দৈনন্দিন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জীবনে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প্রযুক্তি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ব্যবহারের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সুষম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রুটিন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আগামী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ক্লাসে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জমা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দেবে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49" y="1984643"/>
            <a:ext cx="323233" cy="3232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16" y="1727127"/>
            <a:ext cx="5520138" cy="30850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177" y="1727127"/>
            <a:ext cx="5394485" cy="30850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048119" y="1943496"/>
            <a:ext cx="5381060" cy="492443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4F46E5"/>
                </a:solidFill>
                <a:latin typeface="Hind Siliguri SemiBold"/>
              </a:rPr>
              <a:t>শিক্ষক</a:t>
            </a:r>
            <a:r>
              <a:rPr sz="3200" b="0" i="0" u="none" dirty="0">
                <a:solidFill>
                  <a:srgbClr val="4F46E5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4F46E5"/>
                </a:solidFill>
                <a:latin typeface="Hind Siliguri SemiBold"/>
              </a:rPr>
              <a:t>পরিচিতি</a:t>
            </a:r>
            <a:endParaRPr sz="3200" b="0" i="0" u="none" dirty="0">
              <a:solidFill>
                <a:srgbClr val="4F46E5"/>
              </a:solidFill>
              <a:latin typeface="Hind Siliguri Semi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3916" y="2656824"/>
            <a:ext cx="5124819" cy="3334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800" i="0" u="none" dirty="0" err="1" smtClean="0">
                <a:solidFill>
                  <a:srgbClr val="FF0000"/>
                </a:solidFill>
                <a:latin typeface="Hind Siliguri"/>
              </a:rPr>
              <a:t>নাম</a:t>
            </a:r>
            <a:r>
              <a:rPr sz="2800" i="0" u="none" dirty="0">
                <a:solidFill>
                  <a:srgbClr val="FF0000"/>
                </a:solidFill>
                <a:latin typeface="Hind Siliguri"/>
              </a:rPr>
              <a:t>: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এস.এম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.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সাইফুল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ইসলাম</a:t>
            </a:r>
            <a:endParaRPr sz="28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3915" y="3261664"/>
            <a:ext cx="4695825" cy="3334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2800" b="0" i="0" u="none" dirty="0" err="1" smtClean="0">
                <a:solidFill>
                  <a:srgbClr val="FF0000"/>
                </a:solidFill>
                <a:latin typeface="Hind Siliguri"/>
              </a:rPr>
              <a:t>সহকারী</a:t>
            </a:r>
            <a:r>
              <a:rPr sz="28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শিক্ষক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আইসিটি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3058" y="3791651"/>
            <a:ext cx="5124819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 smtClean="0">
                <a:solidFill>
                  <a:srgbClr val="FF0000"/>
                </a:solidFill>
                <a:latin typeface="Hind Siliguri"/>
              </a:rPr>
              <a:t>পানিকাউরিয়া</a:t>
            </a:r>
            <a:r>
              <a:rPr sz="28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মাধ্যমিক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FF0000"/>
                </a:solidFill>
                <a:latin typeface="Hind Siliguri"/>
              </a:rPr>
              <a:t>বিদ্যালয়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/>
            </a:r>
            <a:b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</a:b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কলারোয়া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, </a:t>
            </a:r>
            <a:r>
              <a:rPr lang="en-US" sz="2800" b="0" i="0" u="none" dirty="0" err="1" smtClean="0">
                <a:solidFill>
                  <a:srgbClr val="FF0000"/>
                </a:solidFill>
                <a:latin typeface="Hind Siliguri"/>
              </a:rPr>
              <a:t>সাতক্ষীরা</a:t>
            </a:r>
            <a:r>
              <a:rPr lang="en-US" sz="2800" b="0" i="0" u="none" dirty="0" smtClean="0">
                <a:solidFill>
                  <a:srgbClr val="FF000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1890" y="2044309"/>
            <a:ext cx="5381060" cy="492443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পাঠ</a:t>
            </a:r>
            <a:r>
              <a:rPr sz="32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পরিচিতি</a:t>
            </a:r>
            <a:endParaRPr sz="32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68916" y="2536752"/>
            <a:ext cx="512481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শ্রেণি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সপ্তম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শ্রেণি</a:t>
            </a:r>
            <a:endParaRPr sz="2800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68916" y="3075113"/>
            <a:ext cx="512481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বিষয়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: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তথ্য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যোগাযোগ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প্রযুক্তি</a:t>
            </a:r>
            <a:endParaRPr sz="2800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68916" y="3641179"/>
            <a:ext cx="512481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অধ্যায়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: ৩য় 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অধ্যায়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 (</a:t>
            </a:r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পাঠ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 ২০-২২)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4175888"/>
            <a:ext cx="46958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i="0" u="none" dirty="0" err="1">
                <a:solidFill>
                  <a:srgbClr val="00B050"/>
                </a:solidFill>
                <a:latin typeface="Hind Siliguri"/>
              </a:rPr>
              <a:t>বিষয়বস্তু</a:t>
            </a:r>
            <a:r>
              <a:rPr sz="2800" i="0" u="none" dirty="0">
                <a:solidFill>
                  <a:srgbClr val="00B050"/>
                </a:solidFill>
                <a:latin typeface="Hind Siliguri"/>
              </a:rPr>
              <a:t>: </a:t>
            </a:r>
            <a:r>
              <a:rPr sz="2800" i="0" u="none" dirty="0" err="1" smtClean="0">
                <a:solidFill>
                  <a:srgbClr val="00B050"/>
                </a:solidFill>
                <a:latin typeface="Hind Siliguri"/>
              </a:rPr>
              <a:t>আসক্তি</a:t>
            </a:r>
            <a:endParaRPr sz="2800" i="0" u="none" dirty="0">
              <a:solidFill>
                <a:srgbClr val="00B050"/>
              </a:solidFill>
              <a:latin typeface="Hind Siliguri"/>
            </a:endParaRP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19" y="2022402"/>
            <a:ext cx="533995" cy="420723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267" y="2097687"/>
            <a:ext cx="414603" cy="4146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শিক্ষক ও শ্রেণি পরিচিতি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19373" y="1402235"/>
            <a:ext cx="8700940" cy="23083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5000" b="1" i="0" u="none" dirty="0" err="1">
                <a:solidFill>
                  <a:srgbClr val="00B0F0"/>
                </a:solidFill>
                <a:latin typeface="Hind Siliguri"/>
              </a:rPr>
              <a:t>ধন্যবাদ</a:t>
            </a:r>
            <a:r>
              <a:rPr sz="15000" b="1" i="0" u="none" dirty="0">
                <a:solidFill>
                  <a:srgbClr val="00B0F0"/>
                </a:solidFill>
                <a:latin typeface="Hind Siliguri"/>
              </a:rPr>
              <a:t>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2936" y="4157518"/>
            <a:ext cx="10275217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আজকের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ক্লাসে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তোমাদের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সক্রিয়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অংশগ্রহণের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জন্য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আন্তরিক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FF0000"/>
                </a:solidFill>
                <a:latin typeface="Hind Siliguri"/>
              </a:rPr>
              <a:t>শুভকামনা</a:t>
            </a:r>
            <a:r>
              <a:rPr sz="40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7725" y="1669155"/>
            <a:ext cx="11049000" cy="3718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2800" b="0" i="0" u="none" dirty="0" err="1">
                <a:solidFill>
                  <a:srgbClr val="4338CA"/>
                </a:solidFill>
                <a:latin typeface="Hind Siliguri SemiBold"/>
              </a:rPr>
              <a:t>এই</a:t>
            </a:r>
            <a:r>
              <a:rPr sz="2800" b="0" i="0" u="none" dirty="0">
                <a:solidFill>
                  <a:srgbClr val="4338CA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4338CA"/>
                </a:solidFill>
                <a:latin typeface="Hind Siliguri SemiBold"/>
              </a:rPr>
              <a:t>পাঠ</a:t>
            </a:r>
            <a:r>
              <a:rPr sz="2800" b="0" i="0" u="none" dirty="0">
                <a:solidFill>
                  <a:srgbClr val="4338CA"/>
                </a:solidFill>
                <a:latin typeface="Hind Siliguri SemiBold"/>
              </a:rPr>
              <a:t> </a:t>
            </a:r>
            <a:r>
              <a:rPr sz="2800" b="0" i="0" u="none" dirty="0" err="1">
                <a:solidFill>
                  <a:srgbClr val="4338CA"/>
                </a:solidFill>
                <a:latin typeface="Hind Siliguri SemiBold"/>
              </a:rPr>
              <a:t>শেষে</a:t>
            </a:r>
            <a:r>
              <a:rPr sz="2800" b="0" i="0" u="none" dirty="0">
                <a:solidFill>
                  <a:srgbClr val="4338CA"/>
                </a:solidFill>
                <a:latin typeface="Hind Siliguri SemiBold"/>
              </a:rPr>
              <a:t> </a:t>
            </a:r>
            <a:r>
              <a:rPr lang="en-US" sz="2800" dirty="0" err="1" smtClean="0">
                <a:solidFill>
                  <a:srgbClr val="4338CA"/>
                </a:solidFill>
                <a:latin typeface="Hind Siliguri SemiBold"/>
              </a:rPr>
              <a:t>আম</a:t>
            </a:r>
            <a:r>
              <a:rPr sz="2800" b="0" i="0" u="none" dirty="0" err="1" smtClean="0">
                <a:solidFill>
                  <a:srgbClr val="4338CA"/>
                </a:solidFill>
                <a:latin typeface="Hind Siliguri SemiBold"/>
              </a:rPr>
              <a:t>রা</a:t>
            </a:r>
            <a:r>
              <a:rPr sz="2800" b="0" i="0" u="none" dirty="0">
                <a:solidFill>
                  <a:srgbClr val="4338CA"/>
                </a:solidFill>
                <a:latin typeface="Hind Siliguri SemiBold"/>
              </a:rPr>
              <a:t>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25" y="2391956"/>
            <a:ext cx="1062037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আসক্তি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(Addiction)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কী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তা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ব্যাখ্যা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FF0000"/>
                </a:solidFill>
                <a:latin typeface="Hind Siliguri"/>
              </a:rPr>
              <a:t>পারব</a:t>
            </a:r>
            <a:r>
              <a:rPr sz="2800" b="0" i="0" u="none" dirty="0" smtClean="0">
                <a:solidFill>
                  <a:srgbClr val="FF000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25" y="3053405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সামাজিক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যোগাযোগ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মাধ্যমের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আসক্তির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কুফল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চিহ্নিত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পারব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0125" y="4099689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Internet Addiction Disorder (IAD)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MMO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সম্পর্কে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ধারণা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লাভ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B0F0"/>
                </a:solidFill>
                <a:latin typeface="Hind Siliguri"/>
              </a:rPr>
              <a:t>করব</a:t>
            </a:r>
            <a:r>
              <a:rPr sz="2800" b="0" i="0" u="none" dirty="0" smtClean="0">
                <a:solidFill>
                  <a:srgbClr val="00B0F0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25" y="5197373"/>
            <a:ext cx="10620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প্রযুক্তি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ব্যবহারে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সচেতন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হওয়া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এবং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আসক্তি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মুক্ত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থাকার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উপায়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বর্ণনা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পারব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227189"/>
            <a:ext cx="247650" cy="2571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08550"/>
            <a:ext cx="247650" cy="2571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298413"/>
            <a:ext cx="247650" cy="2571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396097"/>
            <a:ext cx="247650" cy="2571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0125" y="610545"/>
            <a:ext cx="1160145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শিখনফল</a:t>
            </a:r>
            <a:endParaRPr sz="3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16" y="1600200"/>
            <a:ext cx="5334000" cy="35312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016" y="1600199"/>
            <a:ext cx="5334000" cy="35312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20805" y="1776887"/>
            <a:ext cx="4930616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সাধারণ</a:t>
            </a:r>
            <a:r>
              <a:rPr sz="32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মানসিকতা</a:t>
            </a:r>
            <a:endParaRPr sz="32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1984" y="2415597"/>
            <a:ext cx="5213032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যেকোনো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ক্ষতিকর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বস্তু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কাজের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তীব্র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টান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ইচ্ছা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করলেও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একজন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মানুষ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সহজে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ছেড়ে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দিতে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—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তাকেই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আসক্তি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0570" y="1740998"/>
            <a:ext cx="4930616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প্রযুক্তিতে</a:t>
            </a:r>
            <a:r>
              <a:rPr sz="32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 SemiBold"/>
              </a:rPr>
              <a:t>আসক্তি</a:t>
            </a:r>
            <a:endParaRPr sz="3200" b="0" i="0" u="none" dirty="0">
              <a:solidFill>
                <a:srgbClr val="FF0000"/>
              </a:solidFill>
              <a:latin typeface="Hind Siliguri Semi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25" y="2398476"/>
            <a:ext cx="5187791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প্রয়োজন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ছাড়া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মাত্রাতিরিক্ত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সময়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কম্পিউটার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মোবাইল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00B0F0"/>
                </a:solidFill>
                <a:latin typeface="Hind Siliguri"/>
              </a:rPr>
              <a:t>ইন্টারনেটে</a:t>
            </a:r>
            <a:r>
              <a:rPr lang="en-US" sz="3200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00B0F0"/>
                </a:solidFill>
                <a:latin typeface="Hind Siliguri"/>
              </a:rPr>
              <a:t>থাকা</a:t>
            </a:r>
            <a:r>
              <a:rPr sz="3200" b="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বাস্তব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জীবনকে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অবহেলা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করাই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হলো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ডিজিটাল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আসক্তি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76250"/>
            <a:ext cx="1160145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আসক্তি</a:t>
            </a:r>
            <a:r>
              <a:rPr sz="3000" b="1" i="0" u="none" dirty="0">
                <a:solidFill>
                  <a:srgbClr val="00B0F0"/>
                </a:solidFill>
                <a:latin typeface="Hind Siliguri"/>
              </a:rPr>
              <a:t> (Addiction) </a:t>
            </a:r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কী</a:t>
            </a:r>
            <a:r>
              <a:rPr sz="3000" b="1" i="0" u="none" dirty="0">
                <a:solidFill>
                  <a:srgbClr val="00B0F0"/>
                </a:solidFill>
                <a:latin typeface="Hind Siliguri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33600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275" y="1293985"/>
            <a:ext cx="6218671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বিনোদনের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চমৎকার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মাধ্যম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কিন্তু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এটি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যখন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দৈনন্দিন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কাজ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বাধাগ্রস্ত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তখন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আসক্তিতে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রূপ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নেয়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98" y="3127756"/>
            <a:ext cx="5616864" cy="861774"/>
          </a:xfrm>
          <a:prstGeom prst="rect">
            <a:avLst/>
          </a:prstGeom>
          <a:noFill/>
        </p:spPr>
        <p:txBody>
          <a:bodyPr wrap="square" lIns="20955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খেলাধুলা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পড়ালেখা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বাদ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দিয়ে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গেমে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মগ্ন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থাকা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136" y="4145294"/>
            <a:ext cx="5616864" cy="861774"/>
          </a:xfrm>
          <a:prstGeom prst="rect">
            <a:avLst/>
          </a:prstGeom>
          <a:noFill/>
        </p:spPr>
        <p:txBody>
          <a:bodyPr wrap="square" lIns="20955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খেলতে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পারলে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মানসিক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অস্থিরতা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হওয়া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136" y="5102318"/>
            <a:ext cx="5616864" cy="861774"/>
          </a:xfrm>
          <a:prstGeom prst="rect">
            <a:avLst/>
          </a:prstGeom>
          <a:noFill/>
        </p:spPr>
        <p:txBody>
          <a:bodyPr wrap="square" lIns="20955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রাতের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রাত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জেগে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মোবাইলে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খেলা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2133600"/>
            <a:ext cx="5334000" cy="36195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732" y="1382532"/>
            <a:ext cx="209550" cy="2190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725" y="3166705"/>
            <a:ext cx="209550" cy="2190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136" y="4203755"/>
            <a:ext cx="209550" cy="2190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কম্পিউটার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গেমে</a:t>
            </a:r>
            <a:r>
              <a:rPr sz="3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F172A"/>
                </a:solidFill>
                <a:latin typeface="Hind Siliguri"/>
              </a:rPr>
              <a:t>আসক্তি</a:t>
            </a:r>
            <a:endParaRPr sz="30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880" y="5181599"/>
            <a:ext cx="209550" cy="219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5400675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এমএমও</a:t>
            </a:r>
            <a:r>
              <a:rPr sz="3000" b="1" i="0" u="none" dirty="0">
                <a:solidFill>
                  <a:srgbClr val="00B0F0"/>
                </a:solidFill>
                <a:latin typeface="Hind Siliguri"/>
              </a:rPr>
              <a:t> (MMO) </a:t>
            </a:r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গেম</a:t>
            </a:r>
            <a:endParaRPr sz="3000" b="1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250" y="1190625"/>
            <a:ext cx="51435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50" y="1504950"/>
            <a:ext cx="54006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1E293B"/>
                </a:solidFill>
                <a:latin typeface="Hind Siliguri SemiBold"/>
              </a:rPr>
              <a:t>Massively Multiplayer Online Game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50" y="2387620"/>
            <a:ext cx="5143500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MMO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হলো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এমন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সব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অনলাইন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যেখানে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পৃথিবীর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বিভিন্ন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প্রান্তের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হাজার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হাজার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খেলোয়াড়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একসাথে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একটি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কাল্পনিক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জগতে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যুক্ত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হয়ে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গেম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খেলে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" y="4654093"/>
            <a:ext cx="514350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যেমন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b="1" i="0" u="none" dirty="0">
                <a:solidFill>
                  <a:srgbClr val="334155"/>
                </a:solidFill>
                <a:latin typeface="Hind Siliguri"/>
              </a:rPr>
              <a:t>World of Warcraft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এসব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গেমে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টানা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দিন-রাত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মগ্ন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থাকার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কারণে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খেলোয়াড়রা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বাস্তব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পৃথিবী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পুরোপুরি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বিচ্ছিন্ন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পড়ে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05112"/>
            <a:ext cx="4267200" cy="2276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3186112"/>
            <a:ext cx="3886200" cy="1047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sz="8250" b="1" i="0" u="none">
                <a:solidFill>
                  <a:srgbClr val="4338CA"/>
                </a:solidFill>
                <a:latin typeface="Hind Siliguri"/>
              </a:rPr>
              <a:t>৫০+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4329112"/>
            <a:ext cx="388620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312E81"/>
                </a:solidFill>
                <a:latin typeface="Hind Siliguri SemiBold"/>
              </a:rPr>
              <a:t>টানা ঘণ্টার গেমপ্লে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9700" y="1937147"/>
            <a:ext cx="672084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1E293B"/>
                </a:solidFill>
                <a:latin typeface="Hind Siliguri SemiBold"/>
              </a:rPr>
              <a:t>বাস্তব</a:t>
            </a:r>
            <a:r>
              <a:rPr sz="3200" b="0" i="0" u="none" dirty="0">
                <a:solidFill>
                  <a:srgbClr val="1E293B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 SemiBold"/>
              </a:rPr>
              <a:t>জীবনের</a:t>
            </a:r>
            <a:r>
              <a:rPr sz="3200" b="0" i="0" u="none" dirty="0">
                <a:solidFill>
                  <a:srgbClr val="1E293B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 SemiBold"/>
              </a:rPr>
              <a:t>হৃদয়বিদারক</a:t>
            </a:r>
            <a:r>
              <a:rPr sz="3200" b="0" i="0" u="none" dirty="0">
                <a:solidFill>
                  <a:srgbClr val="1E293B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 SemiBold"/>
              </a:rPr>
              <a:t>ঘটনা</a:t>
            </a:r>
            <a:endParaRPr sz="3200" b="0" i="0" u="none" dirty="0">
              <a:solidFill>
                <a:srgbClr val="1E293B"/>
              </a:solidFill>
              <a:latin typeface="Hind Siliguri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9700" y="2588138"/>
            <a:ext cx="640080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দক্ষিণ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কোরিয়ায়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দম্পতি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টানা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৫০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ঘণ্টা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অনলাইনে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গেম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খেলে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ফলে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ঘরে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থাকা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তাদের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ছোট্ট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শিশু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অনাহারে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মৃত্যুবরণ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9700" y="4696113"/>
            <a:ext cx="640080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এটি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প্রমাণ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করে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আসক্তি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কীভাবে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মানুষের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স্বাভাবিক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অনুভূতি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ও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দায়িত্ববোধ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ধ্বংস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করে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DC2626"/>
                </a:solidFill>
                <a:latin typeface="Hind Siliguri SemiBold"/>
              </a:rPr>
              <a:t>দেয়</a:t>
            </a:r>
            <a:r>
              <a:rPr sz="3200" b="0" i="0" u="none" dirty="0">
                <a:solidFill>
                  <a:srgbClr val="DC2626"/>
                </a:solidFill>
                <a:latin typeface="Hind Siliguri SemiBold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গেম আসক্তির ভয়াবহ পরিণতি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80542"/>
            <a:ext cx="3492549" cy="4670876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480542"/>
            <a:ext cx="3492549" cy="4670876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1480542"/>
            <a:ext cx="3492549" cy="4670876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571499" y="2250557"/>
            <a:ext cx="3581642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i="0" u="none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লাইক</a:t>
            </a:r>
            <a:r>
              <a:rPr sz="2800" i="0" u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 ও </a:t>
            </a:r>
            <a:r>
              <a:rPr sz="2800" i="0" u="none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কমেন্টের</a:t>
            </a:r>
            <a:r>
              <a:rPr sz="2800" i="0" u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 </a:t>
            </a:r>
            <a:r>
              <a:rPr sz="2800" i="0" u="none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আশা</a:t>
            </a:r>
            <a:endParaRPr sz="2800" i="0" u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ind Siliguri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150" y="3033117"/>
            <a:ext cx="2997249" cy="301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সোশ্যাল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মিডিয়ায়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কোনো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কিছু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পোস্ট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করে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ঘন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ঘন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রিঅ্যাকশন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বা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লাইক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পাওয়ার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মোহে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আসক্ত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হওয়া</a:t>
            </a:r>
            <a:r>
              <a:rPr sz="2800" i="0" u="none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9799" y="2250557"/>
            <a:ext cx="353017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i="0" u="none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অপ্রয়োজনীয়</a:t>
            </a:r>
            <a:r>
              <a:rPr sz="2800" i="0" u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 </a:t>
            </a:r>
            <a:r>
              <a:rPr sz="2800" i="0" u="none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সময়</a:t>
            </a:r>
            <a:r>
              <a:rPr sz="2800" i="0" u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 </a:t>
            </a:r>
            <a:r>
              <a:rPr sz="2800" i="0" u="none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ব্যয়</a:t>
            </a:r>
            <a:endParaRPr sz="2800" i="0" u="none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ind Siliguri Semi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7449" y="3033117"/>
            <a:ext cx="2997249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কোনো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কাজের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উদ্দেশ্য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ছাড়া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স্ক্রল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করতে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করতে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ঘণ্টার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পর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ঘণ্টা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সময়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অপচয়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করা</a:t>
            </a:r>
            <a:r>
              <a:rPr sz="28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098" y="2250557"/>
            <a:ext cx="3492549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i="0" u="none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বাস্তব সঙ্গ ত্যাগ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75749" y="3033117"/>
            <a:ext cx="2997249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ভার্চুয়াল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বন্ধু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তৈরিতে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ব্যস্ত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থেকে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বাস্তব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জীবনের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বন্ধু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ও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পরিবারকে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সময়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না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28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দেওয়া</a:t>
            </a:r>
            <a:r>
              <a:rPr sz="28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1164" y="1653996"/>
            <a:ext cx="596561" cy="596561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9464" y="1597434"/>
            <a:ext cx="596561" cy="596561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3909" y="1635142"/>
            <a:ext cx="752803" cy="59656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>
                <a:solidFill>
                  <a:srgbClr val="0F172A"/>
                </a:solidFill>
                <a:latin typeface="Hind Siliguri"/>
              </a:rPr>
              <a:t>সামাজিক যোগাযোগ মাধ্যমে আসক্তি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3" y="1412333"/>
            <a:ext cx="3531112" cy="489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902" y="1412333"/>
            <a:ext cx="3531112" cy="489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6202" y="1412333"/>
            <a:ext cx="3531112" cy="489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68280" y="2030195"/>
            <a:ext cx="3181861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ফেসবুক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(Facebook)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4" y="3017038"/>
            <a:ext cx="3463632" cy="25853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বর্তমানে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বিশ্বে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সবচেয়ে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জনপ্রিয়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সামাজিক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নেটওয়ার্ক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তবে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মাত্রাতিরিক্ত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ব্যবহারে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সবচেয়ে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বেশি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আসক্তি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তৈরি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46580" y="2030195"/>
            <a:ext cx="3181861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এক্স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(Twitter / X)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46581" y="3017038"/>
            <a:ext cx="3181860" cy="25853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সংক্ষিপ্ত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বার্তা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আদান-প্রদানের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মাধ্যম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আন্তর্জাতিক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খবরাখবর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জানার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ব্যবহৃত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হলেও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আসক্তির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ঝুঁকি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থাকে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3911" y="2030195"/>
            <a:ext cx="3340538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 SemiBold"/>
              </a:rPr>
              <a:t>লিংকডইন</a:t>
            </a:r>
            <a:r>
              <a:rPr sz="2800" b="1" i="0" u="none" dirty="0">
                <a:solidFill>
                  <a:srgbClr val="FF0000"/>
                </a:solidFill>
                <a:latin typeface="Hind Siliguri SemiBold"/>
              </a:rPr>
              <a:t> (LinkedIn)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94255" y="3017038"/>
            <a:ext cx="3240194" cy="3016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পেশাজীবীদের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আন্তর্জাতিক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যোগাযোগের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নেটওয়ার্ক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কাজের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জায়গা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হলেও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অতিরিক্ত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সময়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ব্যয়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অপচয়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ডেকে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আনে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2069" y="1539788"/>
            <a:ext cx="404467" cy="404467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0369" y="1539788"/>
            <a:ext cx="404467" cy="404467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3008" y="1539788"/>
            <a:ext cx="356316" cy="40446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জনপ্রিয়</a:t>
            </a:r>
            <a:r>
              <a:rPr sz="30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সোশ্যাল</a:t>
            </a:r>
            <a:r>
              <a:rPr sz="30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মিডিয়া</a:t>
            </a:r>
            <a:r>
              <a:rPr sz="30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00B0F0"/>
                </a:solidFill>
                <a:latin typeface="Hind Siliguri"/>
              </a:rPr>
              <a:t>প্ল্যাটফর্ম</a:t>
            </a:r>
            <a:endParaRPr sz="3000" b="1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500" y="1190625"/>
            <a:ext cx="11049000" cy="28575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824</Words>
  <Application>Microsoft Office PowerPoint</Application>
  <PresentationFormat>Widescreen</PresentationFormat>
  <Paragraphs>111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Hind Siliguri</vt:lpstr>
      <vt:lpstr>Hind Siliguri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WALTON</cp:lastModifiedBy>
  <cp:revision>32</cp:revision>
  <dcterms:created xsi:type="dcterms:W3CDTF">2013-01-27T09:14:16Z</dcterms:created>
  <dcterms:modified xsi:type="dcterms:W3CDTF">2026-08-02T05:54:52Z</dcterms:modified>
  <cp:category/>
</cp:coreProperties>
</file>