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Hubot Sans Bold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NikoshBAN" pitchFamily="2" charset="0"/>
      <p:regular r:id="rId18"/>
    </p:embeddedFont>
    <p:embeddedFont>
      <p:font typeface="Roboto Condensed" charset="0"/>
      <p:regular r:id="rId19"/>
    </p:embeddedFont>
    <p:embeddedFont>
      <p:font typeface="Roboto Condensed Bold" charset="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Wingdings 2" pitchFamily="18" charset="2"/>
      <p:regular r:id="rId25"/>
    </p:embeddedFont>
    <p:embeddedFont>
      <p:font typeface="Franklin Gothic Book" pitchFamily="34" charset="0"/>
      <p:regular r:id="rId26"/>
      <p:italic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-51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8/3/2026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-4-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4-3.svg"/><Relationship Id="rId11" Type="http://schemas.openxmlformats.org/officeDocument/2006/relationships/image" Target="../media/image-4-3.svg"/><Relationship Id="rId5" Type="http://schemas.openxmlformats.org/officeDocument/2006/relationships/image" Target="../media/image-4-3.svg"/><Relationship Id="rId4" Type="http://schemas.openxmlformats.org/officeDocument/2006/relationships/image" Target="../media/image6.png"/><Relationship Id="rId9" Type="http://schemas.openxmlformats.org/officeDocument/2006/relationships/image" Target="../media/image-4-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openxmlformats.org/officeDocument/2006/relationships/image" Target="../media/image-8-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-8-3.svg"/><Relationship Id="rId4" Type="http://schemas.openxmlformats.org/officeDocument/2006/relationships/image" Target="../media/image10.png"/><Relationship Id="rId9" Type="http://schemas.openxmlformats.org/officeDocument/2006/relationships/image" Target="../media/image-8-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-9-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-9-3.svg"/><Relationship Id="rId4" Type="http://schemas.openxmlformats.org/officeDocument/2006/relationships/image" Target="../media/image14.png"/><Relationship Id="rId9" Type="http://schemas.openxmlformats.org/officeDocument/2006/relationships/image" Target="../media/image-9-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2791457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নিষিক্তকরণ ও ফলের উৎপত্তি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52425" y="3354586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885825"/>
            <a:ext cx="3114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মোছাঃ নাসরিন নাহার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সহকারী শিক্ষক 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Ict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মকিমপুর মাধ্যমিক বিদ্যালয়,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হরিণাকুণ্ডু,ঝিনাইদহ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90675" y="3354586"/>
            <a:ext cx="1877437" cy="46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3000"/>
              </a:lnSpc>
            </a:pP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বিষ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য়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: </a:t>
            </a: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বিজ্ঞান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শ্রে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ণী-৮ম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62325" y="1576907"/>
            <a:ext cx="156128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err="1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মূল্যায়ন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2232496"/>
            <a:ext cx="7378378" cy="1834679"/>
          </a:xfrm>
          <a:prstGeom prst="roundRect">
            <a:avLst>
              <a:gd name="adj" fmla="val 1594"/>
            </a:avLst>
          </a:prstGeom>
          <a:solidFill>
            <a:srgbClr val="1E1E1A"/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2374255"/>
            <a:ext cx="382361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মূল্যায়ন প্রশ্ন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2737470"/>
            <a:ext cx="3823618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নিষিক্তকরণ কী?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2000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কোন অংশ থেকে ফল তৈরি হয়?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2000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ডিম্বক কীতে পরিণত হয়?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334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পাঠের উদ্দেশ্য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409849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এই পাঠ শেষে শিক্ষার্থীরা—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796132"/>
            <a:ext cx="4004965" cy="12610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13508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56927" y="2363093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নিষিক্তকরণ কী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266960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নিষিক্তকরণ কী তা বলতে পারবে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2842" y="1796132"/>
            <a:ext cx="4005039" cy="12610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60232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803651" y="2363093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প্রজনন অঙ্গ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03651" y="2669604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ফুলের পুং ও স্ত্রী প্রজনন অঙ্গ চিহ্নিত করতে পারবে</a:t>
            </a:r>
            <a:endParaRPr lang="en-US" sz="11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26109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13508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56927" y="3765947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নিষিক্তকরণের ধাপ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56927" y="4072458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নিষিক্তকরণের ধাপ ব্যাখ্যা করতে পারবে</a:t>
            </a:r>
            <a:endParaRPr lang="en-US" sz="11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2842" y="3198986"/>
            <a:ext cx="4005039" cy="126109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60232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4803651" y="3765947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ফল ও বীজ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03651" y="4072458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ফল ও বীজের উৎপত্তি ব্যাখ্যা করতে পারবে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201714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উদ্ভিদের প্রজনন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672730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উদ্ভিদ সাধারণত </a:t>
            </a: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ফুলের মাধ্যমে বংশবিস্তার</a:t>
            </a: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করে। ফুলের মধ্যেই প্রজননের সব গুরুত্বপূর্ণ কাজ সম্পন্ন হয়। ফুলে </a:t>
            </a: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পুং ও স্ত্রী</a:t>
            </a: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উভয় প্রজনন অঙ্গ থাকে।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6793"/>
            <a:ext cx="8151763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ফুলের গঠন</a:t>
            </a:r>
            <a:endParaRPr lang="en-US" sz="2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10891"/>
            <a:ext cx="5183237" cy="29371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13772" y="1148135"/>
            <a:ext cx="309599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নিষিক্তকরণ ফুলের এই অংশগুলোর মধ্যেই ঘটে।</a:t>
            </a:r>
            <a:endParaRPr lang="en-US" sz="10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4448" y="1508261"/>
            <a:ext cx="202629" cy="20262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52815" y="1504131"/>
            <a:ext cx="219975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পুংকেশর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64448" y="2175309"/>
            <a:ext cx="202629" cy="20262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52815" y="2171179"/>
            <a:ext cx="219975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গর্ভমুণ্ড</a:t>
            </a:r>
            <a:endParaRPr lang="en-US" sz="13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64448" y="2842357"/>
            <a:ext cx="202629" cy="20262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52815" y="2838227"/>
            <a:ext cx="219975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গর্ভদণ্ড</a:t>
            </a:r>
            <a:endParaRPr lang="en-US" sz="13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64448" y="3509404"/>
            <a:ext cx="202629" cy="202629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452815" y="3505274"/>
            <a:ext cx="219975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গর্ভাশয়</a:t>
            </a:r>
            <a:endParaRPr lang="en-US" sz="13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64448" y="4176452"/>
            <a:ext cx="202629" cy="202629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452815" y="4172322"/>
            <a:ext cx="219975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ডিম্বক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2683"/>
            <a:ext cx="8151763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নিষিক্তকরণ কী?</a:t>
            </a:r>
            <a:endParaRPr lang="en-US" sz="2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981819"/>
            <a:ext cx="5202138" cy="29478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8649" y="981819"/>
            <a:ext cx="2860551" cy="17232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পরাগকণার </a:t>
            </a:r>
            <a:r>
              <a:rPr lang="en-US" sz="20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শুক্রাণু</a:t>
            </a: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যখন ডিম্বকের </a:t>
            </a:r>
            <a:r>
              <a:rPr lang="en-US" sz="20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ডিম্বাণুর</a:t>
            </a: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সাথে মিলিত হয়, তখন যে প্রক্রিয়াটি ঘটে তাকে </a:t>
            </a:r>
            <a:r>
              <a:rPr lang="en-US" sz="20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নিষিক্তকরণ</a:t>
            </a: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বলে।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496119" y="4132064"/>
            <a:ext cx="8151763" cy="618753"/>
          </a:xfrm>
          <a:prstGeom prst="roundRect">
            <a:avLst>
              <a:gd name="adj" fmla="val 2739"/>
            </a:avLst>
          </a:prstGeom>
          <a:solidFill>
            <a:srgbClr val="D8D9D2"/>
          </a:solidFill>
          <a:ln/>
        </p:spPr>
      </p:sp>
      <p:sp>
        <p:nvSpPr>
          <p:cNvPr id="6" name="Shape 3"/>
          <p:cNvSpPr/>
          <p:nvPr/>
        </p:nvSpPr>
        <p:spPr>
          <a:xfrm>
            <a:off x="496119" y="4132064"/>
            <a:ext cx="4075881" cy="618753"/>
          </a:xfrm>
          <a:custGeom>
            <a:avLst/>
            <a:gdLst/>
            <a:ahLst/>
            <a:cxnLst/>
            <a:rect l="l" t="t" r="r" b="b"/>
            <a:pathLst>
              <a:path w="4075881" h="618753">
                <a:moveTo>
                  <a:pt x="14121" y="0"/>
                </a:moveTo>
                <a:lnTo>
                  <a:pt x="4075881" y="0"/>
                </a:lnTo>
                <a:lnTo>
                  <a:pt x="4075881" y="618753"/>
                </a:lnTo>
                <a:lnTo>
                  <a:pt x="14121" y="618753"/>
                </a:lnTo>
                <a:arcTo wR="14121" hR="14121" stAng="5400000" swAng="5400000"/>
                <a:lnTo>
                  <a:pt x="0" y="14121"/>
                </a:lnTo>
                <a:arcTo wR="14121" hR="14121" stAng="10800000" swAng="5400000"/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7" name="Text 4"/>
          <p:cNvSpPr/>
          <p:nvPr/>
        </p:nvSpPr>
        <p:spPr>
          <a:xfrm>
            <a:off x="609079" y="4245025"/>
            <a:ext cx="384996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শুক্রাণু + ডিম্বাণু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09079" y="4475485"/>
            <a:ext cx="384996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মিলন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0" y="4132064"/>
            <a:ext cx="4075881" cy="618753"/>
          </a:xfrm>
          <a:custGeom>
            <a:avLst/>
            <a:gdLst/>
            <a:ahLst/>
            <a:cxnLst/>
            <a:rect l="l" t="t" r="r" b="b"/>
            <a:pathLst>
              <a:path w="4075881" h="618753">
                <a:moveTo>
                  <a:pt x="0" y="0"/>
                </a:moveTo>
                <a:lnTo>
                  <a:pt x="4061760" y="0"/>
                </a:lnTo>
                <a:arcTo wR="14121" hR="14121" stAng="16200000" swAng="5400000"/>
                <a:lnTo>
                  <a:pt x="4075881" y="604632"/>
                </a:lnTo>
                <a:arcTo wR="14121" hR="14121" stAng="0" swAng="5400000"/>
                <a:lnTo>
                  <a:pt x="0" y="618753"/>
                </a:lnTo>
                <a:lnTo>
                  <a:pt x="0" y="0"/>
                </a:lnTo>
                <a:close/>
              </a:path>
            </a:pathLst>
          </a:custGeom>
          <a:solidFill>
            <a:srgbClr val="D8D9D2"/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0" y="4132064"/>
            <a:ext cx="14288" cy="618753"/>
          </a:xfrm>
          <a:prstGeom prst="roundRect">
            <a:avLst>
              <a:gd name="adj" fmla="val 49998"/>
            </a:avLst>
          </a:prstGeom>
          <a:solidFill>
            <a:srgbClr val="AEB0A7"/>
          </a:solidFill>
          <a:ln/>
        </p:spPr>
      </p:sp>
      <p:sp>
        <p:nvSpPr>
          <p:cNvPr id="11" name="Text 8"/>
          <p:cNvSpPr/>
          <p:nvPr/>
        </p:nvSpPr>
        <p:spPr>
          <a:xfrm>
            <a:off x="4684961" y="4245025"/>
            <a:ext cx="384996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জাইগোট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684961" y="4475485"/>
            <a:ext cx="3849960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সৃষ্টি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3488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নিষিক্তকরণের ধাপ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41" y="1261393"/>
            <a:ext cx="7890644" cy="296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02209" y="3503534"/>
            <a:ext cx="1190147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জাইগোট সৃষ্টি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502299" y="3388901"/>
            <a:ext cx="1190146" cy="458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ডিম্বকের সাথে মিলন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010540" y="3503534"/>
            <a:ext cx="11901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শুক্রাণুর গমন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518781" y="3503534"/>
            <a:ext cx="11901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পরাগনাল সৃষ্টি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994415" y="3503534"/>
            <a:ext cx="11901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পরাগায়ন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94415" y="4222329"/>
            <a:ext cx="6755172" cy="612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প্রথমে পরাগায়ন হয়। এরপর পরাগনাল তৈরি হয় এবং শুক্রাণু ডিম্বকের দিকে অগ্রসর হয়। শেষে ডিম্বাণুর সাথে মিলিত হয়ে জাইগোট সৃষ্টি হয়।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0689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নিষিক্তকরণের পর পরিবর্তন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333402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নিষিক্তকরণের পর গর্ভাশয় ফল হিসেবে এবং ডিম্বক বীজে পরিণত হয়।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719685"/>
            <a:ext cx="2622724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37877" y="2861444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জাইগোট → ভ্রূণ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37877" y="3167955"/>
            <a:ext cx="23392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জাইগোট থেকে ভ্রূণ তৈরি হয়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60601" y="2719685"/>
            <a:ext cx="2622724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3402360" y="2861444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ডিম্বক → বীজ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402360" y="3167955"/>
            <a:ext cx="23392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ডিম্বক থেকে বীজ তৈরি হয়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025083" y="2719685"/>
            <a:ext cx="2622724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166842" y="2861444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গর্ভাশয় → ফল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166842" y="3167955"/>
            <a:ext cx="23392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গর্ভাশয় থেকে ফল তৈরি হয়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967308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ফলের উৎপত্তি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622896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আমরা যে ফল খাই তা আসলে ফুলের </a:t>
            </a: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গর্ভাশয়ের পরিণত রূপ</a:t>
            </a: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।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009180"/>
            <a:ext cx="354360" cy="3543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56658" y="2009180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ফল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4456658" y="2315691"/>
            <a:ext cx="41912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গর্ভাশয় থেকে গঠিত হয়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2826023"/>
            <a:ext cx="354360" cy="35436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56658" y="2826023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বীজ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456658" y="3132534"/>
            <a:ext cx="41912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ডিম্বক থেকে গঠিত হয়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642866"/>
            <a:ext cx="354360" cy="35436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456658" y="3642866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উদাহরণ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4456658" y="3949378"/>
            <a:ext cx="41912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আম, টমেটো, পেয়ারা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ফুল থেকে ফল</a:t>
            </a:r>
            <a:endParaRPr lang="en-US" sz="1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682154"/>
            <a:ext cx="8151763" cy="36682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24067" y="878597"/>
            <a:ext cx="1426538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ফুল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724067" y="1161749"/>
            <a:ext cx="1426538" cy="2645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প্রজন্মের সূচনা ও আকর্ষণ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134929" y="3695912"/>
            <a:ext cx="1434376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পরাগায়ন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134929" y="3979064"/>
            <a:ext cx="1434376" cy="132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পরাগ রেণু স্থানান্তর ঘটে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530115" y="917297"/>
            <a:ext cx="1426538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নিষিক্তকরণ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530115" y="1200450"/>
            <a:ext cx="1426538" cy="132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সংযুক্তি ও গর্ভধারণ শুরু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940977" y="3629778"/>
            <a:ext cx="1426539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বীজ ও ফল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940977" y="3912930"/>
            <a:ext cx="1426539" cy="264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ফল তৈরি ও বীজ সংরক্ষণ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96119" y="4390206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এই ধাপগুলোর মাধ্যমেই একটি ফুল ধীরে ধীরে ফলে পরিণত হয়।</a:t>
            </a:r>
            <a:endParaRPr lang="en-US" sz="550" dirty="0"/>
          </a:p>
        </p:txBody>
      </p:sp>
      <p:sp>
        <p:nvSpPr>
          <p:cNvPr id="13" name="Shape 10"/>
          <p:cNvSpPr/>
          <p:nvPr/>
        </p:nvSpPr>
        <p:spPr>
          <a:xfrm>
            <a:off x="496119" y="4532784"/>
            <a:ext cx="8151763" cy="9525"/>
          </a:xfrm>
          <a:prstGeom prst="roundRect">
            <a:avLst>
              <a:gd name="adj" fmla="val 50000"/>
            </a:avLst>
          </a:prstGeom>
          <a:solidFill>
            <a:srgbClr val="55575A">
              <a:alpha val="5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496119" y="4613151"/>
            <a:ext cx="815176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ICT ব্যবহার করে পাঠদানের সুবিধা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96119" y="4843463"/>
            <a:ext cx="2693640" cy="606698"/>
          </a:xfrm>
          <a:prstGeom prst="roundRect">
            <a:avLst>
              <a:gd name="adj" fmla="val 1753"/>
            </a:avLst>
          </a:prstGeom>
          <a:solidFill>
            <a:srgbClr val="D8D9D2"/>
          </a:solidFill>
          <a:ln/>
        </p:spPr>
      </p:sp>
      <p:sp>
        <p:nvSpPr>
          <p:cNvPr id="16" name="Shape 13"/>
          <p:cNvSpPr/>
          <p:nvPr/>
        </p:nvSpPr>
        <p:spPr>
          <a:xfrm>
            <a:off x="566961" y="4914305"/>
            <a:ext cx="212601" cy="212601"/>
          </a:xfrm>
          <a:prstGeom prst="ellipse">
            <a:avLst/>
          </a:prstGeom>
          <a:solidFill>
            <a:srgbClr val="C8CAC1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5450" y="4972794"/>
            <a:ext cx="95622" cy="95622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66961" y="5162327"/>
            <a:ext cx="2551956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ছবি ও ভিডিও</a:t>
            </a:r>
            <a:endParaRPr lang="en-US" sz="650" dirty="0"/>
          </a:p>
        </p:txBody>
      </p:sp>
      <p:sp>
        <p:nvSpPr>
          <p:cNvPr id="19" name="Text 15"/>
          <p:cNvSpPr/>
          <p:nvPr/>
        </p:nvSpPr>
        <p:spPr>
          <a:xfrm>
            <a:off x="566961" y="5294263"/>
            <a:ext cx="2551956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দেখে সহজে বোঝা যায়</a:t>
            </a:r>
            <a:endParaRPr lang="en-US" sz="550" dirty="0"/>
          </a:p>
        </p:txBody>
      </p:sp>
      <p:sp>
        <p:nvSpPr>
          <p:cNvPr id="20" name="Shape 16"/>
          <p:cNvSpPr/>
          <p:nvPr/>
        </p:nvSpPr>
        <p:spPr>
          <a:xfrm>
            <a:off x="3225180" y="4843463"/>
            <a:ext cx="2693640" cy="606698"/>
          </a:xfrm>
          <a:prstGeom prst="roundRect">
            <a:avLst>
              <a:gd name="adj" fmla="val 1753"/>
            </a:avLst>
          </a:prstGeom>
          <a:solidFill>
            <a:srgbClr val="D8D9D2"/>
          </a:solidFill>
          <a:ln/>
        </p:spPr>
      </p:sp>
      <p:sp>
        <p:nvSpPr>
          <p:cNvPr id="21" name="Shape 17"/>
          <p:cNvSpPr/>
          <p:nvPr/>
        </p:nvSpPr>
        <p:spPr>
          <a:xfrm>
            <a:off x="3296022" y="4914305"/>
            <a:ext cx="212601" cy="212601"/>
          </a:xfrm>
          <a:prstGeom prst="ellipse">
            <a:avLst/>
          </a:prstGeom>
          <a:solidFill>
            <a:srgbClr val="C8CAC1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54512" y="4972794"/>
            <a:ext cx="95622" cy="95622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3296022" y="5162327"/>
            <a:ext cx="2551956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আগ্রহ বৃদ্ধি</a:t>
            </a:r>
            <a:endParaRPr lang="en-US" sz="650" dirty="0"/>
          </a:p>
        </p:txBody>
      </p:sp>
      <p:sp>
        <p:nvSpPr>
          <p:cNvPr id="24" name="Text 19"/>
          <p:cNvSpPr/>
          <p:nvPr/>
        </p:nvSpPr>
        <p:spPr>
          <a:xfrm>
            <a:off x="3296022" y="5294263"/>
            <a:ext cx="2551956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শিক্ষার্থীদের আগ্রহ বাড়ে</a:t>
            </a:r>
            <a:endParaRPr lang="en-US" sz="550" dirty="0"/>
          </a:p>
        </p:txBody>
      </p:sp>
      <p:sp>
        <p:nvSpPr>
          <p:cNvPr id="25" name="Shape 20"/>
          <p:cNvSpPr/>
          <p:nvPr/>
        </p:nvSpPr>
        <p:spPr>
          <a:xfrm>
            <a:off x="5954241" y="4843463"/>
            <a:ext cx="2693640" cy="606698"/>
          </a:xfrm>
          <a:prstGeom prst="roundRect">
            <a:avLst>
              <a:gd name="adj" fmla="val 1753"/>
            </a:avLst>
          </a:prstGeom>
          <a:solidFill>
            <a:srgbClr val="D8D9D2"/>
          </a:solidFill>
          <a:ln/>
        </p:spPr>
      </p:sp>
      <p:sp>
        <p:nvSpPr>
          <p:cNvPr id="26" name="Shape 21"/>
          <p:cNvSpPr/>
          <p:nvPr/>
        </p:nvSpPr>
        <p:spPr>
          <a:xfrm>
            <a:off x="6025083" y="4914305"/>
            <a:ext cx="212601" cy="212601"/>
          </a:xfrm>
          <a:prstGeom prst="ellipse">
            <a:avLst/>
          </a:prstGeom>
          <a:solidFill>
            <a:srgbClr val="C8CAC1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83573" y="4972794"/>
            <a:ext cx="95622" cy="95622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025083" y="5162327"/>
            <a:ext cx="2551956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জটিল বিষয় সহজ</a:t>
            </a:r>
            <a:endParaRPr lang="en-US" sz="650" dirty="0"/>
          </a:p>
        </p:txBody>
      </p:sp>
      <p:sp>
        <p:nvSpPr>
          <p:cNvPr id="29" name="Text 23"/>
          <p:cNvSpPr/>
          <p:nvPr/>
        </p:nvSpPr>
        <p:spPr>
          <a:xfrm>
            <a:off x="6025083" y="5294263"/>
            <a:ext cx="2551956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জটিল বিষয় সহজ হয়</a:t>
            </a:r>
            <a:endParaRPr lang="en-US" sz="5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</TotalTime>
  <Words>329</Words>
  <Application>Microsoft Office PowerPoint</Application>
  <PresentationFormat>On-screen Show (16:9)</PresentationFormat>
  <Paragraphs>90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Hubot Sans Bold</vt:lpstr>
      <vt:lpstr>Perpetua</vt:lpstr>
      <vt:lpstr>NikoshBAN</vt:lpstr>
      <vt:lpstr>Roboto Condensed</vt:lpstr>
      <vt:lpstr>Roboto Condensed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SERVER-001</dc:creator>
  <cp:lastModifiedBy>SERVER-001</cp:lastModifiedBy>
  <cp:revision>5</cp:revision>
  <dcterms:created xsi:type="dcterms:W3CDTF">2026-08-03T07:23:37Z</dcterms:created>
  <dcterms:modified xsi:type="dcterms:W3CDTF">2026-08-03T07:31:50Z</dcterms:modified>
</cp:coreProperties>
</file>