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Hubot Sans 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NikoshBAN" pitchFamily="2" charset="0"/>
      <p:regular r:id="rId18"/>
    </p:embeddedFont>
    <p:embeddedFont>
      <p:font typeface="Roboto Condensed" charset="0"/>
      <p:regular r:id="rId19"/>
    </p:embeddedFont>
    <p:embeddedFont>
      <p:font typeface="Roboto Condensed Bold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Wingdings 2" pitchFamily="18" charset="2"/>
      <p:regular r:id="rId25"/>
    </p:embeddedFont>
    <p:embeddedFont>
      <p:font typeface="Franklin Gothic Book" pitchFamily="34" charset="0"/>
      <p:regular r:id="rId26"/>
      <p:italic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-51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8/3/2026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-6-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-6-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6-3.svg"/><Relationship Id="rId5" Type="http://schemas.openxmlformats.org/officeDocument/2006/relationships/image" Target="../media/image12.png"/><Relationship Id="rId4" Type="http://schemas.openxmlformats.org/officeDocument/2006/relationships/image" Target="../media/image-6-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57650" y="3119363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মেরুদণ্ডী প্রাণীর শ্রেণীবিন্যাস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867275" y="3562350"/>
            <a:ext cx="2675706" cy="433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বিষ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য়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: </a:t>
            </a: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বিজ্ঞান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  </a:t>
            </a:r>
            <a:r>
              <a:rPr lang="en-US" dirty="0" err="1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শ্রে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ণী-৮ম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  </a:t>
            </a:r>
            <a:r>
              <a:rPr lang="bn-IN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অধ্যায়-১</a:t>
            </a:r>
            <a:r>
              <a:rPr lang="en-US" dirty="0" smtClean="0">
                <a:solidFill>
                  <a:srgbClr val="55575A"/>
                </a:solidFill>
                <a:latin typeface="NikoshBAN" pitchFamily="2" charset="0"/>
                <a:ea typeface="Roboto Condensed" pitchFamily="34" charset="-122"/>
                <a:cs typeface="NikoshBAN" pitchFamily="2" charset="0"/>
              </a:rPr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9575" y="771525"/>
            <a:ext cx="4086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মোছাঃ নাসরিন নাহার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সহকারী শিক্ষক 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Ict</a:t>
            </a: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মকিমপুর মাধ্যমিক বিদ্যালয়,</a:t>
            </a:r>
          </a:p>
          <a:p>
            <a:pPr algn="ctr"/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হরিণাকুণ্ডু,ঝিনাইদহ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38526" y="857548"/>
            <a:ext cx="162795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</a:t>
            </a:r>
            <a:endParaRPr lang="en-US" sz="2750" dirty="0"/>
          </a:p>
        </p:txBody>
      </p:sp>
      <p:sp>
        <p:nvSpPr>
          <p:cNvPr id="4" name="Text 2"/>
          <p:cNvSpPr/>
          <p:nvPr/>
        </p:nvSpPr>
        <p:spPr>
          <a:xfrm>
            <a:off x="2095500" y="2319337"/>
            <a:ext cx="5438775" cy="2176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মেরুদণ্ডী প্রাণী কাকে বলে?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উভচর প্রাণীর দুটি বৈশিষ্ট্য লেখ।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কোন শ্রেণির প্রাণী বাচ্চাকে দুধ পান করায়?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মাছ কীভাবে শ্বাস নেয়?</a:t>
            </a:r>
            <a:endParaRPr lang="en-US" sz="2000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পাখির দুটি বৈশিষ্ট্য লেখ।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789363" y="2461096"/>
            <a:ext cx="3823618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334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09849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এই পাঠ শেষে শিক্ষার্থীরা—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796132"/>
            <a:ext cx="4004965" cy="12610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13508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56927" y="2363093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সংজ্ঞা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66960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মেরুদণ্ডী প্রাণী কী তা বলতে পারবে।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42842" y="1796132"/>
            <a:ext cx="4005039" cy="12610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0232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803651" y="2363093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শ্রেণি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03651" y="266960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মেরুদণ্ডী প্রাণীর পাঁচটি শ্রেণির নাম বলতে পারবে।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2610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13508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56927" y="3765947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বৈশিষ্ট্য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072458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প্রতিটি শ্রেণির বৈশিষ্ট্য ব্যাখ্যা করতে পারবে।</a:t>
            </a:r>
            <a:endParaRPr lang="en-US" sz="11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26109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60232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4803651" y="3765947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শ্রেণীবিন্যাস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03651" y="4072458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বিভিন্ন প্রাণীকে সঠিক শ্রেণিতে শ্রেণীবিন্যাস করতে পারবে।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56196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পূর্বজ্ঞান যাচাই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2011784"/>
            <a:ext cx="2290465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4066877" y="2153543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প্রশ্ন ১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66877" y="2460054"/>
            <a:ext cx="20069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মাছ কি মেরুদণ্ডী প্রাণী?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6357342" y="2011784"/>
            <a:ext cx="2290539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499101" y="2153543"/>
            <a:ext cx="2007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প্রশ্ন ২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99101" y="2460054"/>
            <a:ext cx="20070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মানুষ কোন শ্রেণির প্রাণী?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925119" y="2970386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4066877" y="3112145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প্রশ্ন ৩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066877" y="3418656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ব্যাঙ কি পানিতে ও স্থলে উভয় জায়গায় বাস করতে পারে?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1748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মেরুদণ্ডী প্রাণী কী?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2221781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সংজ্ঞা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024339" y="2584996"/>
            <a:ext cx="262823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যেসব প্রাণীর দেহে </a:t>
            </a: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মেরুদণ্ড</a:t>
            </a: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থাকে তাদের মেরুদণ্ডী প্রাণী বলে।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024339" y="3166170"/>
            <a:ext cx="2628230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এদের দেহে সুগঠিত কঙ্কাল থাকে</a:t>
            </a:r>
            <a:endParaRPr lang="en-US" sz="11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মানুষ ও মাছ উভয়ই মেরুদণ্ডী প্রাণী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মেরুদণ্ডী প্রাণীর পাঁচটি শ্রেণি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951161"/>
            <a:ext cx="8608963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বিজ্ঞানীরা মেরুদণ্ডী প্রাণীকে পাঁচটি প্রধান শ্রেণিতে ভাগ করেছেন।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32148"/>
            <a:ext cx="586978" cy="7044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0281" y="1349499"/>
            <a:ext cx="74676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মাছ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1180281" y="1591196"/>
            <a:ext cx="74676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Pisces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1936552"/>
            <a:ext cx="586978" cy="7044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80281" y="2053903"/>
            <a:ext cx="74676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উভচর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180281" y="2295599"/>
            <a:ext cx="74676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Amphibia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640955"/>
            <a:ext cx="586978" cy="7044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180281" y="2758306"/>
            <a:ext cx="74676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সরীসৃপ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80281" y="3000003"/>
            <a:ext cx="74676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Reptilia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3345359"/>
            <a:ext cx="586978" cy="70440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80281" y="3462710"/>
            <a:ext cx="74676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পাখি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1180281" y="3704406"/>
            <a:ext cx="74676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Aves</a:t>
            </a:r>
            <a:endParaRPr lang="en-US" sz="9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119" y="4049762"/>
            <a:ext cx="586978" cy="70440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180281" y="4167113"/>
            <a:ext cx="7467600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স্তন্যপায়ী</a:t>
            </a:r>
            <a:endParaRPr lang="en-US" sz="1150" dirty="0"/>
          </a:p>
        </p:txBody>
      </p:sp>
      <p:sp>
        <p:nvSpPr>
          <p:cNvPr id="18" name="Text 11"/>
          <p:cNvSpPr/>
          <p:nvPr/>
        </p:nvSpPr>
        <p:spPr>
          <a:xfrm>
            <a:off x="1180281" y="4408810"/>
            <a:ext cx="746760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Mammalia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246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মাছ ও উভচর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89534"/>
            <a:ext cx="5188893" cy="294032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003206" y="1101254"/>
            <a:ext cx="2649364" cy="181860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03082" y="1243980"/>
            <a:ext cx="2306762" cy="210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🐟</a:t>
            </a:r>
            <a:r>
              <a:rPr lang="en-US" sz="12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মাছ (PISCES)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6203082" y="1570583"/>
            <a:ext cx="2306762" cy="905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পানিতে বাস করে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ফুলকার সাহায্যে শ্বাস নেয়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পাখনার সাহায্যে চলাচল করে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শরীর আঁশে আবৃত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6203082" y="2581201"/>
            <a:ext cx="230676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i="1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রুই, কাতলা, ইলিশ</a:t>
            </a:r>
            <a:endParaRPr lang="en-US" sz="1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03206" y="3036243"/>
            <a:ext cx="2649364" cy="158196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03082" y="3178969"/>
            <a:ext cx="2306762" cy="210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🐸</a:t>
            </a:r>
            <a:r>
              <a:rPr lang="en-US" sz="12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উভচর (AMPHIBIA)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6203082" y="3505572"/>
            <a:ext cx="2306762" cy="6692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পানি ও স্থলে বাস করে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স্যাঁতসেঁতে ত্বক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শৈশবে ফুলকা, বড় হলে ফুসফুসে শ্বাস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6203082" y="4279553"/>
            <a:ext cx="230676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i="1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ব্যাঙ, সালামান্ডার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246"/>
            <a:ext cx="8151763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সরীসৃপ ও পাখি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101254"/>
            <a:ext cx="2649364" cy="15819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5995" y="1243980"/>
            <a:ext cx="2306762" cy="210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🦎</a:t>
            </a:r>
            <a:r>
              <a:rPr lang="en-US" sz="12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সরীসৃপ (REPTILIA)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695995" y="1570583"/>
            <a:ext cx="2306762" cy="6692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শুষ্ক আঁশযুক্ত ত্বক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ফুসফুসে শ্বাস নেয়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ডিম পাড়ে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695995" y="2344564"/>
            <a:ext cx="230676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i="1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সাপ, কুমির, টিকটিকি</a:t>
            </a:r>
            <a:endParaRPr lang="en-US" sz="1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96119" y="2799606"/>
            <a:ext cx="2649364" cy="181860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5995" y="2942332"/>
            <a:ext cx="2306762" cy="210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🐦</a:t>
            </a:r>
            <a:r>
              <a:rPr lang="en-US" sz="12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পাখি (AVES)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695995" y="3268935"/>
            <a:ext cx="2306762" cy="905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পালকে আবৃত দেহ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ডানা আছে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ডিম পাড়ে</a:t>
            </a:r>
            <a:endParaRPr lang="en-US" sz="1000" dirty="0"/>
          </a:p>
          <a:p>
            <a:pPr marL="203200" indent="-203200" algn="l">
              <a:lnSpc>
                <a:spcPct val="127000"/>
              </a:lnSpc>
              <a:buSzPct val="100000"/>
              <a:buChar char="•"/>
            </a:pPr>
            <a:r>
              <a:rPr lang="en-US" sz="1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উষ্ণ রক্তবিশিষ্ট</a:t>
            </a:r>
            <a:endParaRPr lang="en-US" sz="1000" dirty="0"/>
          </a:p>
        </p:txBody>
      </p:sp>
      <p:sp>
        <p:nvSpPr>
          <p:cNvPr id="10" name="Text 6"/>
          <p:cNvSpPr/>
          <p:nvPr/>
        </p:nvSpPr>
        <p:spPr>
          <a:xfrm>
            <a:off x="695995" y="4279553"/>
            <a:ext cx="230676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i="1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কবুতর, কাক, ময়না</a:t>
            </a:r>
            <a:endParaRPr lang="en-US" sz="10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3677" y="1389534"/>
            <a:ext cx="5188893" cy="29403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2357"/>
            <a:ext cx="4722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স্তন্যপায়ী (MAMMALIA)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496119" y="1004515"/>
            <a:ext cx="4722763" cy="754187"/>
          </a:xfrm>
          <a:prstGeom prst="roundRect">
            <a:avLst>
              <a:gd name="adj" fmla="val 264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29022" y="1137419"/>
            <a:ext cx="445695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দুধ পান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29022" y="1419820"/>
            <a:ext cx="4456956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বাচ্চাকে দুধ পান করায়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496119" y="1883271"/>
            <a:ext cx="4722763" cy="754187"/>
          </a:xfrm>
          <a:prstGeom prst="roundRect">
            <a:avLst>
              <a:gd name="adj" fmla="val 264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29022" y="2016175"/>
            <a:ext cx="445695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লোমযুক্ত দেহ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29022" y="2298576"/>
            <a:ext cx="4456956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শরীর লোমে ঢাকা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96119" y="2762027"/>
            <a:ext cx="4722763" cy="754187"/>
          </a:xfrm>
          <a:prstGeom prst="roundRect">
            <a:avLst>
              <a:gd name="adj" fmla="val 264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629022" y="2894930"/>
            <a:ext cx="445695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ফুসফুসে শ্বাস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29022" y="3177332"/>
            <a:ext cx="4456956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ফুসফুসে শ্বাস নেয়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96119" y="3640782"/>
            <a:ext cx="4722763" cy="754187"/>
          </a:xfrm>
          <a:prstGeom prst="roundRect">
            <a:avLst>
              <a:gd name="adj" fmla="val 264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629022" y="3773686"/>
            <a:ext cx="4456956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উষ্ণ রক্তবিশিষ্ট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29022" y="4056087"/>
            <a:ext cx="4456956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দেহের তাপমাত্রা স্থির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96119" y="4535091"/>
            <a:ext cx="5179963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i="1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মানুষ, গরু, বাঘ, তিমি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2443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তুলনামূলক ছক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698947"/>
            <a:ext cx="8151763" cy="2472035"/>
          </a:xfrm>
          <a:prstGeom prst="roundRect">
            <a:avLst>
              <a:gd name="adj" fmla="val 86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2112541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523753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934965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346177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119" y="3757389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536552" y="1698947"/>
            <a:ext cx="8860" cy="247203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4572074" y="1698947"/>
            <a:ext cx="8860" cy="247203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607597" y="1698947"/>
            <a:ext cx="8860" cy="247203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42789" y="1793528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শ্রেণি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80692" y="1793528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বাসস্থান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16214" y="1793528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শ্বাস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751737" y="1793528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দেহাবরণ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2789" y="2204740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মাছ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80692" y="2204740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পানি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16214" y="2204740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ফুলকা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751737" y="2204740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আঁশ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42789" y="2615952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উভচর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680692" y="2615952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পানি ও স্থল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16214" y="2615952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ফুলকা/ফুসফুস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51737" y="2615952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স্যাঁতসেঁতে ত্বক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2789" y="3027164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সরীসৃপ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680692" y="3027164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স্থল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16214" y="3027164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ফুসফুস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751737" y="3027164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আঁশ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42789" y="3438376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পাখি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680692" y="3438376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স্থল/আকাশ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716214" y="3438376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ফুসফুস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751737" y="3438376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পালক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42789" y="3849588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স্তন্যপায়ী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680692" y="3849588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স্থল/পানি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716214" y="3849588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ফুসফুস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751737" y="3849588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লোম</a:t>
            </a:r>
            <a:endParaRPr lang="en-US" sz="11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</TotalTime>
  <Words>346</Words>
  <Application>Microsoft Office PowerPoint</Application>
  <PresentationFormat>On-screen Show (16:9)</PresentationFormat>
  <Paragraphs>119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Hubot Sans Bold</vt:lpstr>
      <vt:lpstr>Perpetua</vt:lpstr>
      <vt:lpstr>NikoshBAN</vt:lpstr>
      <vt:lpstr>Roboto Condensed</vt:lpstr>
      <vt:lpstr>Roboto Condensed Bold</vt:lpstr>
      <vt:lpstr>Twemoji Mozilla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SERVER-001</cp:lastModifiedBy>
  <cp:revision>2</cp:revision>
  <dcterms:created xsi:type="dcterms:W3CDTF">2026-08-03T07:49:23Z</dcterms:created>
  <dcterms:modified xsi:type="dcterms:W3CDTF">2026-08-03T07:57:34Z</dcterms:modified>
</cp:coreProperties>
</file>