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Franklin Gothic Book" pitchFamily="34" charset="0"/>
      <p:regular r:id="rId13"/>
      <p:italic r:id="rId14"/>
    </p:embeddedFont>
    <p:embeddedFont>
      <p:font typeface="Brygada 1918" charset="0"/>
      <p:regular r:id="rId15"/>
    </p:embeddedFont>
    <p:embeddedFont>
      <p:font typeface="Brygada 1918 SemiBold" charset="0"/>
      <p:regular r:id="rId16"/>
    </p:embeddedFont>
    <p:embeddedFont>
      <p:font typeface="Brygada 1918 Bold" charset="0"/>
      <p:regular r:id="rId17"/>
    </p:embeddedFon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Franklin Gothic Medium" pitchFamily="34" charset="0"/>
      <p:regular r:id="rId22"/>
      <p: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8" d="100"/>
          <a:sy n="108" d="100"/>
        </p:scale>
        <p:origin x="-276" y="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F3398-7F04-4455-986F-11AA24CEF3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D6FD1-55B8-43F3-BDE0-5B9A78083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1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August 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-2-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-2-3.svg"/><Relationship Id="rId4" Type="http://schemas.openxmlformats.org/officeDocument/2006/relationships/image" Target="../media/image6.png"/><Relationship Id="rId9" Type="http://schemas.openxmlformats.org/officeDocument/2006/relationships/image" Target="../media/image-2-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6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-3-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3-4.sv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-3-8.svg"/><Relationship Id="rId4" Type="http://schemas.openxmlformats.org/officeDocument/2006/relationships/image" Target="../media/image-3-2.sv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-8-6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8-4.svg"/><Relationship Id="rId5" Type="http://schemas.openxmlformats.org/officeDocument/2006/relationships/image" Target="../media/image21.png"/><Relationship Id="rId4" Type="http://schemas.openxmlformats.org/officeDocument/2006/relationships/image" Target="../media/image-8-2.sv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290" y="818555"/>
            <a:ext cx="2629793" cy="350639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193737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মাল্টিমিডিয়া ও গ্রাফিক্স</a:t>
            </a:r>
            <a:endParaRPr lang="en-US" sz="2750" dirty="0"/>
          </a:p>
        </p:txBody>
      </p:sp>
      <p:sp>
        <p:nvSpPr>
          <p:cNvPr id="5" name="Text 1"/>
          <p:cNvSpPr/>
          <p:nvPr/>
        </p:nvSpPr>
        <p:spPr>
          <a:xfrm>
            <a:off x="496119" y="2592958"/>
            <a:ext cx="4722763" cy="613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b="1" dirty="0">
                <a:solidFill>
                  <a:srgbClr val="403011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পঞ্চম অধ্যায়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উপস্থাপনায়: মোঃ মুসা কালাম মিলন, সহকারী শিক্ষক, উইন আইডিয়াল স্কুল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290" y="818555"/>
            <a:ext cx="2629793" cy="350639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104016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মাল্টিমিডিয়া পেশাদার</a:t>
            </a:r>
            <a:endParaRPr lang="en-US" sz="2750" dirty="0"/>
          </a:p>
        </p:txBody>
      </p:sp>
      <p:sp>
        <p:nvSpPr>
          <p:cNvPr id="5" name="Text 1"/>
          <p:cNvSpPr/>
          <p:nvPr/>
        </p:nvSpPr>
        <p:spPr>
          <a:xfrm>
            <a:off x="496119" y="1695748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ডিজিটাল যুগে মাল্টিমিডিয়া বিশেষজ্ঞদের চাহিদা প্রতিনিয়ত বৃদ্ধি পাচ্ছে।</a:t>
            </a:r>
            <a:endParaRPr lang="en-US" sz="1100" dirty="0"/>
          </a:p>
        </p:txBody>
      </p:sp>
      <p:sp>
        <p:nvSpPr>
          <p:cNvPr id="6" name="Shape 2"/>
          <p:cNvSpPr/>
          <p:nvPr/>
        </p:nvSpPr>
        <p:spPr>
          <a:xfrm>
            <a:off x="496119" y="2082031"/>
            <a:ext cx="2290465" cy="1053182"/>
          </a:xfrm>
          <a:prstGeom prst="roundRect">
            <a:avLst>
              <a:gd name="adj" fmla="val 20191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642640" y="2228552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কনটেন্ট ডেভেলপার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642640" y="2535064"/>
            <a:ext cx="1997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মাল্টিমিডিয়া কন্টেন্ট তৈরি ও পরিচালনার দায়িত্বে থাকেন।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2928342" y="2082031"/>
            <a:ext cx="2290539" cy="1053182"/>
          </a:xfrm>
          <a:prstGeom prst="roundRect">
            <a:avLst>
              <a:gd name="adj" fmla="val 20191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074863" y="2228552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মাল্টিমিডিয়া প্রোগ্রামার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3074863" y="2535064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ইন্টারঅ্যাকটিভ অ্যাপ্লিকেশন ও সফটওয়্যার তৈরি করেন।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96119" y="3276972"/>
            <a:ext cx="4722763" cy="826368"/>
          </a:xfrm>
          <a:prstGeom prst="roundRect">
            <a:avLst>
              <a:gd name="adj" fmla="val 25733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42640" y="3423493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মাল্টিমিডিয়া অথর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642640" y="3730005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ডিজিটাল বিষয়বস্তু রচনা ও প্রকাশনায় বিশেষজ্ঞ।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033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মাল্টিমিডিয়া কী?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988" y="1786310"/>
            <a:ext cx="563478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মাল্টিমিডিয়া হলো একাধিক মাধ্যমের সমন্বয়ে তথ্য প্রকাশের একটি আধুনিক পদ্ধতি।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474988" y="2172593"/>
            <a:ext cx="1631305" cy="180818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711997" y="2333402"/>
            <a:ext cx="1233488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বহু মাধ্যমের সমন্বয়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3711997" y="2918073"/>
            <a:ext cx="1233488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একই সাথে একাধিক মাধ্যম ব্যবহার করে তথ্য প্রকাশ করা হয়।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248052" y="2172593"/>
            <a:ext cx="1631379" cy="180818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85061" y="2333402"/>
            <a:ext cx="12335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বর্ণ, চিত্র ও শব্দের একত্রিত ব্যবহার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5485061" y="2918073"/>
            <a:ext cx="123356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লেখা, ছবি এবং শব্দকে একসাথে ব্যবহার করা হয়।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021190" y="2172593"/>
            <a:ext cx="1631379" cy="180818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258199" y="2333402"/>
            <a:ext cx="1233562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ডিজিটাল যন্ত্রের মাধ্যমে পরিচালিত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7258199" y="3139529"/>
            <a:ext cx="123356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কম্পিউটার ও স্মার্টফোনের মাধ্যমে পরিচালনা করা হয়।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0183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মাল্টিমিডিয়ার প্রধান মাধ্যমসমূহ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728341"/>
            <a:ext cx="354360" cy="35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259881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টেক্সট/বর্ণ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2566392"/>
            <a:ext cx="259913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লেখা এবং ডকুমেন্ট — তথ্যের মূল ভিত্তি।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72433" y="1728341"/>
            <a:ext cx="354360" cy="354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259881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গ্রাফিক্স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2566392"/>
            <a:ext cx="259913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ছবি এবং চিত্র — তথ্যকে দৃশ্যমান করে।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048747" y="1728341"/>
            <a:ext cx="354360" cy="3543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259881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অডিও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2566392"/>
            <a:ext cx="259913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শব্দ এবং সঙ্গীত — শ্রবণযোগ্য মাধ্যম।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6119" y="3076724"/>
            <a:ext cx="354360" cy="3543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96119" y="3608263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ভিডিও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96119" y="3914775"/>
            <a:ext cx="259913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চলমান চিত্র — দৃশ্য ও শব্দের সমন্বয়।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272433" y="3076724"/>
            <a:ext cx="354360" cy="35436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272433" y="3608263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অ্যানিমেশন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3272433" y="3914775"/>
            <a:ext cx="259913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গতিশীল গ্রাফিক্স — জীবন্ত উপস্থাপনা।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290" y="818555"/>
            <a:ext cx="2629793" cy="350639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1233264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ইন্টারঅ্যাকটিভ কম্পিউটিং</a:t>
            </a:r>
            <a:endParaRPr lang="en-US" sz="2750" dirty="0"/>
          </a:p>
        </p:txBody>
      </p:sp>
      <p:sp>
        <p:nvSpPr>
          <p:cNvPr id="5" name="Shape 1"/>
          <p:cNvSpPr/>
          <p:nvPr/>
        </p:nvSpPr>
        <p:spPr>
          <a:xfrm>
            <a:off x="496119" y="1888852"/>
            <a:ext cx="2290465" cy="1053182"/>
          </a:xfrm>
          <a:prstGeom prst="roundRect">
            <a:avLst>
              <a:gd name="adj" fmla="val 20191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642640" y="2035373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মিথস্ক্রিয়া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42640" y="2341885"/>
            <a:ext cx="19974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ব্যবহারকারীর সাথে কম্পিউটারের দ্বিমুখী যোগাযোগ।</a:t>
            </a:r>
            <a:endParaRPr lang="en-US" sz="1100" dirty="0"/>
          </a:p>
        </p:txBody>
      </p:sp>
      <p:sp>
        <p:nvSpPr>
          <p:cNvPr id="8" name="Shape 4"/>
          <p:cNvSpPr/>
          <p:nvPr/>
        </p:nvSpPr>
        <p:spPr>
          <a:xfrm>
            <a:off x="2928342" y="1888852"/>
            <a:ext cx="2290539" cy="1053182"/>
          </a:xfrm>
          <a:prstGeom prst="roundRect">
            <a:avLst>
              <a:gd name="adj" fmla="val 20191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074863" y="2035373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সফটওয়্যার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074863" y="2341885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ফ্ল্যাশ ও ডিরেক্টরের মতো বিশেষ সফটওয়্যার ব্যবহার করা হয়।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496119" y="3083793"/>
            <a:ext cx="4722763" cy="826368"/>
          </a:xfrm>
          <a:prstGeom prst="roundRect">
            <a:avLst>
              <a:gd name="adj" fmla="val 25733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42640" y="3230314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নিয়ন্ত্রণ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642640" y="3536826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ব্যবহারকারী নিজেই অভিজ্ঞতা নিয়ন্ত্রণ করতে পারে।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8820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মাল্টিমিডিয়ার ব্যবহার ক্ষেত্র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214711"/>
            <a:ext cx="1299567" cy="8031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37445" y="2214711"/>
            <a:ext cx="115780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শিক্ষা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937445" y="2521223"/>
            <a:ext cx="1157808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শ্রেণিকক্ষে আকর্ষণীয় উপস্থাপনার মাধ্যমে শিক্ষার্থীদের শেখার আগ্রহ বাড়ায়।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2214711"/>
            <a:ext cx="1299567" cy="80315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13759" y="2214711"/>
            <a:ext cx="115780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বিনোদন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713759" y="2521223"/>
            <a:ext cx="1157808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সিনেমা, গেমস এবং অ্যানিমেশনের মাধ্যমে আনন্দদায়ক অভিজ্ঞতা তৈরি হয়।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2214711"/>
            <a:ext cx="1299567" cy="80315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90073" y="2214711"/>
            <a:ext cx="115780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বিজ্ঞাপন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7490073" y="2521223"/>
            <a:ext cx="1157808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আকর্ষণীয় ভিজ্যুয়াল কন্টেন্ট দিয়ে পণ্য ও সেবার প্রচার করা হয়।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033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প্রেজেন্টেশন সফটওয়্যার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988" y="1796504"/>
            <a:ext cx="563478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তথ্য আকর্ষণীয়ভাবে উপস্থাপনের জন্য বিভিন্ন সফটওয়্যার ব্যবহার করা হয়।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474988" y="2182788"/>
            <a:ext cx="318939" cy="318939"/>
          </a:xfrm>
          <a:prstGeom prst="ellipse">
            <a:avLst/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3528157" y="220935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3935685" y="2231454"/>
            <a:ext cx="203946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মাইক্রোসফট পাওয়ার পয়েন্ট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3935685" y="2594670"/>
            <a:ext cx="2039466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বিশ্বের সবচেয়ে জনপ্রিয় প্রেজেন্টেশন সফটওয়্যার।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152331" y="2182788"/>
            <a:ext cx="318939" cy="318939"/>
          </a:xfrm>
          <a:prstGeom prst="ellipse">
            <a:avLst/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205500" y="220935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6613029" y="2231454"/>
            <a:ext cx="203954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গুগল স্লাইডস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13029" y="2594670"/>
            <a:ext cx="203954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অনলাইনে বিনামূল্যে ব্যবহারযোগ্য ক্লাউড-ভিত্তিক সফটওয়্যার।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474988" y="3331815"/>
            <a:ext cx="318939" cy="318939"/>
          </a:xfrm>
          <a:prstGeom prst="ellipse">
            <a:avLst/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528157" y="3358381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3935685" y="3380482"/>
            <a:ext cx="471688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লিবারঅফিস ইমপ্রেস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3935685" y="3743697"/>
            <a:ext cx="471688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ওপেন সোর্স বিকল্প, বিনামূল্যে পাওয়া যায়।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4022"/>
            <a:ext cx="8151763" cy="318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পাওয়ার পয়েন্ট স্লাইড তৈরি</a:t>
            </a:r>
            <a:endParaRPr lang="en-US" sz="2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858813"/>
            <a:ext cx="8151763" cy="36682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53268" y="1036028"/>
            <a:ext cx="1426538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নতুন স্লাইড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2053268" y="1319180"/>
            <a:ext cx="1426538" cy="3029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শূন্য টেমপ্লেটে নতুন স্লাইড খুলুন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856036" y="3787209"/>
            <a:ext cx="1434377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শিরোনাম যোগ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3856036" y="4070361"/>
            <a:ext cx="1434377" cy="3029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শিরোনাম এবং বিষয়বস্তু লিখুন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03938" y="1008594"/>
            <a:ext cx="1426539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স্লাইড সংযুক্ত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603938" y="1291746"/>
            <a:ext cx="1426539" cy="3029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বহু স্লাইড মিলিয়ে সম্পূর্ণ করুন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96119" y="4609430"/>
            <a:ext cx="8608963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প্রতিটি স্লাইড হলো প্রেজেন্টেশনের একটি আলাদা অংশ। শিরোনাম এবং বিষয়বস্তু যোগ করে একাধিক স্লাইড একসাথে সংযুক্ত করে একটি সম্পূর্ণ প্রেজেন্টেশন তৈরি করা হয়।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033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স্লাইড ডিজাইন এবং ফরম্যাটিং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2004194"/>
            <a:ext cx="1631305" cy="17905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5433" y="210056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656927" y="2590279"/>
            <a:ext cx="13096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ব্যাকগ্রাউন্ড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56927" y="2953494"/>
            <a:ext cx="130968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রঙ এবং ডিজাইন টেমপ্লেট নির্বাচন করুন।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269182" y="2004194"/>
            <a:ext cx="1631379" cy="179055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978572" y="210056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2429991" y="2590279"/>
            <a:ext cx="13097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ফন্ট ও রঙ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2429991" y="2953494"/>
            <a:ext cx="130976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ফন্টের ধরন, আকার এবং রঙ পরিবর্তন করুন।</a:t>
            </a:r>
            <a:endParaRPr lang="en-US" sz="11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042321" y="2004194"/>
            <a:ext cx="1631379" cy="179055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751710" y="210056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</a:t>
            </a:r>
            <a:endParaRPr lang="en-US" sz="1650" dirty="0"/>
          </a:p>
        </p:txBody>
      </p:sp>
      <p:sp>
        <p:nvSpPr>
          <p:cNvPr id="13" name="Text 8"/>
          <p:cNvSpPr/>
          <p:nvPr/>
        </p:nvSpPr>
        <p:spPr>
          <a:xfrm>
            <a:off x="4203129" y="2590279"/>
            <a:ext cx="13097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ছবি ও গ্রাফিক্স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203129" y="2953494"/>
            <a:ext cx="130976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স্লাইডে ছবি, আইকন ও গ্রাফিক্স সংযুক্ত করুন।</a:t>
            </a:r>
            <a:endParaRPr lang="en-US" sz="11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4339" y="1585392"/>
            <a:ext cx="2628230" cy="26282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1869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গ্রাফিক্স সফটওয়্যার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2045196"/>
            <a:ext cx="8151763" cy="1053182"/>
          </a:xfrm>
          <a:prstGeom prst="roundRect">
            <a:avLst>
              <a:gd name="adj" fmla="val 20191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0881" y="2049959"/>
            <a:ext cx="4071119" cy="1043657"/>
          </a:xfrm>
          <a:custGeom>
            <a:avLst/>
            <a:gdLst/>
            <a:ahLst/>
            <a:cxnLst/>
            <a:rect l="l" t="t" r="r" b="b"/>
            <a:pathLst>
              <a:path w="4071119" h="1043657">
                <a:moveTo>
                  <a:pt x="177209" y="0"/>
                </a:moveTo>
                <a:lnTo>
                  <a:pt x="4071119" y="0"/>
                </a:lnTo>
                <a:lnTo>
                  <a:pt x="4071119" y="1043657"/>
                </a:lnTo>
                <a:lnTo>
                  <a:pt x="177209" y="1043657"/>
                </a:lnTo>
                <a:arcTo wR="177209" hR="177209" stAng="5400000" swAng="5400000"/>
                <a:lnTo>
                  <a:pt x="0" y="177209"/>
                </a:lnTo>
                <a:arcTo wR="177209" hR="177209" stAng="10800000" swAng="5400000"/>
                <a:close/>
              </a:path>
            </a:pathLst>
          </a:custGeom>
          <a:solidFill>
            <a:srgbClr val="626C3B"/>
          </a:solidFill>
          <a:ln/>
        </p:spPr>
      </p:sp>
      <p:sp>
        <p:nvSpPr>
          <p:cNvPr id="5" name="Text 3"/>
          <p:cNvSpPr/>
          <p:nvPr/>
        </p:nvSpPr>
        <p:spPr>
          <a:xfrm>
            <a:off x="642640" y="2191717"/>
            <a:ext cx="37876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Adobe Photoshop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42640" y="2498229"/>
            <a:ext cx="37876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বিশ্বের সবচেয়ে জনপ্রিয় ছবি সম্পাদনা সফটওয়্যার। ফটো এডিটিং, রিটাচিং এবং ডিজিটাল আর্ট তৈরিতে ব্যবহৃত হয়।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0" y="2049959"/>
            <a:ext cx="4071119" cy="1043657"/>
          </a:xfrm>
          <a:custGeom>
            <a:avLst/>
            <a:gdLst/>
            <a:ahLst/>
            <a:cxnLst/>
            <a:rect l="l" t="t" r="r" b="b"/>
            <a:pathLst>
              <a:path w="4071119" h="1043657">
                <a:moveTo>
                  <a:pt x="0" y="0"/>
                </a:moveTo>
                <a:lnTo>
                  <a:pt x="3893910" y="0"/>
                </a:lnTo>
                <a:arcTo wR="177209" hR="177209" stAng="16200000" swAng="5400000"/>
                <a:lnTo>
                  <a:pt x="4071119" y="866448"/>
                </a:lnTo>
                <a:arcTo wR="177209" hR="177209" stAng="0" swAng="5400000"/>
                <a:lnTo>
                  <a:pt x="0" y="1043657"/>
                </a:lnTo>
                <a:lnTo>
                  <a:pt x="0" y="0"/>
                </a:lnTo>
                <a:close/>
              </a:path>
            </a:pathLst>
          </a:custGeom>
          <a:solidFill>
            <a:srgbClr val="626C3B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2049959"/>
            <a:ext cx="19050" cy="1043657"/>
          </a:xfrm>
          <a:prstGeom prst="roundRect">
            <a:avLst>
              <a:gd name="adj" fmla="val 50000"/>
            </a:avLst>
          </a:prstGeom>
          <a:solidFill>
            <a:srgbClr val="9C9247"/>
          </a:solidFill>
          <a:ln/>
        </p:spPr>
      </p:sp>
      <p:sp>
        <p:nvSpPr>
          <p:cNvPr id="9" name="Text 7"/>
          <p:cNvSpPr/>
          <p:nvPr/>
        </p:nvSpPr>
        <p:spPr>
          <a:xfrm>
            <a:off x="4713759" y="2191717"/>
            <a:ext cx="37876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Adobe Illustrator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713759" y="2498229"/>
            <a:ext cx="37876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ভেক্টর গ্রাফিক্স তৈরির পেশাদার সফটওয়্যার। লোগো, পোস্টার এবং ইলাস্ট্রেশন ডিজাইনে ব্যবহৃত হয়।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96119" y="3257848"/>
            <a:ext cx="8151763" cy="566961"/>
          </a:xfrm>
          <a:prstGeom prst="roundRect">
            <a:avLst>
              <a:gd name="adj" fmla="val 37507"/>
            </a:avLst>
          </a:prstGeom>
          <a:solidFill>
            <a:srgbClr val="EAEDDE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3458617"/>
            <a:ext cx="177180" cy="141759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956816" y="3435028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ভেক্টর গ্রাফিক্স যেকোনো আকারে বড় বা ছোট করলেও মান অক্ষুণ্ণ থাকে।</a:t>
            </a:r>
            <a:endParaRPr lang="en-US" sz="11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</TotalTime>
  <Words>415</Words>
  <Application>Microsoft Office PowerPoint</Application>
  <PresentationFormat>On-screen Show (16:9)</PresentationFormat>
  <Paragraphs>89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Franklin Gothic Book</vt:lpstr>
      <vt:lpstr>Brygada 1918</vt:lpstr>
      <vt:lpstr>Brygada 1918 SemiBold</vt:lpstr>
      <vt:lpstr>Tunga</vt:lpstr>
      <vt:lpstr>Wingdings</vt:lpstr>
      <vt:lpstr>Brygada 1918 Bold</vt:lpstr>
      <vt:lpstr>Calibri</vt:lpstr>
      <vt:lpstr>Franklin Gothic Medium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Win Ideal School</cp:lastModifiedBy>
  <cp:revision>2</cp:revision>
  <dcterms:created xsi:type="dcterms:W3CDTF">2026-08-03T06:03:09Z</dcterms:created>
  <dcterms:modified xsi:type="dcterms:W3CDTF">2026-08-03T06:05:56Z</dcterms:modified>
</cp:coreProperties>
</file>