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19" r:id="rId2"/>
    <p:sldId id="274" r:id="rId3"/>
    <p:sldId id="271" r:id="rId4"/>
    <p:sldId id="256" r:id="rId5"/>
    <p:sldId id="259" r:id="rId6"/>
    <p:sldId id="260" r:id="rId7"/>
    <p:sldId id="291" r:id="rId8"/>
    <p:sldId id="310" r:id="rId9"/>
    <p:sldId id="311" r:id="rId10"/>
    <p:sldId id="312" r:id="rId11"/>
    <p:sldId id="313" r:id="rId12"/>
    <p:sldId id="314" r:id="rId13"/>
    <p:sldId id="315" r:id="rId14"/>
    <p:sldId id="316" r:id="rId15"/>
    <p:sldId id="261" r:id="rId16"/>
    <p:sldId id="264" r:id="rId17"/>
    <p:sldId id="265" r:id="rId18"/>
    <p:sldId id="266" r:id="rId19"/>
    <p:sldId id="267" r:id="rId20"/>
    <p:sldId id="268" r:id="rId21"/>
    <p:sldId id="270" r:id="rId22"/>
    <p:sldId id="275" r:id="rId23"/>
    <p:sldId id="290" r:id="rId24"/>
    <p:sldId id="284" r:id="rId25"/>
    <p:sldId id="285" r:id="rId26"/>
    <p:sldId id="31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p:scale>
          <a:sx n="76" d="100"/>
          <a:sy n="76" d="100"/>
        </p:scale>
        <p:origin x="-1642" y="-2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ADBC43-EC4D-4ABE-87C8-729033B700EA}" type="datetimeFigureOut">
              <a:rPr lang="en-US" smtClean="0"/>
              <a:pPr/>
              <a:t>8/3/2026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54DB13-EB99-43B5-9AF8-1CBF0DCCB799}" type="slidenum">
              <a:rPr lang="en-US" smtClean="0"/>
              <a:pPr/>
              <a:t>‹#›</a:t>
            </a:fld>
            <a:endParaRPr lang="en-US" dirty="0"/>
          </a:p>
        </p:txBody>
      </p:sp>
    </p:spTree>
    <p:extLst>
      <p:ext uri="{BB962C8B-B14F-4D97-AF65-F5344CB8AC3E}">
        <p14:creationId xmlns:p14="http://schemas.microsoft.com/office/powerpoint/2010/main" xmlns="" val="469195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0D6ADFC-3CA0-4B7B-9E28-42C41BA73A65}"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xmlns="" val="1817123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pPr/>
              <a:t>8/3/2026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pPr/>
              <a:t>‹#›</a:t>
            </a:fld>
            <a:endParaRPr lang="en-US" dirty="0"/>
          </a:p>
        </p:txBody>
      </p:sp>
    </p:spTree>
    <p:extLst>
      <p:ext uri="{BB962C8B-B14F-4D97-AF65-F5344CB8AC3E}">
        <p14:creationId xmlns:p14="http://schemas.microsoft.com/office/powerpoint/2010/main" xmlns=""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lgn="ctr">
              <a:lnSpc>
                <a:spcPct val="120000"/>
              </a:lnSpc>
              <a:spcBef>
                <a:spcPts val="0"/>
              </a:spcBef>
              <a:buNone/>
            </a:pPr>
            <a:r>
              <a:rPr lang="as-IN" sz="9400" b="1" kern="10" dirty="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প্রশ্নপত্র </a:t>
            </a:r>
            <a:r>
              <a:rPr lang="as-IN" sz="9400" b="1" kern="10" dirty="0" smtClean="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প্রণয়</a:t>
            </a:r>
            <a:r>
              <a:rPr lang="en-US" sz="9400" b="1" kern="10" dirty="0" smtClean="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নে বিবেচ্য </a:t>
            </a:r>
            <a:r>
              <a:rPr lang="en-US" sz="7200" b="1" kern="10" dirty="0" smtClean="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বিষয়সমূহ – ২০২৬</a:t>
            </a:r>
          </a:p>
          <a:p>
            <a:pPr marL="0" indent="0" algn="ctr">
              <a:lnSpc>
                <a:spcPct val="120000"/>
              </a:lnSpc>
              <a:spcBef>
                <a:spcPts val="0"/>
              </a:spcBef>
              <a:buNone/>
            </a:pPr>
            <a:r>
              <a:rPr lang="en-US" sz="5400" b="1" kern="10" dirty="0" smtClean="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শ্রেণি: ষষ্ঠ-দশম</a:t>
            </a:r>
          </a:p>
          <a:p>
            <a:pPr marL="0" indent="0" algn="ctr">
              <a:lnSpc>
                <a:spcPct val="120000"/>
              </a:lnSpc>
              <a:spcBef>
                <a:spcPts val="0"/>
              </a:spcBef>
              <a:buNone/>
            </a:pPr>
            <a:r>
              <a:rPr lang="en-US" sz="4300" b="1" kern="10" dirty="0" smtClean="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(সুজনশীল, সংক্ষিপ্ত ও বহুনির্বাচনী প্রশ্ন)</a:t>
            </a:r>
            <a:r>
              <a:rPr lang="as-IN" sz="14900" b="1" kern="10" dirty="0" smtClean="0">
                <a:ln w="12700">
                  <a:noFill/>
                  <a:round/>
                  <a:headEnd/>
                  <a:tailEnd/>
                </a:ln>
                <a:gradFill flip="none" rotWithShape="1">
                  <a:gsLst>
                    <a:gs pos="0">
                      <a:srgbClr val="A603AB"/>
                    </a:gs>
                    <a:gs pos="12000">
                      <a:srgbClr val="E81766"/>
                    </a:gs>
                    <a:gs pos="27000">
                      <a:srgbClr val="EE3F17"/>
                    </a:gs>
                    <a:gs pos="48000">
                      <a:srgbClr val="FFFF00"/>
                    </a:gs>
                    <a:gs pos="64999">
                      <a:srgbClr val="1A8D48"/>
                    </a:gs>
                    <a:gs pos="78999">
                      <a:srgbClr val="0819FB"/>
                    </a:gs>
                    <a:gs pos="100000">
                      <a:srgbClr val="A603AB"/>
                    </a:gs>
                  </a:gsLst>
                  <a:path path="circle">
                    <a:fillToRect l="50000" t="50000" r="50000" b="50000"/>
                  </a:path>
                  <a:tileRect/>
                </a:gra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 </a:t>
            </a:r>
            <a:endParaRPr lang="en-US" sz="14900" b="1" kern="10" dirty="0" smtClean="0">
              <a:ln w="12700">
                <a:noFill/>
                <a:round/>
                <a:headEnd/>
                <a:tailEnd/>
              </a:ln>
              <a:solidFill>
                <a:srgbClr val="000099"/>
              </a:soli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endParaRPr>
          </a:p>
          <a:p>
            <a:pPr algn="ctr">
              <a:lnSpc>
                <a:spcPct val="120000"/>
              </a:lnSpc>
              <a:spcBef>
                <a:spcPts val="0"/>
              </a:spcBef>
            </a:pPr>
            <a:endParaRPr lang="en-US" sz="2000" dirty="0"/>
          </a:p>
        </p:txBody>
      </p:sp>
      <p:sp>
        <p:nvSpPr>
          <p:cNvPr id="4" name="Title 3"/>
          <p:cNvSpPr txBox="1">
            <a:spLocks noGrp="1"/>
          </p:cNvSpPr>
          <p:nvPr>
            <p:ph type="title"/>
          </p:nvPr>
        </p:nvSpPr>
        <p:spPr>
          <a:xfrm>
            <a:off x="1782615" y="461427"/>
            <a:ext cx="5578771" cy="1138773"/>
          </a:xfrm>
          <a:prstGeom prst="rect">
            <a:avLst/>
          </a:prstGeom>
          <a:noFill/>
        </p:spPr>
        <p:txBody>
          <a:bodyPr wrap="none" rtlCol="0">
            <a:spAutoFit/>
          </a:bodyPr>
          <a:lstStyle/>
          <a:p>
            <a:r>
              <a:rPr lang="en-US" sz="3200" dirty="0">
                <a:solidFill>
                  <a:srgbClr val="00B050"/>
                </a:solidFill>
                <a:latin typeface="Nikosh" panose="02000000000000000000" pitchFamily="2" charset="0"/>
                <a:cs typeface="Nikosh" panose="02000000000000000000" pitchFamily="2" charset="0"/>
              </a:rPr>
              <a:t>বিসমিল্লাহির রাহমানির </a:t>
            </a:r>
            <a:r>
              <a:rPr lang="en-US" sz="3200" dirty="0" smtClean="0">
                <a:solidFill>
                  <a:srgbClr val="00B050"/>
                </a:solidFill>
                <a:latin typeface="Nikosh" panose="02000000000000000000" pitchFamily="2" charset="0"/>
                <a:cs typeface="Nikosh" panose="02000000000000000000" pitchFamily="2" charset="0"/>
              </a:rPr>
              <a:t>রাহিম</a:t>
            </a:r>
            <a:br>
              <a:rPr lang="en-US" sz="3200" dirty="0" smtClean="0">
                <a:solidFill>
                  <a:srgbClr val="00B050"/>
                </a:solidFill>
                <a:latin typeface="Nikosh" panose="02000000000000000000" pitchFamily="2" charset="0"/>
                <a:cs typeface="Nikosh" panose="02000000000000000000" pitchFamily="2" charset="0"/>
              </a:rPr>
            </a:br>
            <a:r>
              <a:rPr lang="en-US" sz="3600" b="1" kern="10" dirty="0">
                <a:ln w="12700">
                  <a:noFill/>
                  <a:round/>
                  <a:headEnd/>
                  <a:tailEnd/>
                </a:ln>
                <a:solidFill>
                  <a:srgbClr val="002060"/>
                </a:solidFill>
                <a:effectLst>
                  <a:outerShdw blurRad="50800" dist="38100" dir="2700000" algn="tl" rotWithShape="0">
                    <a:prstClr val="black">
                      <a:alpha val="40000"/>
                    </a:prstClr>
                  </a:outerShdw>
                </a:effectLst>
                <a:latin typeface="Nikosh" panose="02000000000000000000" pitchFamily="2" charset="0"/>
                <a:cs typeface="Nikosh" panose="02000000000000000000" pitchFamily="2" charset="0"/>
              </a:rPr>
              <a:t>আস্সালামু আলাইকুম ওয়া </a:t>
            </a:r>
            <a:r>
              <a:rPr lang="en-US" sz="3600" b="1" kern="10" dirty="0" smtClean="0">
                <a:ln w="12700">
                  <a:noFill/>
                  <a:round/>
                  <a:headEnd/>
                  <a:tailEnd/>
                </a:ln>
                <a:solidFill>
                  <a:srgbClr val="002060"/>
                </a:solidFill>
                <a:effectLst>
                  <a:outerShdw blurRad="50800" dist="38100" dir="2700000" algn="tl" rotWithShape="0">
                    <a:prstClr val="black">
                      <a:alpha val="40000"/>
                    </a:prstClr>
                  </a:outerShdw>
                </a:effectLst>
                <a:latin typeface="Nikosh" panose="02000000000000000000" pitchFamily="2" charset="0"/>
                <a:cs typeface="Nikosh" panose="02000000000000000000" pitchFamily="2" charset="0"/>
              </a:rPr>
              <a:t>রাহমাতুল্লাহ</a:t>
            </a:r>
            <a:endParaRPr lang="en-US" sz="3200" dirty="0">
              <a:solidFill>
                <a:srgbClr val="00B050"/>
              </a:solidFill>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xmlns="" val="4091679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অনুধাবন স্তর</a:t>
            </a:r>
            <a:endParaRPr dirty="0">
              <a:solidFill>
                <a:srgbClr val="FF0000"/>
              </a:solidFill>
            </a:endParaRPr>
          </a:p>
        </p:txBody>
      </p:sp>
      <p:sp>
        <p:nvSpPr>
          <p:cNvPr id="3" name="Content Placeholder 2"/>
          <p:cNvSpPr>
            <a:spLocks noGrp="1"/>
          </p:cNvSpPr>
          <p:nvPr>
            <p:ph idx="1"/>
          </p:nvPr>
        </p:nvSpPr>
        <p:spPr/>
        <p:txBody>
          <a:bodyPr>
            <a:normAutofit/>
          </a:bodyPr>
          <a:lstStyle/>
          <a:p>
            <a:pPr marL="0" indent="0" algn="just">
              <a:buNone/>
            </a:pPr>
            <a:r>
              <a:rPr lang="en-US" b="1" dirty="0" smtClean="0">
                <a:solidFill>
                  <a:srgbClr val="00B050"/>
                </a:solidFill>
              </a:rPr>
              <a:t> </a:t>
            </a:r>
            <a:r>
              <a:rPr lang="en-US" b="1" dirty="0">
                <a:solidFill>
                  <a:srgbClr val="00B050"/>
                </a:solidFill>
              </a:rPr>
              <a:t>সৃজনশীল প্রশ্নের দ্বিতীয় অংশ (খ) হলো অনুধাবন স্তরের প্রশ্ন। এর মাধ্যমে </a:t>
            </a:r>
            <a:r>
              <a:rPr lang="en-US" b="1" dirty="0" smtClean="0">
                <a:solidFill>
                  <a:srgbClr val="00B050"/>
                </a:solidFill>
              </a:rPr>
              <a:t>বিষয়বস্তু </a:t>
            </a:r>
            <a:r>
              <a:rPr lang="en-US" b="1" dirty="0">
                <a:solidFill>
                  <a:srgbClr val="00B050"/>
                </a:solidFill>
              </a:rPr>
              <a:t>অনুধাবন করার ক্ষমতা যাচাই করা হয়। </a:t>
            </a:r>
            <a:r>
              <a:rPr lang="en-US" b="1" dirty="0" smtClean="0">
                <a:solidFill>
                  <a:srgbClr val="00B050"/>
                </a:solidFill>
              </a:rPr>
              <a:t>এ </a:t>
            </a:r>
            <a:r>
              <a:rPr lang="en-US" b="1" dirty="0">
                <a:solidFill>
                  <a:srgbClr val="00B050"/>
                </a:solidFill>
              </a:rPr>
              <a:t>ধরনের প্রশ্নে </a:t>
            </a:r>
            <a:r>
              <a:rPr lang="en-US" b="1" dirty="0" smtClean="0">
                <a:solidFill>
                  <a:srgbClr val="00B050"/>
                </a:solidFill>
              </a:rPr>
              <a:t>শিক্ষার্থীকে </a:t>
            </a:r>
            <a:r>
              <a:rPr lang="en-US" b="1" dirty="0">
                <a:solidFill>
                  <a:srgbClr val="00B050"/>
                </a:solidFill>
              </a:rPr>
              <a:t>বিষয়বস্তু সম্পর্কে ব্যাখ্যা বা বর্ণনা দিতে বলা হয়। সাধারণত: বলতে কী বোঝায় ? কেন ? / ব্যাখ্যা কর ?/কারণ কী ? ইত্যাদি শব্দে প্রশ্ন করা হয়।  এ অংশের জন্য ২ নম্বর বরাদ্দ থাকবে।</a:t>
            </a:r>
            <a:endParaRPr lang="en-US" dirty="0">
              <a:solidFill>
                <a:srgbClr val="00B050"/>
              </a:solidFill>
            </a:endParaRPr>
          </a:p>
        </p:txBody>
      </p:sp>
    </p:spTree>
    <p:extLst>
      <p:ext uri="{BB962C8B-B14F-4D97-AF65-F5344CB8AC3E}">
        <p14:creationId xmlns:p14="http://schemas.microsoft.com/office/powerpoint/2010/main" xmlns="" val="410491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প্রয়োগ স্তর</a:t>
            </a:r>
            <a:endParaRPr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gn="just"/>
            <a:r>
              <a:rPr lang="en-US" b="1" dirty="0" smtClean="0">
                <a:solidFill>
                  <a:srgbClr val="00B050"/>
                </a:solidFill>
              </a:rPr>
              <a:t>প্রশ্নের </a:t>
            </a:r>
            <a:r>
              <a:rPr lang="en-US" b="1" dirty="0">
                <a:solidFill>
                  <a:srgbClr val="00B050"/>
                </a:solidFill>
              </a:rPr>
              <a:t>তৃতীয় অংশটি (গ) হলো প্রয়োগ স্তরের প্রশ্ন। এ প্রশ্নের উত্তর প্রদানের জন্য </a:t>
            </a:r>
            <a:r>
              <a:rPr lang="en-US" b="1" dirty="0" smtClean="0">
                <a:solidFill>
                  <a:srgbClr val="00B050"/>
                </a:solidFill>
              </a:rPr>
              <a:t>পাঠ্যবইয়ের </a:t>
            </a:r>
            <a:r>
              <a:rPr lang="en-US" b="1" dirty="0">
                <a:solidFill>
                  <a:srgbClr val="00B050"/>
                </a:solidFill>
              </a:rPr>
              <a:t>তথ্য এবং এর অনুধাবন উদ্দীপকে বর্ণিত নতুন পরিস্থিতিতে শিক্ষার্থী প্রয়োগ করবে। </a:t>
            </a:r>
            <a:r>
              <a:rPr lang="en-US" b="1" dirty="0" smtClean="0">
                <a:solidFill>
                  <a:srgbClr val="00B050"/>
                </a:solidFill>
              </a:rPr>
              <a:t>বিষয়টি </a:t>
            </a:r>
            <a:r>
              <a:rPr lang="en-US" b="1" dirty="0">
                <a:solidFill>
                  <a:srgbClr val="00B050"/>
                </a:solidFill>
              </a:rPr>
              <a:t>চিহ্নিত কর/কোনটি প্রকাশ পেয়েছে/ লঙ্ঘিত হয়েছে ব্যাখ্যা কর/ বর্ণনা কর ইত্যাদি শব্দে প্রশ্ন করা হয়। (প্রয়োগ অংশে শিক্ষার্থীকে বিষয়/ সমস্যা চিহ্নিত করতে হবে)। এ অংশের জন্য ৩ নম্বর বরাদ্দ থাকবে। </a:t>
            </a:r>
            <a:endParaRPr lang="en-US" dirty="0">
              <a:solidFill>
                <a:srgbClr val="00B050"/>
              </a:solidFill>
            </a:endParaRPr>
          </a:p>
        </p:txBody>
      </p:sp>
    </p:spTree>
    <p:extLst>
      <p:ext uri="{BB962C8B-B14F-4D97-AF65-F5344CB8AC3E}">
        <p14:creationId xmlns:p14="http://schemas.microsoft.com/office/powerpoint/2010/main" xmlns="" val="312056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উচ্চতর দক্ষতার স্তর</a:t>
            </a:r>
            <a:endParaRPr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algn="just"/>
            <a:r>
              <a:rPr lang="en-US" b="1" dirty="0" smtClean="0">
                <a:solidFill>
                  <a:srgbClr val="00B050"/>
                </a:solidFill>
              </a:rPr>
              <a:t>সৃজনশীল </a:t>
            </a:r>
            <a:r>
              <a:rPr lang="en-US" b="1" dirty="0">
                <a:solidFill>
                  <a:srgbClr val="00B050"/>
                </a:solidFill>
              </a:rPr>
              <a:t>প্রশ্নের চতুর্থ অংশটি (ঘ) হচ্ছে উচ্চতর দক্ষতার প্রশ্ন। </a:t>
            </a:r>
            <a:r>
              <a:rPr lang="en-US" b="1" dirty="0" smtClean="0">
                <a:solidFill>
                  <a:srgbClr val="00B050"/>
                </a:solidFill>
              </a:rPr>
              <a:t>এ </a:t>
            </a:r>
            <a:r>
              <a:rPr lang="en-US" b="1" dirty="0">
                <a:solidFill>
                  <a:srgbClr val="00B050"/>
                </a:solidFill>
              </a:rPr>
              <a:t>প্রশ্নের উত্তর করার জন্য প্রয়োজনীয় তথ্য পাঠ্যবইয়ে থাকবে এবং সংশ্লিষ্ট তথ্য নতুন পরিস্থিতিতে ব্যবহার করে শিক্ষার্থী তার বিচার-বিশ্লেষণের, সিদ্ধান্ত গ্রহণের ও মূল্যায়নের দক্ষতা প্রকাশের সুযোগ পাবে। প্রশ্নে চাওয়া বিষয়টি চিহ্নিত পূর্বক ব্যক্তি/ সমাজ/ জাতীয় জীবনে এর প্রভাব/সুফল/কুফল/পরিণতি বিশ্লেষণ কর/মূল্যায়ন কর ইত্যাদি শব্দে প্রশ্ন করা হয়। প্রশ্নের এ অংশটির জন্য ৪ নম্বর বরাদ্দ থাকবে</a:t>
            </a:r>
            <a:r>
              <a:rPr lang="en-US" b="1" dirty="0" smtClean="0">
                <a:solidFill>
                  <a:srgbClr val="00B050"/>
                </a:solidFill>
              </a:rPr>
              <a:t>।</a:t>
            </a:r>
            <a:endParaRPr lang="en-US" dirty="0">
              <a:solidFill>
                <a:srgbClr val="00B050"/>
              </a:solidFill>
            </a:endParaRPr>
          </a:p>
        </p:txBody>
      </p:sp>
    </p:spTree>
    <p:extLst>
      <p:ext uri="{BB962C8B-B14F-4D97-AF65-F5344CB8AC3E}">
        <p14:creationId xmlns:p14="http://schemas.microsoft.com/office/powerpoint/2010/main" xmlns="" val="401532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সতর্কতা</a:t>
            </a:r>
            <a:endParaRPr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pPr algn="just"/>
            <a:r>
              <a:rPr lang="en-US" b="1" dirty="0" smtClean="0">
                <a:solidFill>
                  <a:srgbClr val="00B050"/>
                </a:solidFill>
              </a:rPr>
              <a:t>পরীক্ষা </a:t>
            </a:r>
            <a:r>
              <a:rPr lang="en-US" b="1" dirty="0">
                <a:solidFill>
                  <a:srgbClr val="00B050"/>
                </a:solidFill>
              </a:rPr>
              <a:t>অধিক অর্থবহ এবং শিক্ষাক্রমের উদ্দেশ্যের সাথে সংগতি রাখার ক্ষেত্রে সৃজনশীল প্রশ্নে উদ্দীপক বা নতুন পরিস্থিতি অপরিহার্য। উদ্দীপক না পড়ে বা না দেখেও প্রশ্নের 'ক' ও 'খ' অংশের উত্তর দেওয়া সম্ভব হতে পারে। তবে উদ্দীপকের সাথে প্রশ্নের 'ক' ও 'খ' অংশের একটি পরোক্ষ যোগসূত্র যেন থাকে। </a:t>
            </a:r>
            <a:r>
              <a:rPr lang="en-US" b="1" dirty="0" smtClean="0">
                <a:solidFill>
                  <a:srgbClr val="00B050"/>
                </a:solidFill>
              </a:rPr>
              <a:t>কিন্তু </a:t>
            </a:r>
            <a:r>
              <a:rPr lang="en-US" b="1" dirty="0">
                <a:solidFill>
                  <a:srgbClr val="00B050"/>
                </a:solidFill>
              </a:rPr>
              <a:t>'গ' ও 'ঘ' অংশের উত্তর উদ্দীপক বিবেচনায় না এনে করা সম্ভব হবে না। একটি সৃজনশীল প্রশ্নের বিভিন্ন অংশ ('ক', 'খ', 'গ' ও 'ঘ' অংশ) এমনভাবে প্রণয়ন করতে হবে যেন বিভিন্ন অংশের উত্তরে পুনরাবৃত্তি না ঘটে।</a:t>
            </a:r>
            <a:endParaRPr lang="en-US" dirty="0">
              <a:solidFill>
                <a:srgbClr val="00B050"/>
              </a:solidFill>
            </a:endParaRPr>
          </a:p>
        </p:txBody>
      </p:sp>
    </p:spTree>
    <p:extLst>
      <p:ext uri="{BB962C8B-B14F-4D97-AF65-F5344CB8AC3E}">
        <p14:creationId xmlns:p14="http://schemas.microsoft.com/office/powerpoint/2010/main" xmlns="" val="410536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7030A0"/>
                </a:solidFill>
              </a:rPr>
              <a:t>একটি নমুনা সৃজনশীল প্রশ্ন:</a:t>
            </a:r>
            <a:endParaRPr lang="en-US" dirty="0">
              <a:solidFill>
                <a:srgbClr val="7030A0"/>
              </a:solidFill>
            </a:endParaRPr>
          </a:p>
        </p:txBody>
      </p:sp>
      <p:sp>
        <p:nvSpPr>
          <p:cNvPr id="3" name="Content Placeholder 2"/>
          <p:cNvSpPr>
            <a:spLocks noGrp="1"/>
          </p:cNvSpPr>
          <p:nvPr>
            <p:ph idx="1"/>
          </p:nvPr>
        </p:nvSpPr>
        <p:spPr/>
        <p:txBody>
          <a:bodyPr>
            <a:noAutofit/>
          </a:bodyPr>
          <a:lstStyle/>
          <a:p>
            <a:pPr algn="just"/>
            <a:r>
              <a:rPr lang="en-US" sz="2000" b="1" dirty="0" smtClean="0">
                <a:solidFill>
                  <a:srgbClr val="00B050"/>
                </a:solidFill>
              </a:rPr>
              <a:t>দৃশ্যপট-১</a:t>
            </a:r>
            <a:r>
              <a:rPr lang="en-US" sz="2000" b="1" dirty="0">
                <a:solidFill>
                  <a:srgbClr val="00B050"/>
                </a:solidFill>
              </a:rPr>
              <a:t>: জাবিদ হাফিজকে সকাল দশটায় স্কুলে আসতে বলে। হাফিজ আসতে চেয়েও নির্দিষ্ট সময়ে আসে না। বিষয়টি জানালে হাফিজ জাবিদকে বলে আমার ভালো লাগেনি তাই আসিনি।</a:t>
            </a:r>
            <a:endParaRPr lang="en-US" sz="2000" dirty="0">
              <a:solidFill>
                <a:srgbClr val="00B050"/>
              </a:solidFill>
            </a:endParaRPr>
          </a:p>
          <a:p>
            <a:pPr algn="just"/>
            <a:r>
              <a:rPr lang="en-US" sz="2000" b="1" dirty="0">
                <a:solidFill>
                  <a:srgbClr val="00B050"/>
                </a:solidFill>
              </a:rPr>
              <a:t>দৃশ্যপট-২: </a:t>
            </a:r>
            <a:r>
              <a:rPr lang="en-US" sz="2000" b="1" dirty="0" smtClean="0">
                <a:solidFill>
                  <a:srgbClr val="00B050"/>
                </a:solidFill>
              </a:rPr>
              <a:t>জনাব সাকিল ২০২৫ সালে</a:t>
            </a:r>
            <a:r>
              <a:rPr lang="en-US" sz="2000" b="1" dirty="0">
                <a:solidFill>
                  <a:srgbClr val="00B050"/>
                </a:solidFill>
              </a:rPr>
              <a:t> সম্পদের একটি নির্দিষ্ট অর্থে গরীবদের মধ্যে শাড়ি-লুঙ্গি কিনে দিয়েছিলেন</a:t>
            </a:r>
            <a:r>
              <a:rPr lang="en-US" sz="2000" b="1" dirty="0" smtClean="0">
                <a:solidFill>
                  <a:srgbClr val="00B050"/>
                </a:solidFill>
              </a:rPr>
              <a:t>। তবে ২০২৬ সালে অনুরূপ অর্থে তিনি </a:t>
            </a:r>
            <a:r>
              <a:rPr lang="en-US" sz="2000" b="1" dirty="0">
                <a:solidFill>
                  <a:srgbClr val="00B050"/>
                </a:solidFill>
              </a:rPr>
              <a:t>কয়েকজন গরীব </a:t>
            </a:r>
            <a:r>
              <a:rPr lang="en-US" sz="2000" b="1" dirty="0" smtClean="0">
                <a:solidFill>
                  <a:srgbClr val="00B050"/>
                </a:solidFill>
              </a:rPr>
              <a:t>বেকার যুবককে একটি করে রিকশা কিনে </a:t>
            </a:r>
            <a:r>
              <a:rPr lang="en-US" sz="2000" b="1" dirty="0">
                <a:solidFill>
                  <a:srgbClr val="00B050"/>
                </a:solidFill>
              </a:rPr>
              <a:t>দেন</a:t>
            </a:r>
            <a:r>
              <a:rPr lang="en-US" sz="2000" b="1" dirty="0" smtClean="0">
                <a:solidFill>
                  <a:srgbClr val="00B050"/>
                </a:solidFill>
              </a:rPr>
              <a:t>। </a:t>
            </a:r>
            <a:endParaRPr lang="en-US" sz="2000" dirty="0">
              <a:solidFill>
                <a:srgbClr val="00B050"/>
              </a:solidFill>
            </a:endParaRPr>
          </a:p>
          <a:p>
            <a:pPr algn="just"/>
            <a:r>
              <a:rPr lang="en-US" sz="2000" b="1" dirty="0" smtClean="0">
                <a:solidFill>
                  <a:srgbClr val="7030A0"/>
                </a:solidFill>
              </a:rPr>
              <a:t>ক</a:t>
            </a:r>
            <a:r>
              <a:rPr lang="en-US" sz="2000" b="1" dirty="0">
                <a:solidFill>
                  <a:srgbClr val="7030A0"/>
                </a:solidFill>
              </a:rPr>
              <a:t>) স্বদেশপ্রেম কিসের অঙ্গ ?								</a:t>
            </a:r>
            <a:r>
              <a:rPr lang="en-US" sz="2000" b="1" dirty="0" smtClean="0">
                <a:solidFill>
                  <a:srgbClr val="7030A0"/>
                </a:solidFill>
              </a:rPr>
              <a:t>		১</a:t>
            </a:r>
            <a:endParaRPr lang="en-US" sz="2000" dirty="0">
              <a:solidFill>
                <a:srgbClr val="7030A0"/>
              </a:solidFill>
            </a:endParaRPr>
          </a:p>
          <a:p>
            <a:pPr algn="just"/>
            <a:r>
              <a:rPr lang="en-US" sz="2000" b="1" dirty="0">
                <a:solidFill>
                  <a:srgbClr val="00B050"/>
                </a:solidFill>
              </a:rPr>
              <a:t>খ) গিবত বলতে কী বোঝায় ? ব্যাখ্যা কর।  						২</a:t>
            </a:r>
            <a:endParaRPr lang="en-US" sz="2000" dirty="0">
              <a:solidFill>
                <a:srgbClr val="00B050"/>
              </a:solidFill>
            </a:endParaRPr>
          </a:p>
          <a:p>
            <a:pPr algn="just"/>
            <a:r>
              <a:rPr lang="en-US" sz="2000" b="1" dirty="0">
                <a:solidFill>
                  <a:srgbClr val="7030A0"/>
                </a:solidFill>
              </a:rPr>
              <a:t>গ) হাফিজের আচরণে আখলাকে হামিদার কোন দিকটি লঙ্ঘিত হয়েছে ? ব্যাখ্যা কর।											৩  </a:t>
            </a:r>
            <a:endParaRPr lang="en-US" sz="2000" dirty="0">
              <a:solidFill>
                <a:srgbClr val="7030A0"/>
              </a:solidFill>
            </a:endParaRPr>
          </a:p>
          <a:p>
            <a:pPr algn="just"/>
            <a:r>
              <a:rPr lang="en-US" sz="2000" b="1" dirty="0">
                <a:solidFill>
                  <a:srgbClr val="00B050"/>
                </a:solidFill>
              </a:rPr>
              <a:t>ঘ) </a:t>
            </a:r>
            <a:r>
              <a:rPr lang="en-US" sz="2000" b="1" dirty="0" smtClean="0">
                <a:solidFill>
                  <a:srgbClr val="00B050"/>
                </a:solidFill>
              </a:rPr>
              <a:t>দৃশ্যপট-২ এ  </a:t>
            </a:r>
            <a:r>
              <a:rPr lang="en-US" sz="2000" b="1" dirty="0">
                <a:solidFill>
                  <a:srgbClr val="00B050"/>
                </a:solidFill>
              </a:rPr>
              <a:t>জনাব সাকিলের কর্মকান্ড চিহ্নিত পূর্বক বিষয়টির উদ্দেশ্য পূরণে কোনটি বেশি ফলপ্রসূ বলে তুমি মনে কর ?  বিশ্লেষণ কর</a:t>
            </a:r>
            <a:r>
              <a:rPr lang="en-US" sz="2000" b="1" dirty="0" smtClean="0">
                <a:solidFill>
                  <a:srgbClr val="00B050"/>
                </a:solidFill>
              </a:rPr>
              <a:t>। 					</a:t>
            </a:r>
            <a:r>
              <a:rPr lang="en-US" sz="2000" b="1" dirty="0">
                <a:solidFill>
                  <a:srgbClr val="00B050"/>
                </a:solidFill>
              </a:rPr>
              <a:t>								৪</a:t>
            </a:r>
            <a:endParaRPr lang="en-US" sz="2000" dirty="0">
              <a:solidFill>
                <a:srgbClr val="00B050"/>
              </a:solidFill>
            </a:endParaRPr>
          </a:p>
        </p:txBody>
      </p:sp>
    </p:spTree>
    <p:extLst>
      <p:ext uri="{BB962C8B-B14F-4D97-AF65-F5344CB8AC3E}">
        <p14:creationId xmlns:p14="http://schemas.microsoft.com/office/powerpoint/2010/main" xmlns="" val="134835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175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175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175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175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17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বহুনির্বাচনি প্রশ্নের নীতিমালা</a:t>
            </a:r>
            <a:endParaRPr lang="en-US" dirty="0"/>
          </a:p>
        </p:txBody>
      </p:sp>
      <p:sp>
        <p:nvSpPr>
          <p:cNvPr id="3" name="Content Placeholder 2"/>
          <p:cNvSpPr>
            <a:spLocks noGrp="1"/>
          </p:cNvSpPr>
          <p:nvPr>
            <p:ph idx="1"/>
          </p:nvPr>
        </p:nvSpPr>
        <p:spPr/>
        <p:txBody>
          <a:bodyPr/>
          <a:lstStyle/>
          <a:p>
            <a:pPr algn="just"/>
            <a:r>
              <a:rPr lang="en-US" b="1" dirty="0" smtClean="0">
                <a:solidFill>
                  <a:srgbClr val="00B050"/>
                </a:solidFill>
              </a:rPr>
              <a:t>চিন্তন </a:t>
            </a:r>
            <a:r>
              <a:rPr lang="en-US" b="1" dirty="0">
                <a:solidFill>
                  <a:srgbClr val="00B050"/>
                </a:solidFill>
              </a:rPr>
              <a:t>দক্ষতার </a:t>
            </a:r>
            <a:r>
              <a:rPr lang="en-US" b="1" dirty="0" smtClean="0">
                <a:solidFill>
                  <a:srgbClr val="00B050"/>
                </a:solidFill>
              </a:rPr>
              <a:t>স্তর: জ্ঞান </a:t>
            </a:r>
            <a:r>
              <a:rPr lang="en-US" b="1" dirty="0">
                <a:solidFill>
                  <a:srgbClr val="00B050"/>
                </a:solidFill>
              </a:rPr>
              <a:t>স্তর: ৩০-৪০%, অনুধাবন স্তর: ৩০-৪০%, প্রয়োগ স্তর: ১০-২০%, উচ্চতর দক্ষতা স্তর: ১০-২০%। </a:t>
            </a:r>
            <a:endParaRPr lang="en-US" b="1" dirty="0" smtClean="0">
              <a:solidFill>
                <a:srgbClr val="00B050"/>
              </a:solidFill>
            </a:endParaRPr>
          </a:p>
          <a:p>
            <a:pPr algn="just"/>
            <a:r>
              <a:rPr lang="en-US" b="1" dirty="0" smtClean="0">
                <a:solidFill>
                  <a:srgbClr val="00B050"/>
                </a:solidFill>
              </a:rPr>
              <a:t>বহুনির্বাচনি </a:t>
            </a:r>
            <a:r>
              <a:rPr lang="en-US" b="1" dirty="0">
                <a:solidFill>
                  <a:srgbClr val="00B050"/>
                </a:solidFill>
              </a:rPr>
              <a:t>প্রশ্নপত্রে জ্ঞান ও অনুধাবন স্তরের ৭০% এবং প্রয়োগ ও উচ্চতর স্তরের ৩০% প্রশ্ন অন্তর্ভুক্ত হবে</a:t>
            </a:r>
            <a:r>
              <a:rPr lang="en-US" b="1" dirty="0" smtClean="0">
                <a:solidFill>
                  <a:srgbClr val="00B050"/>
                </a:solidFill>
              </a:rPr>
              <a:t>।</a:t>
            </a:r>
            <a:endParaRPr lang="en-US"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xit" presetSubtype="0" fill="hold" grpId="0" nodeType="clickEffect">
                                  <p:stCondLst>
                                    <p:cond delay="0"/>
                                  </p:stCondLst>
                                  <p:childTnLst>
                                    <p:animEffect transition="out" filter="fade">
                                      <p:cBhvr>
                                        <p:cTn id="12" dur="2000"/>
                                        <p:tgtEl>
                                          <p:spTgt spid="3">
                                            <p:txEl>
                                              <p:pRg st="0" end="0"/>
                                            </p:txEl>
                                          </p:spTgt>
                                        </p:tgtEl>
                                      </p:cBhvr>
                                    </p:animEffect>
                                    <p:anim calcmode="lin" valueType="num">
                                      <p:cBhvr>
                                        <p:cTn id="13"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 dur="2000"/>
                                        <p:tgtEl>
                                          <p:spTgt spid="3">
                                            <p:txEl>
                                              <p:pRg st="0" end="0"/>
                                            </p:txEl>
                                          </p:spTgt>
                                        </p:tgtEl>
                                        <p:attrNameLst>
                                          <p:attrName>ppt_h</p:attrName>
                                        </p:attrNameLst>
                                      </p:cBhvr>
                                      <p:tavLst>
                                        <p:tav tm="0">
                                          <p:val>
                                            <p:strVal val="ppt_h"/>
                                          </p:val>
                                        </p:tav>
                                        <p:tav tm="100000">
                                          <p:val>
                                            <p:strVal val="ppt_h"/>
                                          </p:val>
                                        </p:tav>
                                      </p:tavLst>
                                    </p:anim>
                                    <p:set>
                                      <p:cBhvr>
                                        <p:cTn id="15"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5" presetClass="exit" presetSubtype="0" fill="hold" grpId="0" nodeType="clickEffect">
                                  <p:stCondLst>
                                    <p:cond delay="0"/>
                                  </p:stCondLst>
                                  <p:childTnLst>
                                    <p:animEffect transition="out" filter="fade">
                                      <p:cBhvr>
                                        <p:cTn id="19" dur="2000"/>
                                        <p:tgtEl>
                                          <p:spTgt spid="3">
                                            <p:txEl>
                                              <p:pRg st="1" end="1"/>
                                            </p:txEl>
                                          </p:spTgt>
                                        </p:tgtEl>
                                      </p:cBhvr>
                                    </p:animEffect>
                                    <p:anim calcmode="lin" valueType="num">
                                      <p:cBhvr>
                                        <p:cTn id="20" dur="2000"/>
                                        <p:tgtEl>
                                          <p:spTgt spid="3">
                                            <p:txEl>
                                              <p:pRg st="1" end="1"/>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1" dur="2000"/>
                                        <p:tgtEl>
                                          <p:spTgt spid="3">
                                            <p:txEl>
                                              <p:pRg st="1" end="1"/>
                                            </p:txEl>
                                          </p:spTgt>
                                        </p:tgtEl>
                                        <p:attrNameLst>
                                          <p:attrName>ppt_h</p:attrName>
                                        </p:attrNameLst>
                                      </p:cBhvr>
                                      <p:tavLst>
                                        <p:tav tm="0">
                                          <p:val>
                                            <p:strVal val="ppt_h"/>
                                          </p:val>
                                        </p:tav>
                                        <p:tav tm="100000">
                                          <p:val>
                                            <p:strVal val="ppt_h"/>
                                          </p:val>
                                        </p:tav>
                                      </p:tavLst>
                                    </p:anim>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FF0000"/>
                </a:solidFill>
              </a:rPr>
              <a:t>অপশনস (</a:t>
            </a:r>
            <a:r>
              <a:rPr lang="as-IN" sz="4000" b="1" dirty="0" smtClean="0">
                <a:solidFill>
                  <a:srgbClr val="FF0000"/>
                </a:solidFill>
              </a:rPr>
              <a:t>বিকল্প</a:t>
            </a:r>
            <a:r>
              <a:rPr lang="en-US" sz="4000" b="1" dirty="0" smtClean="0">
                <a:solidFill>
                  <a:srgbClr val="FF0000"/>
                </a:solidFill>
              </a:rPr>
              <a:t> উত্তরসমূহ)</a:t>
            </a:r>
            <a:endParaRPr sz="4000" b="1" dirty="0">
              <a:solidFill>
                <a:srgbClr val="FF0000"/>
              </a:solidFill>
            </a:endParaRPr>
          </a:p>
        </p:txBody>
      </p:sp>
      <p:sp>
        <p:nvSpPr>
          <p:cNvPr id="3" name="Content Placeholder 2"/>
          <p:cNvSpPr>
            <a:spLocks noGrp="1"/>
          </p:cNvSpPr>
          <p:nvPr>
            <p:ph idx="1"/>
          </p:nvPr>
        </p:nvSpPr>
        <p:spPr>
          <a:xfrm>
            <a:off x="369517" y="1414506"/>
            <a:ext cx="8229600" cy="4525963"/>
          </a:xfrm>
        </p:spPr>
        <p:txBody>
          <a:bodyPr>
            <a:noAutofit/>
          </a:bodyPr>
          <a:lstStyle/>
          <a:p>
            <a:pPr algn="just"/>
            <a:r>
              <a:rPr lang="en-US" sz="2400" b="1" dirty="0">
                <a:solidFill>
                  <a:srgbClr val="00B050"/>
                </a:solidFill>
              </a:rPr>
              <a:t>প্রতিটি বহুনির্বাচনি প্রশ্নে অবশ্যই এমন ৩টি বিক্ষেপক (Distractors) থাকবে যেগুলো শিক্ষার্থীদের নির্বাচন করার </a:t>
            </a:r>
            <a:r>
              <a:rPr lang="en-US" sz="2400" b="1" dirty="0" smtClean="0">
                <a:solidFill>
                  <a:srgbClr val="00B050"/>
                </a:solidFill>
              </a:rPr>
              <a:t>অন্তত </a:t>
            </a:r>
            <a:r>
              <a:rPr lang="en-US" sz="2400" b="1" dirty="0">
                <a:solidFill>
                  <a:srgbClr val="00B050"/>
                </a:solidFill>
              </a:rPr>
              <a:t>৫% </a:t>
            </a:r>
            <a:r>
              <a:rPr lang="en-US" sz="2400" b="1" dirty="0" smtClean="0">
                <a:solidFill>
                  <a:srgbClr val="00B050"/>
                </a:solidFill>
              </a:rPr>
              <a:t>সম্ভাবনা </a:t>
            </a:r>
            <a:r>
              <a:rPr lang="en-US" sz="2400" b="1" dirty="0">
                <a:solidFill>
                  <a:srgbClr val="00B050"/>
                </a:solidFill>
              </a:rPr>
              <a:t>থাকতে হবে</a:t>
            </a:r>
            <a:r>
              <a:rPr lang="en-US" sz="2400" b="1" dirty="0" smtClean="0">
                <a:solidFill>
                  <a:srgbClr val="00B050"/>
                </a:solidFill>
              </a:rPr>
              <a:t>।</a:t>
            </a:r>
          </a:p>
          <a:p>
            <a:pPr algn="just"/>
            <a:r>
              <a:rPr lang="en-US" sz="2400" b="1" dirty="0" smtClean="0">
                <a:solidFill>
                  <a:srgbClr val="00B050"/>
                </a:solidFill>
              </a:rPr>
              <a:t>অপশনগুলো </a:t>
            </a:r>
            <a:r>
              <a:rPr lang="en-US" sz="2400" b="1" dirty="0">
                <a:solidFill>
                  <a:srgbClr val="00B050"/>
                </a:solidFill>
              </a:rPr>
              <a:t>হয় সবগুলো পজেটিড (ইতিবাচক) নয় সবগুলো নেতিবাচক অ</a:t>
            </a:r>
            <a:r>
              <a:rPr lang="en-US" sz="2400" b="1" dirty="0" smtClean="0">
                <a:solidFill>
                  <a:srgbClr val="00B050"/>
                </a:solidFill>
              </a:rPr>
              <a:t>পশন </a:t>
            </a:r>
            <a:r>
              <a:rPr lang="en-US" sz="2400" b="1" dirty="0">
                <a:solidFill>
                  <a:srgbClr val="00B050"/>
                </a:solidFill>
              </a:rPr>
              <a:t>দিতে হবে</a:t>
            </a:r>
            <a:r>
              <a:rPr lang="en-US" sz="2400" b="1" dirty="0" smtClean="0">
                <a:solidFill>
                  <a:srgbClr val="00B050"/>
                </a:solidFill>
              </a:rPr>
              <a:t>।</a:t>
            </a:r>
          </a:p>
          <a:p>
            <a:pPr algn="just"/>
            <a:r>
              <a:rPr lang="en-US" sz="2400" b="1" dirty="0">
                <a:solidFill>
                  <a:srgbClr val="00B050"/>
                </a:solidFill>
              </a:rPr>
              <a:t>সঠিক উত্তরসহ বাকি অপশনগুলোও পাঠ্য বই থেকেই নেওয়া </a:t>
            </a:r>
            <a:r>
              <a:rPr lang="en-US" sz="2400" b="1" dirty="0" smtClean="0">
                <a:solidFill>
                  <a:srgbClr val="00B050"/>
                </a:solidFill>
              </a:rPr>
              <a:t>উচিত। </a:t>
            </a:r>
            <a:r>
              <a:rPr lang="en-US" sz="2400" b="1" dirty="0">
                <a:solidFill>
                  <a:srgbClr val="00B050"/>
                </a:solidFill>
              </a:rPr>
              <a:t>প্রয়োজনে অন্য অধ্যায় থেকেও অপশন নেয়া যাবে</a:t>
            </a:r>
            <a:r>
              <a:rPr lang="en-US" sz="2400" b="1" dirty="0" smtClean="0">
                <a:solidFill>
                  <a:srgbClr val="00B050"/>
                </a:solidFill>
              </a:rPr>
              <a:t>।</a:t>
            </a:r>
          </a:p>
          <a:p>
            <a:pPr algn="just"/>
            <a:r>
              <a:rPr lang="en-US" sz="2400" b="1" dirty="0" smtClean="0">
                <a:solidFill>
                  <a:srgbClr val="00B050"/>
                </a:solidFill>
              </a:rPr>
              <a:t>উপরের </a:t>
            </a:r>
            <a:r>
              <a:rPr lang="en-US" sz="2400" b="1" dirty="0">
                <a:solidFill>
                  <a:srgbClr val="00B050"/>
                </a:solidFill>
              </a:rPr>
              <a:t>সবগুলো ঠিক বা কোনটিই ঠিক নয় এ রকম অপশন দেয়া যাবে না। </a:t>
            </a:r>
            <a:endParaRPr lang="en-US" sz="2400" dirty="0">
              <a:solidFill>
                <a:srgbClr val="00B050"/>
              </a:solidFill>
            </a:endParaRPr>
          </a:p>
          <a:p>
            <a:pPr algn="just"/>
            <a:r>
              <a:rPr lang="en-US" sz="2400" b="1" dirty="0">
                <a:solidFill>
                  <a:srgbClr val="00B050"/>
                </a:solidFill>
              </a:rPr>
              <a:t>ক্রমানুযায়ী তালিকাভুক্ত হবে (সংখ্যাবাচক হলে)। অপশনগুলো দৈর্ঘ্যে প্রায় সমান হতে হবে। </a:t>
            </a:r>
          </a:p>
          <a:p>
            <a:pPr algn="just"/>
            <a:endParaRPr sz="2400"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iterate type="wd">
                                    <p:tmPct val="10000"/>
                                  </p:iterate>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grpId="0" nodeType="clickEffect">
                                  <p:stCondLst>
                                    <p:cond delay="0"/>
                                  </p:stCondLst>
                                  <p:childTnLst>
                                    <p:animEffect transition="out" filter="barn(inVertical)">
                                      <p:cBhvr>
                                        <p:cTn id="13" dur="500"/>
                                        <p:tgtEl>
                                          <p:spTgt spid="3">
                                            <p:txEl>
                                              <p:pRg st="0" end="0"/>
                                            </p:txEl>
                                          </p:spTgt>
                                        </p:tgtEl>
                                      </p:cBhvr>
                                    </p:animEffect>
                                    <p:set>
                                      <p:cBhvr>
                                        <p:cTn id="14"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xit" presetSubtype="21" fill="hold" grpId="0" nodeType="clickEffect">
                                  <p:stCondLst>
                                    <p:cond delay="0"/>
                                  </p:stCondLst>
                                  <p:childTnLst>
                                    <p:animEffect transition="out" filter="barn(inVertical)">
                                      <p:cBhvr>
                                        <p:cTn id="18" dur="500"/>
                                        <p:tgtEl>
                                          <p:spTgt spid="3">
                                            <p:txEl>
                                              <p:pRg st="1" end="1"/>
                                            </p:txEl>
                                          </p:spTgt>
                                        </p:tgtEl>
                                      </p:cBhvr>
                                    </p:animEffect>
                                    <p:set>
                                      <p:cBhvr>
                                        <p:cTn id="19"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grpId="0" nodeType="clickEffect">
                                  <p:stCondLst>
                                    <p:cond delay="0"/>
                                  </p:stCondLst>
                                  <p:childTnLst>
                                    <p:animEffect transition="out" filter="barn(inVertical)">
                                      <p:cBhvr>
                                        <p:cTn id="23" dur="500"/>
                                        <p:tgtEl>
                                          <p:spTgt spid="3">
                                            <p:txEl>
                                              <p:pRg st="2" end="2"/>
                                            </p:txEl>
                                          </p:spTgt>
                                        </p:tgtEl>
                                      </p:cBhvr>
                                    </p:animEffect>
                                    <p:set>
                                      <p:cBhvr>
                                        <p:cTn id="24"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xit" presetSubtype="21" fill="hold" grpId="0" nodeType="clickEffect">
                                  <p:stCondLst>
                                    <p:cond delay="0"/>
                                  </p:stCondLst>
                                  <p:childTnLst>
                                    <p:animEffect transition="out" filter="barn(inVertical)">
                                      <p:cBhvr>
                                        <p:cTn id="28" dur="500"/>
                                        <p:tgtEl>
                                          <p:spTgt spid="3">
                                            <p:txEl>
                                              <p:pRg st="3" end="3"/>
                                            </p:txEl>
                                          </p:spTgt>
                                        </p:tgtEl>
                                      </p:cBhvr>
                                    </p:animEffect>
                                    <p:set>
                                      <p:cBhvr>
                                        <p:cTn id="29"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6" presetClass="exit" presetSubtype="21" fill="hold" grpId="0" nodeType="clickEffect">
                                  <p:stCondLst>
                                    <p:cond delay="0"/>
                                  </p:stCondLst>
                                  <p:childTnLst>
                                    <p:animEffect transition="out" filter="barn(inVertical)">
                                      <p:cBhvr>
                                        <p:cTn id="33" dur="500"/>
                                        <p:tgtEl>
                                          <p:spTgt spid="3">
                                            <p:txEl>
                                              <p:pRg st="4" end="4"/>
                                            </p:txEl>
                                          </p:spTgt>
                                        </p:tgtEl>
                                      </p:cBhvr>
                                    </p:animEffect>
                                    <p:set>
                                      <p:cBhvr>
                                        <p:cTn id="34"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উদ্দীপকের ভাষা</a:t>
            </a:r>
            <a:endParaRPr dirty="0">
              <a:solidFill>
                <a:srgbClr val="FF0000"/>
              </a:solidFill>
            </a:endParaRPr>
          </a:p>
        </p:txBody>
      </p:sp>
      <p:sp>
        <p:nvSpPr>
          <p:cNvPr id="3" name="Content Placeholder 2"/>
          <p:cNvSpPr>
            <a:spLocks noGrp="1"/>
          </p:cNvSpPr>
          <p:nvPr>
            <p:ph idx="1"/>
          </p:nvPr>
        </p:nvSpPr>
        <p:spPr/>
        <p:txBody>
          <a:bodyPr/>
          <a:lstStyle/>
          <a:p>
            <a:r>
              <a:rPr lang="en-US" b="1" dirty="0" smtClean="0">
                <a:solidFill>
                  <a:srgbClr val="00B050"/>
                </a:solidFill>
              </a:rPr>
              <a:t>উদ্দীপকে </a:t>
            </a:r>
            <a:r>
              <a:rPr lang="en-US" b="1" dirty="0">
                <a:solidFill>
                  <a:srgbClr val="00B050"/>
                </a:solidFill>
              </a:rPr>
              <a:t>নেতিবাচক  শব্দ/বাক্য পরিহার করুন। একান্ত ব্যবহার করলে বোল্ড (bold) বা আলাদা করে দিন</a:t>
            </a:r>
            <a:r>
              <a:rPr lang="en-US" b="1" dirty="0" smtClean="0">
                <a:solidFill>
                  <a:srgbClr val="00B050"/>
                </a:solidFill>
              </a:rPr>
              <a:t>।</a:t>
            </a:r>
            <a:endParaRPr lang="en-US" dirty="0">
              <a:solidFill>
                <a:srgbClr val="00B050"/>
              </a:solidFill>
            </a:endParaRPr>
          </a:p>
          <a:p>
            <a:r>
              <a:rPr lang="en-US" b="1" dirty="0" smtClean="0">
                <a:solidFill>
                  <a:srgbClr val="00B050"/>
                </a:solidFill>
              </a:rPr>
              <a:t>শব্দার্থ/ প্রকারভেদ /কততম/ কয়টি এভাবে প্রশ্ন না করা। এতে প্রশ্নের মান কমে যায়।</a:t>
            </a:r>
            <a:endParaRPr lang="en-US"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সাধারণ বহুনির্বাচনি প্রশ্ন</a:t>
            </a:r>
            <a:endParaRPr dirty="0">
              <a:solidFill>
                <a:srgbClr val="FF0000"/>
              </a:solidFill>
            </a:endParaRPr>
          </a:p>
        </p:txBody>
      </p:sp>
      <p:sp>
        <p:nvSpPr>
          <p:cNvPr id="3" name="Content Placeholder 2"/>
          <p:cNvSpPr>
            <a:spLocks noGrp="1"/>
          </p:cNvSpPr>
          <p:nvPr>
            <p:ph idx="1"/>
          </p:nvPr>
        </p:nvSpPr>
        <p:spPr/>
        <p:txBody>
          <a:bodyPr/>
          <a:lstStyle/>
          <a:p>
            <a:pPr algn="just"/>
            <a:r>
              <a:rPr lang="en-US" b="1" dirty="0" smtClean="0">
                <a:solidFill>
                  <a:srgbClr val="00B050"/>
                </a:solidFill>
              </a:rPr>
              <a:t> </a:t>
            </a:r>
            <a:r>
              <a:rPr lang="en-US" b="1" dirty="0">
                <a:solidFill>
                  <a:srgbClr val="00B050"/>
                </a:solidFill>
              </a:rPr>
              <a:t>সাধারণ বহুনির্বাচনি প্রশ্ন দু’ভাবে করা যায়: সংক্ষিপ্ত প্রশ্নের আকারে এবং অসম্পূর্ণ বাক্যে। তবে সংক্ষিপ্ত প্রশ্নের আকারে করাই উত্তম। (জ্ঞানমূলক প্রশ্ন: সর্বোচ্চ ১২টি থাকবে, ৪০%)   </a:t>
            </a:r>
            <a:endParaRPr lang="en-US" dirty="0">
              <a:solidFill>
                <a:srgbClr val="00B050"/>
              </a:solidFill>
            </a:endParaRPr>
          </a:p>
          <a:p>
            <a:pPr algn="just"/>
            <a:r>
              <a:rPr lang="en-US" b="1" dirty="0">
                <a:solidFill>
                  <a:srgbClr val="00B050"/>
                </a:solidFill>
              </a:rPr>
              <a:t>উদাহরণ: আল-কুরআন সর্বমোট ৩০টি অংশে বিভক্ত। এগুলোকে বলা হয়- </a:t>
            </a:r>
            <a:endParaRPr lang="en-US" dirty="0">
              <a:solidFill>
                <a:srgbClr val="00B050"/>
              </a:solidFill>
            </a:endParaRPr>
          </a:p>
          <a:p>
            <a:pPr algn="just"/>
            <a:r>
              <a:rPr lang="en-US" b="1" dirty="0">
                <a:solidFill>
                  <a:srgbClr val="00B050"/>
                </a:solidFill>
              </a:rPr>
              <a:t>ক) সূরা 	(ঘ) পারা 	(গ) রুকু 	(ঘ) আয়াত</a:t>
            </a:r>
            <a:endParaRPr lang="en-US"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xit" presetSubtype="0" fill="hold" grpId="0" nodeType="clickEffect">
                                  <p:stCondLst>
                                    <p:cond delay="0"/>
                                  </p:stCondLst>
                                  <p:childTnLst>
                                    <p:animEffect transition="out" filter="fade">
                                      <p:cBhvr>
                                        <p:cTn id="12" dur="2000"/>
                                        <p:tgtEl>
                                          <p:spTgt spid="3">
                                            <p:txEl>
                                              <p:pRg st="0" end="0"/>
                                            </p:txEl>
                                          </p:spTgt>
                                        </p:tgtEl>
                                      </p:cBhvr>
                                    </p:animEffect>
                                    <p:anim calcmode="lin" valueType="num">
                                      <p:cBhvr>
                                        <p:cTn id="13"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 dur="2000"/>
                                        <p:tgtEl>
                                          <p:spTgt spid="3">
                                            <p:txEl>
                                              <p:pRg st="0" end="0"/>
                                            </p:txEl>
                                          </p:spTgt>
                                        </p:tgtEl>
                                        <p:attrNameLst>
                                          <p:attrName>ppt_h</p:attrName>
                                        </p:attrNameLst>
                                      </p:cBhvr>
                                      <p:tavLst>
                                        <p:tav tm="0">
                                          <p:val>
                                            <p:strVal val="ppt_h"/>
                                          </p:val>
                                        </p:tav>
                                        <p:tav tm="100000">
                                          <p:val>
                                            <p:strVal val="ppt_h"/>
                                          </p:val>
                                        </p:tav>
                                      </p:tavLst>
                                    </p:anim>
                                    <p:set>
                                      <p:cBhvr>
                                        <p:cTn id="15"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5" presetClass="exit" presetSubtype="0" fill="hold" grpId="0" nodeType="clickEffect">
                                  <p:stCondLst>
                                    <p:cond delay="0"/>
                                  </p:stCondLst>
                                  <p:childTnLst>
                                    <p:animEffect transition="out" filter="fade">
                                      <p:cBhvr>
                                        <p:cTn id="19" dur="2000"/>
                                        <p:tgtEl>
                                          <p:spTgt spid="3">
                                            <p:txEl>
                                              <p:pRg st="1" end="1"/>
                                            </p:txEl>
                                          </p:spTgt>
                                        </p:tgtEl>
                                      </p:cBhvr>
                                    </p:animEffect>
                                    <p:anim calcmode="lin" valueType="num">
                                      <p:cBhvr>
                                        <p:cTn id="20" dur="2000"/>
                                        <p:tgtEl>
                                          <p:spTgt spid="3">
                                            <p:txEl>
                                              <p:pRg st="1" end="1"/>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1" dur="2000"/>
                                        <p:tgtEl>
                                          <p:spTgt spid="3">
                                            <p:txEl>
                                              <p:pRg st="1" end="1"/>
                                            </p:txEl>
                                          </p:spTgt>
                                        </p:tgtEl>
                                        <p:attrNameLst>
                                          <p:attrName>ppt_h</p:attrName>
                                        </p:attrNameLst>
                                      </p:cBhvr>
                                      <p:tavLst>
                                        <p:tav tm="0">
                                          <p:val>
                                            <p:strVal val="ppt_h"/>
                                          </p:val>
                                        </p:tav>
                                        <p:tav tm="100000">
                                          <p:val>
                                            <p:strVal val="ppt_h"/>
                                          </p:val>
                                        </p:tav>
                                      </p:tavLst>
                                    </p:anim>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5" presetClass="exit" presetSubtype="0" fill="hold" grpId="0" nodeType="clickEffect">
                                  <p:stCondLst>
                                    <p:cond delay="0"/>
                                  </p:stCondLst>
                                  <p:childTnLst>
                                    <p:animEffect transition="out" filter="fade">
                                      <p:cBhvr>
                                        <p:cTn id="26" dur="2000"/>
                                        <p:tgtEl>
                                          <p:spTgt spid="3">
                                            <p:txEl>
                                              <p:pRg st="2" end="2"/>
                                            </p:txEl>
                                          </p:spTgt>
                                        </p:tgtEl>
                                      </p:cBhvr>
                                    </p:animEffect>
                                    <p:anim calcmode="lin" valueType="num">
                                      <p:cBhvr>
                                        <p:cTn id="27" dur="2000"/>
                                        <p:tgtEl>
                                          <p:spTgt spid="3">
                                            <p:txEl>
                                              <p:pRg st="2" end="2"/>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8" dur="2000"/>
                                        <p:tgtEl>
                                          <p:spTgt spid="3">
                                            <p:txEl>
                                              <p:pRg st="2" end="2"/>
                                            </p:txEl>
                                          </p:spTgt>
                                        </p:tgtEl>
                                        <p:attrNameLst>
                                          <p:attrName>ppt_h</p:attrName>
                                        </p:attrNameLst>
                                      </p:cBhvr>
                                      <p:tavLst>
                                        <p:tav tm="0">
                                          <p:val>
                                            <p:strVal val="ppt_h"/>
                                          </p:val>
                                        </p:tav>
                                        <p:tav tm="100000">
                                          <p:val>
                                            <p:strVal val="ppt_h"/>
                                          </p:val>
                                        </p:tav>
                                      </p:tavLst>
                                    </p:anim>
                                    <p:set>
                                      <p:cBhvr>
                                        <p:cTn id="29"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0491"/>
          </a:xfrm>
        </p:spPr>
        <p:txBody>
          <a:bodyPr>
            <a:normAutofit/>
          </a:bodyPr>
          <a:lstStyle/>
          <a:p>
            <a:r>
              <a:rPr lang="en-US" sz="4000" dirty="0" smtClean="0">
                <a:solidFill>
                  <a:srgbClr val="FF0000"/>
                </a:solidFill>
              </a:rPr>
              <a:t>অনুধাবনমূলক বহুনির্বাচনি</a:t>
            </a:r>
            <a:endParaRPr sz="4000" dirty="0">
              <a:solidFill>
                <a:srgbClr val="FF0000"/>
              </a:solidFill>
            </a:endParaRPr>
          </a:p>
        </p:txBody>
      </p:sp>
      <p:sp>
        <p:nvSpPr>
          <p:cNvPr id="3" name="Content Placeholder 2"/>
          <p:cNvSpPr>
            <a:spLocks noGrp="1"/>
          </p:cNvSpPr>
          <p:nvPr>
            <p:ph idx="1"/>
          </p:nvPr>
        </p:nvSpPr>
        <p:spPr>
          <a:xfrm>
            <a:off x="457200" y="1399784"/>
            <a:ext cx="8229600" cy="4525963"/>
          </a:xfrm>
        </p:spPr>
        <p:txBody>
          <a:bodyPr>
            <a:noAutofit/>
          </a:bodyPr>
          <a:lstStyle/>
          <a:p>
            <a:pPr algn="just"/>
            <a:r>
              <a:rPr lang="en-US" sz="2400" b="1" dirty="0" smtClean="0">
                <a:solidFill>
                  <a:srgbClr val="00B050"/>
                </a:solidFill>
              </a:rPr>
              <a:t>অনুধাবনমূলক </a:t>
            </a:r>
            <a:r>
              <a:rPr lang="en-US" sz="2400" b="1" dirty="0">
                <a:solidFill>
                  <a:srgbClr val="00B050"/>
                </a:solidFill>
              </a:rPr>
              <a:t>প্রশ্নের </a:t>
            </a:r>
            <a:r>
              <a:rPr lang="en-US" sz="2400" b="1" dirty="0" smtClean="0">
                <a:solidFill>
                  <a:srgbClr val="00B050"/>
                </a:solidFill>
              </a:rPr>
              <a:t>ক্ষেত্রে হয় </a:t>
            </a:r>
            <a:r>
              <a:rPr lang="en-US" sz="2400" b="1" dirty="0">
                <a:solidFill>
                  <a:srgbClr val="00B050"/>
                </a:solidFill>
              </a:rPr>
              <a:t>প্রশ্নটি ঘুরিয়ে দিতে হবে নয়তো উত্তরের অপশনগুলো ঘুরিয়ে দিতে হবে। যাতে সঠিক উত্তর নির্বাচনের ক্ষেত্রে শিক্ষার্থীকে চিন্তা করতে হয়। </a:t>
            </a:r>
            <a:r>
              <a:rPr lang="en-US" sz="2400" b="1" dirty="0" smtClean="0">
                <a:solidFill>
                  <a:srgbClr val="00B050"/>
                </a:solidFill>
              </a:rPr>
              <a:t>অনুধাবনমূলক </a:t>
            </a:r>
            <a:r>
              <a:rPr lang="en-US" sz="2400" b="1" dirty="0">
                <a:solidFill>
                  <a:srgbClr val="00B050"/>
                </a:solidFill>
              </a:rPr>
              <a:t>প্রশ্ন: (৩০% সর্বোচ্চ ০৯টি থাকবে) </a:t>
            </a:r>
            <a:endParaRPr lang="en-US" sz="2400" dirty="0">
              <a:solidFill>
                <a:srgbClr val="00B050"/>
              </a:solidFill>
            </a:endParaRPr>
          </a:p>
          <a:p>
            <a:pPr algn="just"/>
            <a:r>
              <a:rPr lang="en-US" sz="2400" b="1" dirty="0">
                <a:solidFill>
                  <a:srgbClr val="7030A0"/>
                </a:solidFill>
              </a:rPr>
              <a:t>উদাহরণ: মাক্কি সূরার বৈশিষ্ট্য কোনটি ?</a:t>
            </a:r>
            <a:endParaRPr lang="en-US" sz="2400" dirty="0">
              <a:solidFill>
                <a:srgbClr val="7030A0"/>
              </a:solidFill>
            </a:endParaRPr>
          </a:p>
          <a:p>
            <a:pPr algn="just"/>
            <a:r>
              <a:rPr lang="en-US" sz="2400" b="1" dirty="0">
                <a:solidFill>
                  <a:srgbClr val="00B050"/>
                </a:solidFill>
              </a:rPr>
              <a:t>(ক) এতে </a:t>
            </a:r>
            <a:r>
              <a:rPr lang="en-US" sz="2400" b="1" dirty="0" smtClean="0">
                <a:solidFill>
                  <a:srgbClr val="00B050"/>
                </a:solidFill>
              </a:rPr>
              <a:t>হালাল-হারাম বিষয়ে </a:t>
            </a:r>
            <a:r>
              <a:rPr lang="en-US" sz="2400" b="1" dirty="0">
                <a:solidFill>
                  <a:srgbClr val="00B050"/>
                </a:solidFill>
              </a:rPr>
              <a:t>বর্ণিত হয়েছে		</a:t>
            </a:r>
            <a:endParaRPr lang="en-US" sz="2400" dirty="0">
              <a:solidFill>
                <a:srgbClr val="00B050"/>
              </a:solidFill>
            </a:endParaRPr>
          </a:p>
          <a:p>
            <a:pPr algn="just"/>
            <a:r>
              <a:rPr lang="en-US" sz="2400" b="1" dirty="0">
                <a:solidFill>
                  <a:srgbClr val="7030A0"/>
                </a:solidFill>
              </a:rPr>
              <a:t>(খ) হে ইমানদারগণ!  বলে সম্বোধন করা হয়েছে</a:t>
            </a:r>
            <a:endParaRPr lang="en-US" sz="2400" dirty="0">
              <a:solidFill>
                <a:srgbClr val="7030A0"/>
              </a:solidFill>
            </a:endParaRPr>
          </a:p>
          <a:p>
            <a:pPr algn="just"/>
            <a:r>
              <a:rPr lang="en-US" sz="2400" b="1" dirty="0">
                <a:solidFill>
                  <a:srgbClr val="FF0000"/>
                </a:solidFill>
              </a:rPr>
              <a:t>(গ)</a:t>
            </a:r>
            <a:r>
              <a:rPr lang="en-US" sz="2400" b="1" dirty="0">
                <a:solidFill>
                  <a:srgbClr val="00B050"/>
                </a:solidFill>
              </a:rPr>
              <a:t> ইসলামের সাধারণ নীতিমালার উল্লেখ রয়েছে	</a:t>
            </a:r>
            <a:endParaRPr lang="en-US" sz="2400" dirty="0">
              <a:solidFill>
                <a:srgbClr val="00B050"/>
              </a:solidFill>
            </a:endParaRPr>
          </a:p>
          <a:p>
            <a:pPr algn="just"/>
            <a:r>
              <a:rPr lang="en-US" sz="2400" b="1" dirty="0">
                <a:solidFill>
                  <a:srgbClr val="7030A0"/>
                </a:solidFill>
              </a:rPr>
              <a:t>(ঘ) </a:t>
            </a:r>
            <a:r>
              <a:rPr lang="en-US" sz="2400" b="1" dirty="0" smtClean="0">
                <a:solidFill>
                  <a:srgbClr val="7030A0"/>
                </a:solidFill>
              </a:rPr>
              <a:t>সামাজিক ও রাষ্ট্রীয় </a:t>
            </a:r>
            <a:r>
              <a:rPr lang="en-US" sz="2400" b="1" dirty="0">
                <a:solidFill>
                  <a:srgbClr val="7030A0"/>
                </a:solidFill>
              </a:rPr>
              <a:t>নীতিমালা বর্ণিত </a:t>
            </a:r>
            <a:r>
              <a:rPr lang="en-US" sz="2400" b="1" dirty="0" smtClean="0">
                <a:solidFill>
                  <a:srgbClr val="7030A0"/>
                </a:solidFill>
              </a:rPr>
              <a:t>হয়েছে</a:t>
            </a:r>
          </a:p>
          <a:p>
            <a:pPr algn="just"/>
            <a:r>
              <a:rPr lang="en-US" sz="2400" b="1" dirty="0" smtClean="0">
                <a:solidFill>
                  <a:srgbClr val="FF0000"/>
                </a:solidFill>
              </a:rPr>
              <a:t>পাঠ্য বইয়ে আছে: </a:t>
            </a:r>
            <a:r>
              <a:rPr lang="en-US" sz="2400" b="1" dirty="0" smtClean="0">
                <a:solidFill>
                  <a:srgbClr val="00B050"/>
                </a:solidFill>
              </a:rPr>
              <a:t>শরিয়তের </a:t>
            </a:r>
            <a:r>
              <a:rPr lang="en-US" sz="2400" b="1" dirty="0">
                <a:solidFill>
                  <a:srgbClr val="00B050"/>
                </a:solidFill>
              </a:rPr>
              <a:t>সাধারণ নীতিমালার উল্লেখ রয়েছে	</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mph" presetSubtype="0" fill="hold" grpId="0" nodeType="clickEffect">
                                  <p:stCondLst>
                                    <p:cond delay="0"/>
                                  </p:stCondLst>
                                  <p:childTnLst>
                                    <p:animClr clrSpc="hsl" dir="cw">
                                      <p:cBhvr override="childStyle">
                                        <p:cTn id="13" dur="500" fill="hold"/>
                                        <p:tgtEl>
                                          <p:spTgt spid="3">
                                            <p:txEl>
                                              <p:pRg st="0" end="0"/>
                                            </p:txEl>
                                          </p:spTgt>
                                        </p:tgtEl>
                                        <p:attrNameLst>
                                          <p:attrName>style.color</p:attrName>
                                        </p:attrNameLst>
                                      </p:cBhvr>
                                      <p:by>
                                        <p:hsl h="0" s="-70588" l="0"/>
                                      </p:by>
                                    </p:animClr>
                                    <p:animClr clrSpc="hsl" dir="cw">
                                      <p:cBhvr>
                                        <p:cTn id="14" dur="500" fill="hold"/>
                                        <p:tgtEl>
                                          <p:spTgt spid="3">
                                            <p:txEl>
                                              <p:pRg st="0" end="0"/>
                                            </p:txEl>
                                          </p:spTgt>
                                        </p:tgtEl>
                                        <p:attrNameLst>
                                          <p:attrName>fillcolor</p:attrName>
                                        </p:attrNameLst>
                                      </p:cBhvr>
                                      <p:by>
                                        <p:hsl h="0" s="-70588" l="0"/>
                                      </p:by>
                                    </p:animClr>
                                    <p:animClr clrSpc="hsl" dir="cw">
                                      <p:cBhvr>
                                        <p:cTn id="15" dur="500" fill="hold"/>
                                        <p:tgtEl>
                                          <p:spTgt spid="3">
                                            <p:txEl>
                                              <p:pRg st="0" end="0"/>
                                            </p:txEl>
                                          </p:spTgt>
                                        </p:tgtEl>
                                        <p:attrNameLst>
                                          <p:attrName>stroke.color</p:attrName>
                                        </p:attrNameLst>
                                      </p:cBhvr>
                                      <p:by>
                                        <p:hsl h="0" s="-70588" l="0"/>
                                      </p:by>
                                    </p:animClr>
                                    <p:set>
                                      <p:cBhvr>
                                        <p:cTn id="16" dur="500" fill="hold"/>
                                        <p:tgtEl>
                                          <p:spTgt spid="3">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5" presetClass="emph" presetSubtype="0" fill="hold" grpId="0" nodeType="clickEffect">
                                  <p:stCondLst>
                                    <p:cond delay="0"/>
                                  </p:stCondLst>
                                  <p:childTnLst>
                                    <p:animClr clrSpc="hsl" dir="cw">
                                      <p:cBhvr override="childStyle">
                                        <p:cTn id="20" dur="500" fill="hold"/>
                                        <p:tgtEl>
                                          <p:spTgt spid="3">
                                            <p:txEl>
                                              <p:pRg st="1" end="1"/>
                                            </p:txEl>
                                          </p:spTgt>
                                        </p:tgtEl>
                                        <p:attrNameLst>
                                          <p:attrName>style.color</p:attrName>
                                        </p:attrNameLst>
                                      </p:cBhvr>
                                      <p:by>
                                        <p:hsl h="0" s="-70588" l="0"/>
                                      </p:by>
                                    </p:animClr>
                                    <p:animClr clrSpc="hsl" dir="cw">
                                      <p:cBhvr>
                                        <p:cTn id="21" dur="500" fill="hold"/>
                                        <p:tgtEl>
                                          <p:spTgt spid="3">
                                            <p:txEl>
                                              <p:pRg st="1" end="1"/>
                                            </p:txEl>
                                          </p:spTgt>
                                        </p:tgtEl>
                                        <p:attrNameLst>
                                          <p:attrName>fillcolor</p:attrName>
                                        </p:attrNameLst>
                                      </p:cBhvr>
                                      <p:by>
                                        <p:hsl h="0" s="-70588" l="0"/>
                                      </p:by>
                                    </p:animClr>
                                    <p:animClr clrSpc="hsl" dir="cw">
                                      <p:cBhvr>
                                        <p:cTn id="22" dur="500" fill="hold"/>
                                        <p:tgtEl>
                                          <p:spTgt spid="3">
                                            <p:txEl>
                                              <p:pRg st="1" end="1"/>
                                            </p:txEl>
                                          </p:spTgt>
                                        </p:tgtEl>
                                        <p:attrNameLst>
                                          <p:attrName>stroke.color</p:attrName>
                                        </p:attrNameLst>
                                      </p:cBhvr>
                                      <p:by>
                                        <p:hsl h="0" s="-70588" l="0"/>
                                      </p:by>
                                    </p:animClr>
                                    <p:set>
                                      <p:cBhvr>
                                        <p:cTn id="23" dur="500" fill="hold"/>
                                        <p:tgtEl>
                                          <p:spTgt spid="3">
                                            <p:txEl>
                                              <p:pRg st="1" end="1"/>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5" presetClass="emph" presetSubtype="0" fill="hold" grpId="0" nodeType="clickEffect">
                                  <p:stCondLst>
                                    <p:cond delay="0"/>
                                  </p:stCondLst>
                                  <p:childTnLst>
                                    <p:animClr clrSpc="hsl" dir="cw">
                                      <p:cBhvr override="childStyle">
                                        <p:cTn id="27" dur="500" fill="hold"/>
                                        <p:tgtEl>
                                          <p:spTgt spid="3">
                                            <p:txEl>
                                              <p:pRg st="2" end="2"/>
                                            </p:txEl>
                                          </p:spTgt>
                                        </p:tgtEl>
                                        <p:attrNameLst>
                                          <p:attrName>style.color</p:attrName>
                                        </p:attrNameLst>
                                      </p:cBhvr>
                                      <p:by>
                                        <p:hsl h="0" s="-70588" l="0"/>
                                      </p:by>
                                    </p:animClr>
                                    <p:animClr clrSpc="hsl" dir="cw">
                                      <p:cBhvr>
                                        <p:cTn id="28" dur="500" fill="hold"/>
                                        <p:tgtEl>
                                          <p:spTgt spid="3">
                                            <p:txEl>
                                              <p:pRg st="2" end="2"/>
                                            </p:txEl>
                                          </p:spTgt>
                                        </p:tgtEl>
                                        <p:attrNameLst>
                                          <p:attrName>fillcolor</p:attrName>
                                        </p:attrNameLst>
                                      </p:cBhvr>
                                      <p:by>
                                        <p:hsl h="0" s="-70588" l="0"/>
                                      </p:by>
                                    </p:animClr>
                                    <p:animClr clrSpc="hsl" dir="cw">
                                      <p:cBhvr>
                                        <p:cTn id="29" dur="500" fill="hold"/>
                                        <p:tgtEl>
                                          <p:spTgt spid="3">
                                            <p:txEl>
                                              <p:pRg st="2" end="2"/>
                                            </p:txEl>
                                          </p:spTgt>
                                        </p:tgtEl>
                                        <p:attrNameLst>
                                          <p:attrName>stroke.color</p:attrName>
                                        </p:attrNameLst>
                                      </p:cBhvr>
                                      <p:by>
                                        <p:hsl h="0" s="-70588" l="0"/>
                                      </p:by>
                                    </p:animClr>
                                    <p:set>
                                      <p:cBhvr>
                                        <p:cTn id="30" dur="500" fill="hold"/>
                                        <p:tgtEl>
                                          <p:spTgt spid="3">
                                            <p:txEl>
                                              <p:pRg st="2" end="2"/>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5" presetClass="emph" presetSubtype="0" fill="hold" grpId="0" nodeType="clickEffect">
                                  <p:stCondLst>
                                    <p:cond delay="0"/>
                                  </p:stCondLst>
                                  <p:childTnLst>
                                    <p:animClr clrSpc="hsl" dir="cw">
                                      <p:cBhvr override="childStyle">
                                        <p:cTn id="34" dur="500" fill="hold"/>
                                        <p:tgtEl>
                                          <p:spTgt spid="3">
                                            <p:txEl>
                                              <p:pRg st="3" end="3"/>
                                            </p:txEl>
                                          </p:spTgt>
                                        </p:tgtEl>
                                        <p:attrNameLst>
                                          <p:attrName>style.color</p:attrName>
                                        </p:attrNameLst>
                                      </p:cBhvr>
                                      <p:by>
                                        <p:hsl h="0" s="-70588" l="0"/>
                                      </p:by>
                                    </p:animClr>
                                    <p:animClr clrSpc="hsl" dir="cw">
                                      <p:cBhvr>
                                        <p:cTn id="35" dur="500" fill="hold"/>
                                        <p:tgtEl>
                                          <p:spTgt spid="3">
                                            <p:txEl>
                                              <p:pRg st="3" end="3"/>
                                            </p:txEl>
                                          </p:spTgt>
                                        </p:tgtEl>
                                        <p:attrNameLst>
                                          <p:attrName>fillcolor</p:attrName>
                                        </p:attrNameLst>
                                      </p:cBhvr>
                                      <p:by>
                                        <p:hsl h="0" s="-70588" l="0"/>
                                      </p:by>
                                    </p:animClr>
                                    <p:animClr clrSpc="hsl" dir="cw">
                                      <p:cBhvr>
                                        <p:cTn id="36" dur="500" fill="hold"/>
                                        <p:tgtEl>
                                          <p:spTgt spid="3">
                                            <p:txEl>
                                              <p:pRg st="3" end="3"/>
                                            </p:txEl>
                                          </p:spTgt>
                                        </p:tgtEl>
                                        <p:attrNameLst>
                                          <p:attrName>stroke.color</p:attrName>
                                        </p:attrNameLst>
                                      </p:cBhvr>
                                      <p:by>
                                        <p:hsl h="0" s="-70588" l="0"/>
                                      </p:by>
                                    </p:animClr>
                                    <p:set>
                                      <p:cBhvr>
                                        <p:cTn id="37" dur="500" fill="hold"/>
                                        <p:tgtEl>
                                          <p:spTgt spid="3">
                                            <p:txEl>
                                              <p:pRg st="3" end="3"/>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5" presetClass="emph" presetSubtype="0" fill="hold" grpId="0" nodeType="clickEffect">
                                  <p:stCondLst>
                                    <p:cond delay="0"/>
                                  </p:stCondLst>
                                  <p:childTnLst>
                                    <p:animClr clrSpc="hsl" dir="cw">
                                      <p:cBhvr override="childStyle">
                                        <p:cTn id="41" dur="500" fill="hold"/>
                                        <p:tgtEl>
                                          <p:spTgt spid="3">
                                            <p:txEl>
                                              <p:pRg st="4" end="4"/>
                                            </p:txEl>
                                          </p:spTgt>
                                        </p:tgtEl>
                                        <p:attrNameLst>
                                          <p:attrName>style.color</p:attrName>
                                        </p:attrNameLst>
                                      </p:cBhvr>
                                      <p:by>
                                        <p:hsl h="0" s="-70588" l="0"/>
                                      </p:by>
                                    </p:animClr>
                                    <p:animClr clrSpc="hsl" dir="cw">
                                      <p:cBhvr>
                                        <p:cTn id="42" dur="500" fill="hold"/>
                                        <p:tgtEl>
                                          <p:spTgt spid="3">
                                            <p:txEl>
                                              <p:pRg st="4" end="4"/>
                                            </p:txEl>
                                          </p:spTgt>
                                        </p:tgtEl>
                                        <p:attrNameLst>
                                          <p:attrName>fillcolor</p:attrName>
                                        </p:attrNameLst>
                                      </p:cBhvr>
                                      <p:by>
                                        <p:hsl h="0" s="-70588" l="0"/>
                                      </p:by>
                                    </p:animClr>
                                    <p:animClr clrSpc="hsl" dir="cw">
                                      <p:cBhvr>
                                        <p:cTn id="43" dur="500" fill="hold"/>
                                        <p:tgtEl>
                                          <p:spTgt spid="3">
                                            <p:txEl>
                                              <p:pRg st="4" end="4"/>
                                            </p:txEl>
                                          </p:spTgt>
                                        </p:tgtEl>
                                        <p:attrNameLst>
                                          <p:attrName>stroke.color</p:attrName>
                                        </p:attrNameLst>
                                      </p:cBhvr>
                                      <p:by>
                                        <p:hsl h="0" s="-70588" l="0"/>
                                      </p:by>
                                    </p:animClr>
                                    <p:set>
                                      <p:cBhvr>
                                        <p:cTn id="44" dur="500" fill="hold"/>
                                        <p:tgtEl>
                                          <p:spTgt spid="3">
                                            <p:txEl>
                                              <p:pRg st="4" end="4"/>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5" presetClass="emph" presetSubtype="0" fill="hold" grpId="0" nodeType="clickEffect">
                                  <p:stCondLst>
                                    <p:cond delay="0"/>
                                  </p:stCondLst>
                                  <p:childTnLst>
                                    <p:animClr clrSpc="hsl" dir="cw">
                                      <p:cBhvr override="childStyle">
                                        <p:cTn id="48" dur="500" fill="hold"/>
                                        <p:tgtEl>
                                          <p:spTgt spid="3">
                                            <p:txEl>
                                              <p:pRg st="5" end="5"/>
                                            </p:txEl>
                                          </p:spTgt>
                                        </p:tgtEl>
                                        <p:attrNameLst>
                                          <p:attrName>style.color</p:attrName>
                                        </p:attrNameLst>
                                      </p:cBhvr>
                                      <p:by>
                                        <p:hsl h="0" s="-70588" l="0"/>
                                      </p:by>
                                    </p:animClr>
                                    <p:animClr clrSpc="hsl" dir="cw">
                                      <p:cBhvr>
                                        <p:cTn id="49" dur="500" fill="hold"/>
                                        <p:tgtEl>
                                          <p:spTgt spid="3">
                                            <p:txEl>
                                              <p:pRg st="5" end="5"/>
                                            </p:txEl>
                                          </p:spTgt>
                                        </p:tgtEl>
                                        <p:attrNameLst>
                                          <p:attrName>fillcolor</p:attrName>
                                        </p:attrNameLst>
                                      </p:cBhvr>
                                      <p:by>
                                        <p:hsl h="0" s="-70588" l="0"/>
                                      </p:by>
                                    </p:animClr>
                                    <p:animClr clrSpc="hsl" dir="cw">
                                      <p:cBhvr>
                                        <p:cTn id="50" dur="500" fill="hold"/>
                                        <p:tgtEl>
                                          <p:spTgt spid="3">
                                            <p:txEl>
                                              <p:pRg st="5" end="5"/>
                                            </p:txEl>
                                          </p:spTgt>
                                        </p:tgtEl>
                                        <p:attrNameLst>
                                          <p:attrName>stroke.color</p:attrName>
                                        </p:attrNameLst>
                                      </p:cBhvr>
                                      <p:by>
                                        <p:hsl h="0" s="-70588" l="0"/>
                                      </p:by>
                                    </p:animClr>
                                    <p:set>
                                      <p:cBhvr>
                                        <p:cTn id="51" dur="500" fill="hold"/>
                                        <p:tgtEl>
                                          <p:spTgt spid="3">
                                            <p:txEl>
                                              <p:pRg st="5" end="5"/>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5" presetClass="emph" presetSubtype="0" fill="hold" grpId="0" nodeType="clickEffect">
                                  <p:stCondLst>
                                    <p:cond delay="0"/>
                                  </p:stCondLst>
                                  <p:childTnLst>
                                    <p:animClr clrSpc="hsl" dir="cw">
                                      <p:cBhvr override="childStyle">
                                        <p:cTn id="55" dur="500" fill="hold"/>
                                        <p:tgtEl>
                                          <p:spTgt spid="3">
                                            <p:txEl>
                                              <p:pRg st="6" end="6"/>
                                            </p:txEl>
                                          </p:spTgt>
                                        </p:tgtEl>
                                        <p:attrNameLst>
                                          <p:attrName>style.color</p:attrName>
                                        </p:attrNameLst>
                                      </p:cBhvr>
                                      <p:by>
                                        <p:hsl h="0" s="-70588" l="0"/>
                                      </p:by>
                                    </p:animClr>
                                    <p:animClr clrSpc="hsl" dir="cw">
                                      <p:cBhvr>
                                        <p:cTn id="56" dur="500" fill="hold"/>
                                        <p:tgtEl>
                                          <p:spTgt spid="3">
                                            <p:txEl>
                                              <p:pRg st="6" end="6"/>
                                            </p:txEl>
                                          </p:spTgt>
                                        </p:tgtEl>
                                        <p:attrNameLst>
                                          <p:attrName>fillcolor</p:attrName>
                                        </p:attrNameLst>
                                      </p:cBhvr>
                                      <p:by>
                                        <p:hsl h="0" s="-70588" l="0"/>
                                      </p:by>
                                    </p:animClr>
                                    <p:animClr clrSpc="hsl" dir="cw">
                                      <p:cBhvr>
                                        <p:cTn id="57" dur="500" fill="hold"/>
                                        <p:tgtEl>
                                          <p:spTgt spid="3">
                                            <p:txEl>
                                              <p:pRg st="6" end="6"/>
                                            </p:txEl>
                                          </p:spTgt>
                                        </p:tgtEl>
                                        <p:attrNameLst>
                                          <p:attrName>stroke.color</p:attrName>
                                        </p:attrNameLst>
                                      </p:cBhvr>
                                      <p:by>
                                        <p:hsl h="0" s="-70588" l="0"/>
                                      </p:by>
                                    </p:animClr>
                                    <p:set>
                                      <p:cBhvr>
                                        <p:cTn id="58" dur="500" fill="hold"/>
                                        <p:tgtEl>
                                          <p:spTgt spid="3">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266092" y="-979711"/>
            <a:ext cx="1266092" cy="334097"/>
          </a:xfrm>
          <a:prstGeom prst="rect">
            <a:avLst/>
          </a:prstGeom>
          <a:noFill/>
        </p:spPr>
        <p:txBody>
          <a:bodyPr wrap="square" lIns="77564" tIns="38782" rIns="77564" bIns="38782" rtlCol="0">
            <a:spAutoFit/>
          </a:bodyPr>
          <a:lstStyle/>
          <a:p>
            <a:endParaRPr lang="en-US" sz="1662" dirty="0">
              <a:solidFill>
                <a:prstClr val="black"/>
              </a:solidFill>
              <a:latin typeface="Nikosh" panose="02000000000000000000" pitchFamily="2" charset="0"/>
              <a:cs typeface="Nikosh" panose="02000000000000000000" pitchFamily="2" charset="0"/>
            </a:endParaRPr>
          </a:p>
        </p:txBody>
      </p:sp>
      <p:sp>
        <p:nvSpPr>
          <p:cNvPr id="7" name="Rectangle 6"/>
          <p:cNvSpPr/>
          <p:nvPr/>
        </p:nvSpPr>
        <p:spPr>
          <a:xfrm>
            <a:off x="-2246094" y="3359102"/>
            <a:ext cx="9412008" cy="546945"/>
          </a:xfrm>
          <a:prstGeom prst="rect">
            <a:avLst/>
          </a:prstGeom>
        </p:spPr>
        <p:txBody>
          <a:bodyPr wrap="square">
            <a:spAutoFit/>
          </a:bodyPr>
          <a:lstStyle/>
          <a:p>
            <a:pPr algn="ctr"/>
            <a:r>
              <a:rPr lang="en-US" sz="2954" b="1" kern="10" dirty="0">
                <a:ln w="12700">
                  <a:noFill/>
                  <a:round/>
                  <a:headEnd/>
                  <a:tailEnd/>
                </a:ln>
                <a:solidFill>
                  <a:srgbClr val="000099"/>
                </a:solidFill>
                <a:effectLst>
                  <a:outerShdw dist="35921" dir="2700000" sy="50000" kx="2115830" algn="bl" rotWithShape="0">
                    <a:srgbClr val="C0C0C0">
                      <a:alpha val="80000"/>
                    </a:srgbClr>
                  </a:outerShdw>
                </a:effectLst>
                <a:latin typeface="Nikosh" panose="02000000000000000000" pitchFamily="2" charset="0"/>
                <a:cs typeface="Nikosh" panose="02000000000000000000" pitchFamily="2" charset="0"/>
              </a:rPr>
              <a:t> </a:t>
            </a:r>
            <a:endParaRPr lang="en-US" sz="1477" dirty="0">
              <a:solidFill>
                <a:srgbClr val="000066"/>
              </a:solidFill>
              <a:latin typeface="Nikosh" panose="02000000000000000000" pitchFamily="2" charset="0"/>
              <a:cs typeface="Nikosh" panose="02000000000000000000" pitchFamily="2" charset="0"/>
            </a:endParaRPr>
          </a:p>
        </p:txBody>
      </p:sp>
      <p:sp>
        <p:nvSpPr>
          <p:cNvPr id="34" name="Rectangle 33"/>
          <p:cNvSpPr/>
          <p:nvPr/>
        </p:nvSpPr>
        <p:spPr>
          <a:xfrm>
            <a:off x="0" y="1650909"/>
            <a:ext cx="8980119" cy="3600986"/>
          </a:xfrm>
          <a:prstGeom prst="rect">
            <a:avLst/>
          </a:prstGeom>
          <a:gradFill>
            <a:gsLst>
              <a:gs pos="0">
                <a:srgbClr val="FFFF00"/>
              </a:gs>
              <a:gs pos="74000">
                <a:srgbClr val="92D050"/>
              </a:gs>
              <a:gs pos="89375">
                <a:srgbClr val="F5A145"/>
              </a:gs>
              <a:gs pos="11470">
                <a:srgbClr val="EEA20C"/>
              </a:gs>
              <a:gs pos="83000">
                <a:srgbClr val="00B0F0"/>
              </a:gs>
              <a:gs pos="100000">
                <a:schemeClr val="accent1">
                  <a:lumMod val="30000"/>
                  <a:lumOff val="70000"/>
                </a:schemeClr>
              </a:gs>
            </a:gsLst>
            <a:lin ang="5400000" scaled="1"/>
          </a:gradFill>
        </p:spPr>
        <p:txBody>
          <a:bodyPr wrap="square">
            <a:spAutoFit/>
          </a:bodyPr>
          <a:lstStyle/>
          <a:p>
            <a:r>
              <a:rPr lang="bn-BD" sz="5400" b="1" kern="10" dirty="0" smtClean="0">
                <a:ln/>
                <a:solidFill>
                  <a:srgbClr val="800080"/>
                </a:solidFill>
                <a:latin typeface="Nikosh" panose="02000000000000000000" pitchFamily="2" charset="0"/>
                <a:cs typeface="Nikosh" panose="02000000000000000000" pitchFamily="2" charset="0"/>
              </a:rPr>
              <a:t>জনাব </a:t>
            </a:r>
            <a:r>
              <a:rPr lang="en-US" sz="5400" b="1" kern="10" dirty="0">
                <a:ln/>
                <a:solidFill>
                  <a:srgbClr val="800080"/>
                </a:solidFill>
                <a:latin typeface="Nikosh" panose="02000000000000000000" pitchFamily="2" charset="0"/>
                <a:cs typeface="Nikosh" panose="02000000000000000000" pitchFamily="2" charset="0"/>
              </a:rPr>
              <a:t>মো: </a:t>
            </a:r>
            <a:r>
              <a:rPr lang="en-US" sz="5400" b="1" kern="10" dirty="0" err="1" smtClean="0">
                <a:ln/>
                <a:solidFill>
                  <a:srgbClr val="800080"/>
                </a:solidFill>
                <a:latin typeface="Nikosh" panose="02000000000000000000" pitchFamily="2" charset="0"/>
                <a:cs typeface="Nikosh" panose="02000000000000000000" pitchFamily="2" charset="0"/>
              </a:rPr>
              <a:t>নূরুল</a:t>
            </a:r>
            <a:r>
              <a:rPr lang="en-US" sz="5400" b="1" kern="10" dirty="0" smtClean="0">
                <a:ln/>
                <a:solidFill>
                  <a:srgbClr val="800080"/>
                </a:solidFill>
                <a:latin typeface="Nikosh" panose="02000000000000000000" pitchFamily="2" charset="0"/>
                <a:cs typeface="Nikosh" panose="02000000000000000000" pitchFamily="2" charset="0"/>
              </a:rPr>
              <a:t> </a:t>
            </a:r>
            <a:r>
              <a:rPr lang="en-US" sz="5400" b="1" kern="10" dirty="0" err="1" smtClean="0">
                <a:ln/>
                <a:solidFill>
                  <a:srgbClr val="800080"/>
                </a:solidFill>
                <a:latin typeface="Nikosh" panose="02000000000000000000" pitchFamily="2" charset="0"/>
                <a:cs typeface="Nikosh" panose="02000000000000000000" pitchFamily="2" charset="0"/>
              </a:rPr>
              <a:t>আমি</a:t>
            </a:r>
            <a:r>
              <a:rPr lang="en-US" sz="5400" b="1" kern="10" dirty="0" err="1" smtClean="0">
                <a:ln/>
                <a:solidFill>
                  <a:srgbClr val="800080"/>
                </a:solidFill>
                <a:latin typeface="Nikosh" panose="02000000000000000000" pitchFamily="2" charset="0"/>
                <a:cs typeface="Nikosh" panose="02000000000000000000" pitchFamily="2" charset="0"/>
              </a:rPr>
              <a:t>ন</a:t>
            </a:r>
            <a:endParaRPr lang="en-US" sz="5400" b="1" kern="10" dirty="0">
              <a:ln/>
              <a:solidFill>
                <a:srgbClr val="800080"/>
              </a:solidFill>
              <a:latin typeface="Nikosh" panose="02000000000000000000" pitchFamily="2" charset="0"/>
              <a:cs typeface="Nikosh" panose="02000000000000000000" pitchFamily="2" charset="0"/>
            </a:endParaRPr>
          </a:p>
          <a:p>
            <a:r>
              <a:rPr lang="en-US" sz="5400" b="1" kern="10" dirty="0" smtClean="0">
                <a:ln/>
                <a:solidFill>
                  <a:srgbClr val="800080"/>
                </a:solidFill>
                <a:latin typeface="Nikosh" panose="02000000000000000000" pitchFamily="2" charset="0"/>
                <a:cs typeface="Nikosh" panose="02000000000000000000" pitchFamily="2" charset="0"/>
              </a:rPr>
              <a:t>সিনিয়র </a:t>
            </a:r>
            <a:r>
              <a:rPr lang="en-US" sz="5400" b="1" kern="10" dirty="0">
                <a:ln/>
                <a:solidFill>
                  <a:srgbClr val="800080"/>
                </a:solidFill>
                <a:latin typeface="Nikosh" panose="02000000000000000000" pitchFamily="2" charset="0"/>
                <a:cs typeface="Nikosh" panose="02000000000000000000" pitchFamily="2" charset="0"/>
              </a:rPr>
              <a:t>শিক্ষক</a:t>
            </a:r>
          </a:p>
          <a:p>
            <a:r>
              <a:rPr lang="en-US" sz="4000" b="1" dirty="0" err="1"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চিনামূড়া</a:t>
            </a:r>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 </a:t>
            </a:r>
            <a:r>
              <a:rPr lang="en-US" sz="4000" b="1" dirty="0" err="1"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এল.এন</a:t>
            </a:r>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 </a:t>
            </a:r>
            <a:r>
              <a:rPr lang="en-US" sz="4000" b="1" dirty="0" err="1"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উচ্চ</a:t>
            </a:r>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 </a:t>
            </a:r>
            <a:r>
              <a:rPr lang="en-US" sz="4000" b="1" dirty="0" err="1"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বিদ্যালয়</a:t>
            </a:r>
            <a:endPar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endParaRPr>
          </a:p>
          <a:p>
            <a:r>
              <a:rPr lang="en-US" sz="4000" b="1" dirty="0" err="1"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দাউদকান্দি,কুমিল্লা</a:t>
            </a:r>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a:t>
            </a:r>
            <a:endPar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endParaRPr>
          </a:p>
          <a:p>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মোবা: </a:t>
            </a:r>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0</a:t>
            </a:r>
            <a:r>
              <a:rPr lang="en-US" sz="4000" b="1" dirty="0" smtClean="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rPr>
              <a:t>1811148610</a:t>
            </a:r>
            <a:endParaRPr lang="en-US" sz="4000" b="1" dirty="0">
              <a:solidFill>
                <a:srgbClr val="CC00FF"/>
              </a:solidFill>
              <a:effectLst>
                <a:outerShdw blurRad="38100" dist="38100" dir="2700000" algn="tl">
                  <a:srgbClr val="C0C0C0"/>
                </a:outerShdw>
              </a:effectLst>
              <a:latin typeface="Nikosh" panose="02000000000000000000" pitchFamily="2" charset="0"/>
              <a:cs typeface="Nikosh" panose="02000000000000000000" pitchFamily="2" charset="0"/>
            </a:endParaRPr>
          </a:p>
        </p:txBody>
      </p:sp>
      <p:sp>
        <p:nvSpPr>
          <p:cNvPr id="6" name="Rectangle 5"/>
          <p:cNvSpPr/>
          <p:nvPr/>
        </p:nvSpPr>
        <p:spPr>
          <a:xfrm>
            <a:off x="2870385" y="495427"/>
            <a:ext cx="2590963" cy="830997"/>
          </a:xfrm>
          <a:prstGeom prst="rect">
            <a:avLst/>
          </a:prstGeom>
        </p:spPr>
        <p:txBody>
          <a:bodyPr wrap="square">
            <a:spAutoFit/>
          </a:bodyPr>
          <a:lstStyle/>
          <a:p>
            <a:pPr lvl="0"/>
            <a:r>
              <a:rPr lang="en-US" sz="4800" b="1" kern="10" dirty="0">
                <a:ln w="9525">
                  <a:solidFill>
                    <a:srgbClr val="FF6600"/>
                  </a:solidFill>
                  <a:round/>
                  <a:headEnd/>
                  <a:tailEnd/>
                </a:ln>
                <a:solidFill>
                  <a:srgbClr val="0000CC"/>
                </a:solidFill>
                <a:effectLst>
                  <a:outerShdw blurRad="38100" dist="38100" dir="2700000" algn="tl">
                    <a:srgbClr val="000000">
                      <a:alpha val="43137"/>
                    </a:srgbClr>
                  </a:outerShdw>
                </a:effectLst>
                <a:latin typeface="Nikosh" panose="02000000000000000000" pitchFamily="2" charset="0"/>
                <a:cs typeface="Nikosh" panose="02000000000000000000" pitchFamily="2" charset="0"/>
              </a:rPr>
              <a:t>উপস্থাপনায়:</a:t>
            </a:r>
          </a:p>
        </p:txBody>
      </p:sp>
    </p:spTree>
    <p:extLst>
      <p:ext uri="{BB962C8B-B14F-4D97-AF65-F5344CB8AC3E}">
        <p14:creationId xmlns:p14="http://schemas.microsoft.com/office/powerpoint/2010/main" xmlns="" val="1569967505"/>
      </p:ext>
    </p:extLst>
  </p:cSld>
  <p:clrMapOvr>
    <a:masterClrMapping/>
  </p:clrMapOvr>
  <p:transition spd="slow">
    <p:fade/>
    <p:sndAc>
      <p:end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বহুপদী-সমাপ্তিসূচক প্রশ্ন</a:t>
            </a:r>
            <a:endParaRPr dirty="0">
              <a:solidFill>
                <a:srgbClr val="FF0000"/>
              </a:solidFill>
            </a:endParaRPr>
          </a:p>
        </p:txBody>
      </p:sp>
      <p:sp>
        <p:nvSpPr>
          <p:cNvPr id="3" name="Content Placeholder 2"/>
          <p:cNvSpPr>
            <a:spLocks noGrp="1"/>
          </p:cNvSpPr>
          <p:nvPr>
            <p:ph idx="1"/>
          </p:nvPr>
        </p:nvSpPr>
        <p:spPr>
          <a:xfrm>
            <a:off x="331940" y="1261998"/>
            <a:ext cx="8229600" cy="4525963"/>
          </a:xfrm>
        </p:spPr>
        <p:txBody>
          <a:bodyPr>
            <a:noAutofit/>
          </a:bodyPr>
          <a:lstStyle/>
          <a:p>
            <a:r>
              <a:rPr lang="en-US" sz="2100" b="1" dirty="0">
                <a:solidFill>
                  <a:srgbClr val="00B050"/>
                </a:solidFill>
              </a:rPr>
              <a:t>বহুপদি সমাপ্তিসূচক প্রশ্ন সাধারণত অসম্পূর্ণ বাক্যে হয়ে থাকে।</a:t>
            </a:r>
            <a:r>
              <a:rPr lang="en-US" sz="2100" b="1" dirty="0" smtClean="0">
                <a:solidFill>
                  <a:srgbClr val="00B050"/>
                </a:solidFill>
              </a:rPr>
              <a:t>এই ধরনের</a:t>
            </a:r>
            <a:r>
              <a:rPr lang="en-US" sz="2100" b="1" dirty="0">
                <a:solidFill>
                  <a:srgbClr val="00B050"/>
                </a:solidFill>
              </a:rPr>
              <a:t> </a:t>
            </a:r>
            <a:r>
              <a:rPr lang="en-US" sz="2100" b="1" dirty="0" smtClean="0">
                <a:solidFill>
                  <a:srgbClr val="00B050"/>
                </a:solidFill>
              </a:rPr>
              <a:t>প্রশ্নের </a:t>
            </a:r>
            <a:r>
              <a:rPr lang="en-US" sz="2100" b="1" dirty="0">
                <a:solidFill>
                  <a:srgbClr val="00B050"/>
                </a:solidFill>
              </a:rPr>
              <a:t>নিচে তিনটি তথ্য (i, ii ও iii হিসেবে) দেওয়া থাকে। শিক্ষার্থীকে </a:t>
            </a:r>
            <a:r>
              <a:rPr lang="en-US" sz="2100" b="1" dirty="0" smtClean="0">
                <a:solidFill>
                  <a:srgbClr val="00B050"/>
                </a:solidFill>
              </a:rPr>
              <a:t>প্রদত্ত </a:t>
            </a:r>
            <a:r>
              <a:rPr lang="en-US" sz="2100" b="1" dirty="0">
                <a:solidFill>
                  <a:srgbClr val="00B050"/>
                </a:solidFill>
              </a:rPr>
              <a:t>অপশনগুলো থেকে সঠিক সংমিশ্রণটি বেছে নিতে হয়।</a:t>
            </a:r>
          </a:p>
          <a:p>
            <a:pPr algn="just"/>
            <a:r>
              <a:rPr lang="en-US" sz="2100" b="1" dirty="0" smtClean="0">
                <a:solidFill>
                  <a:srgbClr val="00B050"/>
                </a:solidFill>
              </a:rPr>
              <a:t>বহুপদী </a:t>
            </a:r>
            <a:r>
              <a:rPr lang="en-US" sz="2100" b="1" dirty="0">
                <a:solidFill>
                  <a:srgbClr val="00B050"/>
                </a:solidFill>
              </a:rPr>
              <a:t>প্রশ্নের ক্ষেত্রে দু'টি উত্তর রাখা উচিত। একটি বা তিনটিই সঠিক উত্তর রাখা যায় তবে তাতে প্রশ্নের মান ভালো হয় না</a:t>
            </a:r>
            <a:r>
              <a:rPr lang="en-US" sz="2100" b="1" dirty="0" smtClean="0">
                <a:solidFill>
                  <a:srgbClr val="00B050"/>
                </a:solidFill>
              </a:rPr>
              <a:t>।</a:t>
            </a:r>
          </a:p>
          <a:p>
            <a:r>
              <a:rPr lang="en-US" sz="2100" b="1" dirty="0" smtClean="0">
                <a:solidFill>
                  <a:srgbClr val="FF0000"/>
                </a:solidFill>
              </a:rPr>
              <a:t>যেমন: </a:t>
            </a:r>
            <a:r>
              <a:rPr lang="en-US" sz="2100" b="1" dirty="0" smtClean="0">
                <a:solidFill>
                  <a:srgbClr val="7030A0"/>
                </a:solidFill>
              </a:rPr>
              <a:t>সুদকে </a:t>
            </a:r>
            <a:r>
              <a:rPr lang="en-US" sz="2100" b="1" dirty="0">
                <a:solidFill>
                  <a:srgbClr val="7030A0"/>
                </a:solidFill>
              </a:rPr>
              <a:t>ইসলামে হারাম বলা হয়েছে, কারণ এর লেনদেনের </a:t>
            </a:r>
            <a:r>
              <a:rPr lang="en-US" sz="2100" b="1" dirty="0" smtClean="0">
                <a:solidFill>
                  <a:srgbClr val="7030A0"/>
                </a:solidFill>
              </a:rPr>
              <a:t>ফলে-      </a:t>
            </a:r>
            <a:r>
              <a:rPr lang="en-US" sz="2100" b="1" dirty="0">
                <a:solidFill>
                  <a:srgbClr val="7030A0"/>
                </a:solidFill>
              </a:rPr>
              <a:t>i) দেশের বিনিয়োগ বৃদ্ধি পায়	 ii) আল্লাহ ও তাঁর রাসুল (স.) এর অভিসম্পাত বর্ষিত হয়  </a:t>
            </a:r>
            <a:endParaRPr lang="en-US" sz="2100" dirty="0">
              <a:solidFill>
                <a:srgbClr val="7030A0"/>
              </a:solidFill>
            </a:endParaRPr>
          </a:p>
          <a:p>
            <a:r>
              <a:rPr lang="en-US" sz="2100" b="1" dirty="0">
                <a:solidFill>
                  <a:srgbClr val="7030A0"/>
                </a:solidFill>
              </a:rPr>
              <a:t>    iii) আল্লাহর আযাব আসা অনিবার্য হয়ে পড়ে </a:t>
            </a:r>
            <a:endParaRPr lang="en-US" sz="2100" dirty="0">
              <a:solidFill>
                <a:srgbClr val="7030A0"/>
              </a:solidFill>
            </a:endParaRPr>
          </a:p>
          <a:p>
            <a:r>
              <a:rPr lang="en-US" sz="2100" b="1" dirty="0">
                <a:solidFill>
                  <a:srgbClr val="7030A0"/>
                </a:solidFill>
              </a:rPr>
              <a:t>নিচের কোনটি সঠিক ? </a:t>
            </a:r>
            <a:endParaRPr lang="en-US" sz="2100" dirty="0">
              <a:solidFill>
                <a:srgbClr val="7030A0"/>
              </a:solidFill>
            </a:endParaRPr>
          </a:p>
          <a:p>
            <a:r>
              <a:rPr lang="en-US" sz="2100" b="1" dirty="0">
                <a:solidFill>
                  <a:srgbClr val="7030A0"/>
                </a:solidFill>
              </a:rPr>
              <a:t>(ক) i ও ii </a:t>
            </a:r>
            <a:r>
              <a:rPr lang="en-US" sz="2100" b="1" dirty="0" smtClean="0">
                <a:solidFill>
                  <a:srgbClr val="7030A0"/>
                </a:solidFill>
              </a:rPr>
              <a:t>	খ</a:t>
            </a:r>
            <a:r>
              <a:rPr lang="en-US" sz="2100" b="1" dirty="0">
                <a:solidFill>
                  <a:srgbClr val="7030A0"/>
                </a:solidFill>
              </a:rPr>
              <a:t>) i ও iii </a:t>
            </a:r>
            <a:r>
              <a:rPr lang="en-US" sz="2100" b="1" dirty="0" smtClean="0">
                <a:solidFill>
                  <a:srgbClr val="7030A0"/>
                </a:solidFill>
              </a:rPr>
              <a:t>	</a:t>
            </a:r>
            <a:r>
              <a:rPr lang="en-US" sz="2100" b="1" dirty="0" smtClean="0">
                <a:solidFill>
                  <a:srgbClr val="FF0000"/>
                </a:solidFill>
              </a:rPr>
              <a:t>গ</a:t>
            </a:r>
            <a:r>
              <a:rPr lang="en-US" sz="2100" b="1" dirty="0">
                <a:solidFill>
                  <a:srgbClr val="FF0000"/>
                </a:solidFill>
              </a:rPr>
              <a:t>)</a:t>
            </a:r>
            <a:r>
              <a:rPr lang="en-US" sz="2100" b="1" dirty="0">
                <a:solidFill>
                  <a:srgbClr val="7030A0"/>
                </a:solidFill>
              </a:rPr>
              <a:t> ii ও iii </a:t>
            </a:r>
            <a:r>
              <a:rPr lang="en-US" sz="2100" b="1" dirty="0" smtClean="0">
                <a:solidFill>
                  <a:srgbClr val="7030A0"/>
                </a:solidFill>
              </a:rPr>
              <a:t>	ঘ</a:t>
            </a:r>
            <a:r>
              <a:rPr lang="en-US" sz="2100" b="1" dirty="0">
                <a:solidFill>
                  <a:srgbClr val="7030A0"/>
                </a:solidFill>
              </a:rPr>
              <a:t>) i, ii ও </a:t>
            </a:r>
            <a:r>
              <a:rPr lang="en-US" sz="2100" b="1" dirty="0" smtClean="0">
                <a:solidFill>
                  <a:srgbClr val="7030A0"/>
                </a:solidFill>
              </a:rPr>
              <a:t>iii</a:t>
            </a:r>
          </a:p>
          <a:p>
            <a:pPr marL="0" indent="0">
              <a:buNone/>
            </a:pPr>
            <a:r>
              <a:rPr lang="en-US" sz="2100" b="1" dirty="0" smtClean="0">
                <a:solidFill>
                  <a:srgbClr val="00B050"/>
                </a:solidFill>
              </a:rPr>
              <a:t>*  বহুপদি সমাপ্তিসূচক  ৩ থেকে ৬টি প্রশ্ন রাখা যায়।</a:t>
            </a:r>
            <a:endParaRPr lang="en-US" sz="2100" dirty="0">
              <a:solidFill>
                <a:srgbClr val="00B050"/>
              </a:solidFill>
            </a:endParaRPr>
          </a:p>
          <a:p>
            <a:pPr algn="just"/>
            <a:endParaRPr lang="en-US" sz="2100"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2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25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125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25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125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125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25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125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125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25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125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125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25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125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125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25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25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9" dur="125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1250" fill="hold"/>
                                        <p:tgtEl>
                                          <p:spTgt spid="3">
                                            <p:txEl>
                                              <p:pRg st="6" end="6"/>
                                            </p:txEl>
                                          </p:spTgt>
                                        </p:tgtEl>
                                        <p:attrNameLst>
                                          <p:attrName>ppt_w</p:attrName>
                                        </p:attrNameLst>
                                      </p:cBhvr>
                                      <p:tavLst>
                                        <p:tav tm="0">
                                          <p:val>
                                            <p:fltVal val="0"/>
                                          </p:val>
                                        </p:tav>
                                        <p:tav tm="100000">
                                          <p:val>
                                            <p:strVal val="#ppt_w"/>
                                          </p:val>
                                        </p:tav>
                                      </p:tavLst>
                                    </p:anim>
                                    <p:anim calcmode="lin" valueType="num">
                                      <p:cBhvr>
                                        <p:cTn id="55" dur="125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6" dur="12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অভিন্ন তথ্যভিত্তিক</a:t>
            </a:r>
            <a:endParaRPr dirty="0">
              <a:solidFill>
                <a:srgbClr val="FF0000"/>
              </a:solidFill>
            </a:endParaRPr>
          </a:p>
        </p:txBody>
      </p:sp>
      <p:sp>
        <p:nvSpPr>
          <p:cNvPr id="3" name="Content Placeholder 2"/>
          <p:cNvSpPr>
            <a:spLocks noGrp="1"/>
          </p:cNvSpPr>
          <p:nvPr>
            <p:ph idx="1"/>
          </p:nvPr>
        </p:nvSpPr>
        <p:spPr/>
        <p:txBody>
          <a:bodyPr>
            <a:noAutofit/>
          </a:bodyPr>
          <a:lstStyle/>
          <a:p>
            <a:r>
              <a:rPr lang="en-US" sz="2400" b="1" dirty="0">
                <a:solidFill>
                  <a:srgbClr val="00B050"/>
                </a:solidFill>
              </a:rPr>
              <a:t>অভিন্ন তথ্যভিত্তিক </a:t>
            </a:r>
            <a:r>
              <a:rPr lang="en-US" sz="2400" b="1" dirty="0" smtClean="0">
                <a:solidFill>
                  <a:srgbClr val="00B050"/>
                </a:solidFill>
              </a:rPr>
              <a:t>প্রশ্ন: </a:t>
            </a:r>
            <a:r>
              <a:rPr lang="as-IN" sz="2400" b="1" dirty="0" smtClean="0">
                <a:solidFill>
                  <a:srgbClr val="00B050"/>
                </a:solidFill>
              </a:rPr>
              <a:t>প্রথমে </a:t>
            </a:r>
            <a:r>
              <a:rPr lang="as-IN" sz="2400" b="1" dirty="0">
                <a:solidFill>
                  <a:srgbClr val="00B050"/>
                </a:solidFill>
              </a:rPr>
              <a:t>একটি উদ্দীপক (অনুচ্ছেদ, ছক বা চিত্র) দেওয়া থাকে এবং ওই একই উদ্দীপকের ওপর ভিত্তি করে পরপর দুটি বা তিনটি প্রশ্নের উত্তর দিতে হয়।</a:t>
            </a:r>
          </a:p>
          <a:p>
            <a:pPr algn="just"/>
            <a:r>
              <a:rPr lang="en-US" sz="2400" b="1" dirty="0" smtClean="0">
                <a:solidFill>
                  <a:srgbClr val="00B050"/>
                </a:solidFill>
              </a:rPr>
              <a:t>উদ্দীপকে </a:t>
            </a:r>
            <a:r>
              <a:rPr lang="en-US" sz="2400" b="1" dirty="0">
                <a:solidFill>
                  <a:srgbClr val="00B050"/>
                </a:solidFill>
              </a:rPr>
              <a:t>সরাসরি পাঠ্যবইয়ের কোন বিষয় উল্লেখ করে প্রশ্ন না করা। </a:t>
            </a:r>
            <a:r>
              <a:rPr lang="en-US" sz="2400" b="1" dirty="0" smtClean="0">
                <a:solidFill>
                  <a:srgbClr val="00B050"/>
                </a:solidFill>
              </a:rPr>
              <a:t>যেমন</a:t>
            </a:r>
            <a:r>
              <a:rPr lang="en-US" sz="2400" b="1" dirty="0">
                <a:solidFill>
                  <a:srgbClr val="00B050"/>
                </a:solidFill>
              </a:rPr>
              <a:t>: মি. ক মায়ের মৃত্যুর খবর শুনেও বিচলিত হন না (কী প্রকাশ পেয়েছে? ধৈর্য যার সমার্থক বিচলিত না হওয়া)। এভাবে দেয়া যাবে না। বরং এভাবে দিতে হবে যে, মি. ক মায়ের মৃতুর খবর শুনে ইন্না লিল্লাহ পড়েন এবং মায়ের জন্য ক্ষমা প্রার্থনা করেন। (কী প্রকাশ পেয়েছে ?  উত্তর: ধৈর্য</a:t>
            </a:r>
            <a:r>
              <a:rPr lang="en-US" sz="2400" b="1" dirty="0" smtClean="0">
                <a:solidFill>
                  <a:srgbClr val="00B050"/>
                </a:solidFill>
              </a:rPr>
              <a:t>)।</a:t>
            </a:r>
          </a:p>
          <a:p>
            <a:pPr algn="just"/>
            <a:r>
              <a:rPr lang="en-US" sz="2400" b="1" dirty="0" smtClean="0">
                <a:solidFill>
                  <a:srgbClr val="7030A0"/>
                </a:solidFill>
              </a:rPr>
              <a:t>* </a:t>
            </a:r>
            <a:r>
              <a:rPr lang="en-US" sz="2400" b="1" dirty="0">
                <a:solidFill>
                  <a:srgbClr val="7030A0"/>
                </a:solidFill>
              </a:rPr>
              <a:t>অভিন্ন তথ্যভিত্তিক </a:t>
            </a:r>
            <a:r>
              <a:rPr lang="en-US" sz="2400" b="1" dirty="0" smtClean="0">
                <a:solidFill>
                  <a:srgbClr val="7030A0"/>
                </a:solidFill>
              </a:rPr>
              <a:t>প্রশ্ন থাকবে ৩ + ৩ = ৬টি।</a:t>
            </a:r>
            <a:endParaRPr lang="en-US" sz="2400"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175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1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প্রয়োগ ও উচ্চতর দক্ষতা</a:t>
            </a:r>
            <a:endParaRPr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gn="just"/>
            <a:r>
              <a:rPr lang="en-US" b="1" dirty="0" smtClean="0">
                <a:solidFill>
                  <a:srgbClr val="00B050"/>
                </a:solidFill>
              </a:rPr>
              <a:t>পাঠ্যপুস্তকের </a:t>
            </a:r>
            <a:r>
              <a:rPr lang="en-US" b="1" dirty="0">
                <a:solidFill>
                  <a:srgbClr val="00B050"/>
                </a:solidFill>
              </a:rPr>
              <a:t>কোন অংশ হুবহু উদ্দীপক হিসেবে ব্যবহার করা যাবে না। </a:t>
            </a:r>
            <a:r>
              <a:rPr lang="en-US" b="1" dirty="0" smtClean="0">
                <a:solidFill>
                  <a:srgbClr val="00B050"/>
                </a:solidFill>
              </a:rPr>
              <a:t>একাধিক </a:t>
            </a:r>
            <a:r>
              <a:rPr lang="en-US" b="1" dirty="0">
                <a:solidFill>
                  <a:srgbClr val="00B050"/>
                </a:solidFill>
              </a:rPr>
              <a:t>শিখনফলের ভিত্তিতে উদ্দীপকটি তৈরি করতে হবে। কারণ তথ্যের বহুমুখিতা না থাকলে প্রয়োগ ও উচ্চতর দক্ষতার প্রশ্নের উত্তরে পূনরাবৃত্তি ঘটে। </a:t>
            </a:r>
            <a:endParaRPr lang="en-US" b="1" dirty="0" smtClean="0">
              <a:solidFill>
                <a:srgbClr val="00B050"/>
              </a:solidFill>
            </a:endParaRPr>
          </a:p>
          <a:p>
            <a:pPr algn="just"/>
            <a:r>
              <a:rPr lang="en-US" b="1" dirty="0">
                <a:solidFill>
                  <a:srgbClr val="00B050"/>
                </a:solidFill>
              </a:rPr>
              <a:t>প্রয়োগমূলক প্রশ্ন: (২০% প্রশ্ন/৬টি)। (একক/সাধারণ-৩, উচ্চতর দক্ষতার সাথে-৩)।</a:t>
            </a:r>
          </a:p>
          <a:p>
            <a:pPr algn="just"/>
            <a:r>
              <a:rPr lang="en-US" b="1" dirty="0" smtClean="0">
                <a:solidFill>
                  <a:srgbClr val="00B050"/>
                </a:solidFill>
              </a:rPr>
              <a:t>উচ্চতর </a:t>
            </a:r>
            <a:r>
              <a:rPr lang="en-US" b="1" dirty="0">
                <a:solidFill>
                  <a:srgbClr val="00B050"/>
                </a:solidFill>
              </a:rPr>
              <a:t>দক্ষতামূলক প্রশ্ন: (১০% প্রশ্ন/৩টি)।</a:t>
            </a:r>
            <a:endParaRPr lang="en-US" dirty="0">
              <a:solidFill>
                <a:srgbClr val="00B050"/>
              </a:solidFill>
            </a:endParaRPr>
          </a:p>
        </p:txBody>
      </p:sp>
    </p:spTree>
    <p:extLst>
      <p:ext uri="{BB962C8B-B14F-4D97-AF65-F5344CB8AC3E}">
        <p14:creationId xmlns:p14="http://schemas.microsoft.com/office/powerpoint/2010/main" xmlns="" val="298430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175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1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457"/>
            <a:ext cx="8229600" cy="1143000"/>
          </a:xfrm>
        </p:spPr>
        <p:txBody>
          <a:bodyPr>
            <a:normAutofit/>
          </a:bodyPr>
          <a:lstStyle/>
          <a:p>
            <a:r>
              <a:rPr lang="en-US" sz="3600" dirty="0" smtClean="0">
                <a:solidFill>
                  <a:srgbClr val="7030A0"/>
                </a:solidFill>
              </a:rPr>
              <a:t>উদাহরণ:</a:t>
            </a:r>
            <a:endParaRPr lang="en-US" sz="3600" dirty="0">
              <a:solidFill>
                <a:srgbClr val="7030A0"/>
              </a:solidFill>
            </a:endParaRPr>
          </a:p>
        </p:txBody>
      </p:sp>
      <p:sp>
        <p:nvSpPr>
          <p:cNvPr id="3" name="Content Placeholder 2"/>
          <p:cNvSpPr>
            <a:spLocks noGrp="1"/>
          </p:cNvSpPr>
          <p:nvPr>
            <p:ph idx="1"/>
          </p:nvPr>
        </p:nvSpPr>
        <p:spPr>
          <a:xfrm>
            <a:off x="457200" y="1279852"/>
            <a:ext cx="8229600" cy="4525963"/>
          </a:xfrm>
        </p:spPr>
        <p:txBody>
          <a:bodyPr>
            <a:noAutofit/>
          </a:bodyPr>
          <a:lstStyle/>
          <a:p>
            <a:r>
              <a:rPr lang="en-US" sz="2000" b="1" dirty="0" smtClean="0">
                <a:solidFill>
                  <a:srgbClr val="00B050"/>
                </a:solidFill>
              </a:rPr>
              <a:t>অনুচ্ছেদটি </a:t>
            </a:r>
            <a:r>
              <a:rPr lang="en-US" sz="2000" b="1" dirty="0">
                <a:solidFill>
                  <a:srgbClr val="00B050"/>
                </a:solidFill>
              </a:rPr>
              <a:t>পড় এবং </a:t>
            </a:r>
            <a:r>
              <a:rPr lang="en-US" sz="2000" b="1" dirty="0" smtClean="0">
                <a:solidFill>
                  <a:srgbClr val="00B050"/>
                </a:solidFill>
              </a:rPr>
              <a:t>১ </a:t>
            </a:r>
            <a:r>
              <a:rPr lang="en-US" sz="2000" b="1" dirty="0">
                <a:solidFill>
                  <a:srgbClr val="00B050"/>
                </a:solidFill>
              </a:rPr>
              <a:t>ও </a:t>
            </a:r>
            <a:r>
              <a:rPr lang="en-US" sz="2000" b="1" dirty="0" smtClean="0">
                <a:solidFill>
                  <a:srgbClr val="00B050"/>
                </a:solidFill>
              </a:rPr>
              <a:t>২ </a:t>
            </a:r>
            <a:r>
              <a:rPr lang="en-US" sz="2000" b="1" dirty="0">
                <a:solidFill>
                  <a:srgbClr val="00B050"/>
                </a:solidFill>
              </a:rPr>
              <a:t>নং প্রশ্নের উত্তর দাও: </a:t>
            </a:r>
            <a:endParaRPr lang="en-US" sz="2000" dirty="0">
              <a:solidFill>
                <a:srgbClr val="00B050"/>
              </a:solidFill>
            </a:endParaRPr>
          </a:p>
          <a:p>
            <a:r>
              <a:rPr lang="en-US" sz="2000" b="1" dirty="0">
                <a:solidFill>
                  <a:srgbClr val="00B050"/>
                </a:solidFill>
              </a:rPr>
              <a:t>জনাব সাকিব  সরকারের দেওয়া প্রধান বিচারপতির সম্মানজনক প্রস্তাব প্রত্যাখ্যান করে দৈহিক নির্যাতনের শিকার হন এবং কারাবরণ করেন। শেষ পর্যন্ত তাকে সরকারের নির্দেশে কারাগারেই গোপনে বিষ প্রয়োগ করে হত্যা করা হয়। (১) কোন মহান ব্যক্তির জীবনের সাথে জনাব সাকিবের সাদৃশ্য রয়েছে? (প্রয়োগ) </a:t>
            </a:r>
            <a:endParaRPr lang="en-US" sz="2000" dirty="0">
              <a:solidFill>
                <a:srgbClr val="00B050"/>
              </a:solidFill>
            </a:endParaRPr>
          </a:p>
          <a:p>
            <a:r>
              <a:rPr lang="en-US" sz="2000" b="1" dirty="0">
                <a:solidFill>
                  <a:srgbClr val="00B050"/>
                </a:solidFill>
              </a:rPr>
              <a:t>ক) ইমাম গাযালি (র.) 	খ) ইমাম ইবনে জারির আত তাবারি (র.) </a:t>
            </a:r>
            <a:endParaRPr lang="en-US" sz="2000" dirty="0">
              <a:solidFill>
                <a:srgbClr val="00B050"/>
              </a:solidFill>
            </a:endParaRPr>
          </a:p>
          <a:p>
            <a:r>
              <a:rPr lang="en-US" sz="2000" b="1" dirty="0">
                <a:solidFill>
                  <a:srgbClr val="00B050"/>
                </a:solidFill>
              </a:rPr>
              <a:t>গ) ইমাম বুখারি (র.) 		ঘ) ইমাম আবু হানিফা (র.)</a:t>
            </a:r>
            <a:endParaRPr lang="en-US" sz="2000" dirty="0">
              <a:solidFill>
                <a:srgbClr val="00B050"/>
              </a:solidFill>
            </a:endParaRPr>
          </a:p>
          <a:p>
            <a:r>
              <a:rPr lang="en-US" sz="2000" b="1" dirty="0">
                <a:solidFill>
                  <a:srgbClr val="00B050"/>
                </a:solidFill>
              </a:rPr>
              <a:t>(২) উক্ত মনীষী মৃত্যুবরণ করে সমুন্নত রেখেছেন- (উচ্চতর দক্ষতা)</a:t>
            </a:r>
            <a:endParaRPr lang="en-US" sz="2000" dirty="0">
              <a:solidFill>
                <a:srgbClr val="00B050"/>
              </a:solidFill>
            </a:endParaRPr>
          </a:p>
          <a:p>
            <a:r>
              <a:rPr lang="en-US" sz="2000" b="1" dirty="0">
                <a:solidFill>
                  <a:srgbClr val="00B050"/>
                </a:solidFill>
              </a:rPr>
              <a:t>     i. নৈতিক মর্যাদা 	ii. হাদিসের বিশুদ্ধতা 		iii. দ্বীনি ইলমের মর্যাদা </a:t>
            </a:r>
            <a:endParaRPr lang="en-US" sz="2000" dirty="0">
              <a:solidFill>
                <a:srgbClr val="00B050"/>
              </a:solidFill>
            </a:endParaRPr>
          </a:p>
          <a:p>
            <a:r>
              <a:rPr lang="en-US" sz="2000" b="1" dirty="0">
                <a:solidFill>
                  <a:srgbClr val="00B050"/>
                </a:solidFill>
              </a:rPr>
              <a:t>নিচের কোনটি সঠিক ? </a:t>
            </a:r>
            <a:endParaRPr lang="en-US" sz="2000" dirty="0">
              <a:solidFill>
                <a:srgbClr val="00B050"/>
              </a:solidFill>
            </a:endParaRPr>
          </a:p>
          <a:p>
            <a:r>
              <a:rPr lang="en-US" sz="2000" b="1" dirty="0">
                <a:solidFill>
                  <a:srgbClr val="00B050"/>
                </a:solidFill>
              </a:rPr>
              <a:t>(ক) i ও ii </a:t>
            </a:r>
            <a:r>
              <a:rPr lang="en-US" sz="2000" b="1" dirty="0" smtClean="0">
                <a:solidFill>
                  <a:srgbClr val="00B050"/>
                </a:solidFill>
              </a:rPr>
              <a:t>	</a:t>
            </a:r>
            <a:r>
              <a:rPr lang="en-US" sz="2000" b="1" dirty="0" smtClean="0">
                <a:solidFill>
                  <a:srgbClr val="FF0000"/>
                </a:solidFill>
              </a:rPr>
              <a:t>খ</a:t>
            </a:r>
            <a:r>
              <a:rPr lang="en-US" sz="2000" b="1" dirty="0">
                <a:solidFill>
                  <a:srgbClr val="FF0000"/>
                </a:solidFill>
              </a:rPr>
              <a:t>)</a:t>
            </a:r>
            <a:r>
              <a:rPr lang="en-US" sz="2000" b="1" dirty="0">
                <a:solidFill>
                  <a:srgbClr val="00B050"/>
                </a:solidFill>
              </a:rPr>
              <a:t> i ও iii </a:t>
            </a:r>
            <a:r>
              <a:rPr lang="en-US" sz="2000" b="1" dirty="0" smtClean="0">
                <a:solidFill>
                  <a:srgbClr val="00B050"/>
                </a:solidFill>
              </a:rPr>
              <a:t>	গ</a:t>
            </a:r>
            <a:r>
              <a:rPr lang="en-US" sz="2000" b="1" dirty="0">
                <a:solidFill>
                  <a:srgbClr val="00B050"/>
                </a:solidFill>
              </a:rPr>
              <a:t>) ii ও iii </a:t>
            </a:r>
            <a:r>
              <a:rPr lang="en-US" sz="2000" b="1" dirty="0" smtClean="0">
                <a:solidFill>
                  <a:srgbClr val="00B050"/>
                </a:solidFill>
              </a:rPr>
              <a:t>	ঘ</a:t>
            </a:r>
            <a:r>
              <a:rPr lang="en-US" sz="2000" b="1" dirty="0">
                <a:solidFill>
                  <a:srgbClr val="00B050"/>
                </a:solidFill>
              </a:rPr>
              <a:t>) i, ii ও iii</a:t>
            </a:r>
            <a:endParaRPr lang="en-US" sz="2000" dirty="0">
              <a:solidFill>
                <a:srgbClr val="00B050"/>
              </a:solidFill>
            </a:endParaRPr>
          </a:p>
          <a:p>
            <a:endParaRPr lang="en-US" sz="2000" dirty="0">
              <a:solidFill>
                <a:srgbClr val="00B050"/>
              </a:solidFill>
            </a:endParaRPr>
          </a:p>
        </p:txBody>
      </p:sp>
    </p:spTree>
    <p:extLst>
      <p:ext uri="{BB962C8B-B14F-4D97-AF65-F5344CB8AC3E}">
        <p14:creationId xmlns:p14="http://schemas.microsoft.com/office/powerpoint/2010/main" xmlns="" val="1829072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সংক্ষিপ্ত উত্তর প্রশ্ন প্রণয়নে বিবেচ্য বিষয়: </a:t>
            </a:r>
            <a:endParaRPr lang="en-US" sz="3200" dirty="0"/>
          </a:p>
        </p:txBody>
      </p:sp>
      <p:sp>
        <p:nvSpPr>
          <p:cNvPr id="3" name="Content Placeholder 2"/>
          <p:cNvSpPr>
            <a:spLocks noGrp="1"/>
          </p:cNvSpPr>
          <p:nvPr>
            <p:ph idx="1"/>
          </p:nvPr>
        </p:nvSpPr>
        <p:spPr/>
        <p:txBody>
          <a:bodyPr>
            <a:noAutofit/>
          </a:bodyPr>
          <a:lstStyle/>
          <a:p>
            <a:pPr algn="just"/>
            <a:r>
              <a:rPr lang="en-US" sz="2600" b="1" dirty="0">
                <a:solidFill>
                  <a:srgbClr val="00B050"/>
                </a:solidFill>
              </a:rPr>
              <a:t>প্রতিটি প্রশ্ন অবশ্যই শিখনফলের আলোকে হতে হবে। </a:t>
            </a:r>
            <a:endParaRPr lang="en-US" sz="2600" b="1" dirty="0" smtClean="0">
              <a:solidFill>
                <a:srgbClr val="00B050"/>
              </a:solidFill>
            </a:endParaRPr>
          </a:p>
          <a:p>
            <a:pPr algn="just"/>
            <a:r>
              <a:rPr lang="en-US" sz="2600" b="1" dirty="0" smtClean="0">
                <a:solidFill>
                  <a:srgbClr val="00B050"/>
                </a:solidFill>
              </a:rPr>
              <a:t>সংক্ষিপ্ত </a:t>
            </a:r>
            <a:r>
              <a:rPr lang="en-US" sz="2600" b="1" dirty="0">
                <a:solidFill>
                  <a:srgbClr val="00B050"/>
                </a:solidFill>
              </a:rPr>
              <a:t>উত্তর প্রশ্নের ক্ষেত্রে অনুধাবন বা ব্যাখ্যা করার </a:t>
            </a:r>
            <a:r>
              <a:rPr lang="en-US" sz="2600" b="1" dirty="0" smtClean="0">
                <a:solidFill>
                  <a:srgbClr val="00B050"/>
                </a:solidFill>
              </a:rPr>
              <a:t>সক্ষমতা। </a:t>
            </a:r>
          </a:p>
          <a:p>
            <a:pPr algn="just"/>
            <a:r>
              <a:rPr lang="en-US" sz="2600" b="1" dirty="0" smtClean="0">
                <a:solidFill>
                  <a:srgbClr val="00B050"/>
                </a:solidFill>
              </a:rPr>
              <a:t>সংক্ষিপ্ত </a:t>
            </a:r>
            <a:r>
              <a:rPr lang="en-US" sz="2600" b="1" dirty="0">
                <a:solidFill>
                  <a:srgbClr val="00B050"/>
                </a:solidFill>
              </a:rPr>
              <a:t>উত্তর প্রশ্নটি এমন হতে হবে যাতে ৩ থেকে ৪ মিনিটের মধ্যে শিক্ষার্থী প্রশ্নটির উত্তর লিখতে পারে। </a:t>
            </a:r>
            <a:endParaRPr lang="en-US" sz="2600" b="1" dirty="0" smtClean="0">
              <a:solidFill>
                <a:srgbClr val="00B050"/>
              </a:solidFill>
            </a:endParaRPr>
          </a:p>
          <a:p>
            <a:pPr algn="just"/>
            <a:r>
              <a:rPr lang="en-US" sz="2600" b="1" dirty="0" smtClean="0">
                <a:solidFill>
                  <a:srgbClr val="00B050"/>
                </a:solidFill>
              </a:rPr>
              <a:t>উত্তরের </a:t>
            </a:r>
            <a:r>
              <a:rPr lang="en-US" sz="2600" b="1" dirty="0">
                <a:solidFill>
                  <a:srgbClr val="00B050"/>
                </a:solidFill>
              </a:rPr>
              <a:t>পরিধি বিবেচনায় এই ধরনের প্রশ্নের প্রত্যাশিত উত্তর ৫ বাক্যের অধিক হওয়া উচিত নয়। </a:t>
            </a:r>
            <a:endParaRPr lang="en-US" sz="2600" b="1" dirty="0" smtClean="0">
              <a:solidFill>
                <a:srgbClr val="00B050"/>
              </a:solidFill>
            </a:endParaRPr>
          </a:p>
          <a:p>
            <a:pPr algn="just"/>
            <a:r>
              <a:rPr lang="en-US" sz="2600" b="1" dirty="0" smtClean="0">
                <a:solidFill>
                  <a:srgbClr val="00B050"/>
                </a:solidFill>
              </a:rPr>
              <a:t>গাণিতিক </a:t>
            </a:r>
            <a:r>
              <a:rPr lang="en-US" sz="2600" b="1" dirty="0">
                <a:solidFill>
                  <a:srgbClr val="00B050"/>
                </a:solidFill>
              </a:rPr>
              <a:t>সমস্যা সমাধানের প্রত্যাশিত নমুনা উত্তরে ২টির অধিক ধাপ (Stepping) বিবেচনা করা যাবে না।</a:t>
            </a:r>
            <a:endParaRPr sz="2600" dirty="0">
              <a:solidFill>
                <a:srgbClr val="00B050"/>
              </a:solidFill>
            </a:endParaRPr>
          </a:p>
        </p:txBody>
      </p:sp>
    </p:spTree>
    <p:extLst>
      <p:ext uri="{BB962C8B-B14F-4D97-AF65-F5344CB8AC3E}">
        <p14:creationId xmlns:p14="http://schemas.microsoft.com/office/powerpoint/2010/main" xmlns="" val="298430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175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175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175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1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সংক্ষিপ্ত  প্রশ্নের ধরণ</a:t>
            </a:r>
            <a:endParaRPr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r>
              <a:rPr lang="en-US" b="1" dirty="0">
                <a:solidFill>
                  <a:srgbClr val="00B050"/>
                </a:solidFill>
              </a:rPr>
              <a:t>সংক্ষিপ্ত প্রশ্ন সাধারণত: তিনভাবে প্রশ্ন করা যায়-</a:t>
            </a:r>
            <a:endParaRPr lang="en-US" dirty="0">
              <a:solidFill>
                <a:srgbClr val="00B050"/>
              </a:solidFill>
            </a:endParaRPr>
          </a:p>
          <a:p>
            <a:r>
              <a:rPr lang="en-US" b="1" u="sng" dirty="0">
                <a:solidFill>
                  <a:srgbClr val="7030A0"/>
                </a:solidFill>
              </a:rPr>
              <a:t>‘জ্ঞান’ (Knowledge) কে Hide করে</a:t>
            </a:r>
            <a:r>
              <a:rPr lang="en-US" b="1" u="sng" dirty="0">
                <a:solidFill>
                  <a:srgbClr val="00B050"/>
                </a:solidFill>
              </a:rPr>
              <a:t>, যেমন:</a:t>
            </a:r>
            <a:endParaRPr lang="en-US" dirty="0">
              <a:solidFill>
                <a:srgbClr val="00B050"/>
              </a:solidFill>
            </a:endParaRPr>
          </a:p>
          <a:p>
            <a:pPr marL="0" indent="0">
              <a:buNone/>
            </a:pPr>
            <a:r>
              <a:rPr lang="en-US" b="1" dirty="0" smtClean="0">
                <a:solidFill>
                  <a:srgbClr val="00B050"/>
                </a:solidFill>
              </a:rPr>
              <a:t>      পবিত্র </a:t>
            </a:r>
            <a:r>
              <a:rPr lang="en-US" b="1" dirty="0">
                <a:solidFill>
                  <a:srgbClr val="00B050"/>
                </a:solidFill>
              </a:rPr>
              <a:t>কুরআনে কোন পাপকে চরম জুলুম বলা হয়েছে? ব্যাখ্যা কর। </a:t>
            </a:r>
            <a:endParaRPr lang="en-US" dirty="0">
              <a:solidFill>
                <a:srgbClr val="00B050"/>
              </a:solidFill>
            </a:endParaRPr>
          </a:p>
          <a:p>
            <a:r>
              <a:rPr lang="en-US" b="1" u="sng" dirty="0">
                <a:solidFill>
                  <a:srgbClr val="7030A0"/>
                </a:solidFill>
              </a:rPr>
              <a:t>জ্ঞান / Open করে প্রশ্ন করা</a:t>
            </a:r>
            <a:r>
              <a:rPr lang="en-US" b="1" u="sng" dirty="0">
                <a:solidFill>
                  <a:srgbClr val="00B050"/>
                </a:solidFill>
              </a:rPr>
              <a:t>, যেমন:</a:t>
            </a:r>
            <a:endParaRPr lang="en-US" dirty="0">
              <a:solidFill>
                <a:srgbClr val="00B050"/>
              </a:solidFill>
            </a:endParaRPr>
          </a:p>
          <a:p>
            <a:pPr marL="0" indent="0">
              <a:buNone/>
            </a:pPr>
            <a:r>
              <a:rPr lang="en-US" b="1" dirty="0" smtClean="0">
                <a:solidFill>
                  <a:srgbClr val="00B050"/>
                </a:solidFill>
              </a:rPr>
              <a:t>      ‘</a:t>
            </a:r>
            <a:r>
              <a:rPr lang="en-US" b="1" dirty="0">
                <a:solidFill>
                  <a:srgbClr val="00B050"/>
                </a:solidFill>
              </a:rPr>
              <a:t>ফিতনা-ফাসাদ হত্যা </a:t>
            </a:r>
            <a:r>
              <a:rPr lang="en-US" b="1" dirty="0" err="1">
                <a:solidFill>
                  <a:srgbClr val="00B050"/>
                </a:solidFill>
              </a:rPr>
              <a:t>অপেক্ষা</a:t>
            </a:r>
            <a:r>
              <a:rPr lang="en-US" b="1" dirty="0">
                <a:solidFill>
                  <a:srgbClr val="00B050"/>
                </a:solidFill>
              </a:rPr>
              <a:t> </a:t>
            </a:r>
            <a:r>
              <a:rPr lang="en-US" b="1" dirty="0" err="1" smtClean="0">
                <a:solidFill>
                  <a:srgbClr val="00B050"/>
                </a:solidFill>
              </a:rPr>
              <a:t>গুরুতর</a:t>
            </a:r>
            <a:r>
              <a:rPr lang="en-US" b="1" dirty="0" smtClean="0">
                <a:solidFill>
                  <a:srgbClr val="00B050"/>
                </a:solidFill>
              </a:rPr>
              <a:t>’ </a:t>
            </a:r>
            <a:r>
              <a:rPr lang="en-US" b="1" dirty="0">
                <a:solidFill>
                  <a:srgbClr val="00B050"/>
                </a:solidFill>
              </a:rPr>
              <a:t>কেন? ব্যাখ্যা কর</a:t>
            </a:r>
            <a:endParaRPr lang="en-US" dirty="0">
              <a:solidFill>
                <a:srgbClr val="00B050"/>
              </a:solidFill>
            </a:endParaRPr>
          </a:p>
          <a:p>
            <a:r>
              <a:rPr lang="en-US" b="1" u="sng" dirty="0">
                <a:solidFill>
                  <a:srgbClr val="7030A0"/>
                </a:solidFill>
              </a:rPr>
              <a:t>একটি সংক্ষিপ্ত উদ্দীপকসহ প্রশ্ন করা</a:t>
            </a:r>
            <a:r>
              <a:rPr lang="en-US" b="1" u="sng" dirty="0">
                <a:solidFill>
                  <a:srgbClr val="00B050"/>
                </a:solidFill>
              </a:rPr>
              <a:t>, যেমন: </a:t>
            </a:r>
            <a:endParaRPr lang="en-US" dirty="0">
              <a:solidFill>
                <a:srgbClr val="00B050"/>
              </a:solidFill>
            </a:endParaRPr>
          </a:p>
          <a:p>
            <a:pPr marL="0" indent="0">
              <a:buNone/>
            </a:pPr>
            <a:r>
              <a:rPr lang="en-US" b="1" dirty="0" smtClean="0">
                <a:solidFill>
                  <a:srgbClr val="00B050"/>
                </a:solidFill>
              </a:rPr>
              <a:t>     নাফিস </a:t>
            </a:r>
            <a:r>
              <a:rPr lang="en-US" b="1" dirty="0">
                <a:solidFill>
                  <a:srgbClr val="00B050"/>
                </a:solidFill>
              </a:rPr>
              <a:t>শ্রেণিকক্ষের জিনিসপত্র প্রায়ই নষ্ট করে। তার আচরণে কী প্রকাশ পেয়েছে? ব্যাখ্যা কর।</a:t>
            </a:r>
            <a:endParaRPr lang="en-US" dirty="0">
              <a:solidFill>
                <a:srgbClr val="00B050"/>
              </a:solidFill>
            </a:endParaRPr>
          </a:p>
        </p:txBody>
      </p:sp>
    </p:spTree>
    <p:extLst>
      <p:ext uri="{BB962C8B-B14F-4D97-AF65-F5344CB8AC3E}">
        <p14:creationId xmlns:p14="http://schemas.microsoft.com/office/powerpoint/2010/main" xmlns="" val="298430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175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175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175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175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175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17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orizontal Scroll 2"/>
          <p:cNvSpPr/>
          <p:nvPr/>
        </p:nvSpPr>
        <p:spPr>
          <a:xfrm>
            <a:off x="368877" y="1418573"/>
            <a:ext cx="8261555" cy="3200400"/>
          </a:xfrm>
          <a:prstGeom prst="horizontalScroll">
            <a:avLst/>
          </a:prstGeom>
          <a:noFill/>
        </p:spPr>
        <p:style>
          <a:lnRef idx="1">
            <a:schemeClr val="accent3"/>
          </a:lnRef>
          <a:fillRef idx="2">
            <a:schemeClr val="accent3"/>
          </a:fillRef>
          <a:effectRef idx="1">
            <a:schemeClr val="accent3"/>
          </a:effectRef>
          <a:fontRef idx="minor">
            <a:schemeClr val="dk1"/>
          </a:fontRef>
        </p:style>
        <p:txBody>
          <a:bodyPr rtlCol="0" anchor="ctr">
            <a:prstTxWarp prst="textWave1">
              <a:avLst>
                <a:gd name="adj1" fmla="val 12500"/>
                <a:gd name="adj2" fmla="val -495"/>
              </a:avLst>
            </a:prstTxWarp>
          </a:bodyPr>
          <a:lstStyle/>
          <a:p>
            <a:pPr algn="ctr"/>
            <a:r>
              <a:rPr lang="bn-IN" sz="9600" b="1" dirty="0" smtClean="0">
                <a:ln w="900" cmpd="sng">
                  <a:solidFill>
                    <a:schemeClr val="accent1">
                      <a:satMod val="190000"/>
                      <a:alpha val="55000"/>
                    </a:schemeClr>
                  </a:solidFill>
                  <a:prstDash val="solid"/>
                </a:ln>
                <a:solidFill>
                  <a:srgbClr val="00B0F0"/>
                </a:solidFill>
                <a:effectLst>
                  <a:innerShdw blurRad="101600" dist="76200" dir="5400000">
                    <a:schemeClr val="accent1">
                      <a:satMod val="190000"/>
                      <a:tint val="100000"/>
                      <a:alpha val="74000"/>
                    </a:schemeClr>
                  </a:innerShdw>
                </a:effectLst>
                <a:latin typeface="Shorif Ador Unicode" panose="02000600000000000000" pitchFamily="2" charset="0"/>
                <a:cs typeface="Shorif Ador Unicode" panose="02000600000000000000" pitchFamily="2" charset="0"/>
              </a:rPr>
              <a:t>জাযাকুমুল্লাহ</a:t>
            </a:r>
            <a:r>
              <a:rPr lang="en-US" sz="9600" b="1" dirty="0" smtClean="0">
                <a:ln w="900" cmpd="sng">
                  <a:solidFill>
                    <a:schemeClr val="accent1">
                      <a:satMod val="190000"/>
                      <a:alpha val="55000"/>
                    </a:schemeClr>
                  </a:solidFill>
                  <a:prstDash val="solid"/>
                </a:ln>
                <a:solidFill>
                  <a:srgbClr val="00B0F0"/>
                </a:solidFill>
                <a:effectLst>
                  <a:innerShdw blurRad="101600" dist="76200" dir="5400000">
                    <a:schemeClr val="accent1">
                      <a:satMod val="190000"/>
                      <a:tint val="100000"/>
                      <a:alpha val="74000"/>
                    </a:schemeClr>
                  </a:innerShdw>
                </a:effectLst>
                <a:latin typeface="Shorif Ador Unicode" panose="02000600000000000000" pitchFamily="2" charset="0"/>
                <a:cs typeface="Shorif Ador Unicode" panose="02000600000000000000" pitchFamily="2" charset="0"/>
              </a:rPr>
              <a:t>ু</a:t>
            </a:r>
            <a:r>
              <a:rPr lang="bn-IN" sz="9600" b="1" dirty="0" smtClean="0">
                <a:ln w="900" cmpd="sng">
                  <a:solidFill>
                    <a:schemeClr val="accent1">
                      <a:satMod val="190000"/>
                      <a:alpha val="55000"/>
                    </a:schemeClr>
                  </a:solidFill>
                  <a:prstDash val="solid"/>
                </a:ln>
                <a:solidFill>
                  <a:srgbClr val="00B0F0"/>
                </a:solidFill>
                <a:effectLst>
                  <a:innerShdw blurRad="101600" dist="76200" dir="5400000">
                    <a:schemeClr val="accent1">
                      <a:satMod val="190000"/>
                      <a:tint val="100000"/>
                      <a:alpha val="74000"/>
                    </a:schemeClr>
                  </a:innerShdw>
                </a:effectLst>
                <a:latin typeface="Shorif Ador Unicode" panose="02000600000000000000" pitchFamily="2" charset="0"/>
                <a:cs typeface="Shorif Ador Unicode" panose="02000600000000000000" pitchFamily="2" charset="0"/>
              </a:rPr>
              <a:t> </a:t>
            </a:r>
            <a:r>
              <a:rPr lang="bn-IN" sz="9600" b="1" dirty="0">
                <a:ln w="900" cmpd="sng">
                  <a:solidFill>
                    <a:schemeClr val="accent1">
                      <a:satMod val="190000"/>
                      <a:alpha val="55000"/>
                    </a:schemeClr>
                  </a:solidFill>
                  <a:prstDash val="solid"/>
                </a:ln>
                <a:solidFill>
                  <a:srgbClr val="00B0F0"/>
                </a:solidFill>
                <a:effectLst>
                  <a:innerShdw blurRad="101600" dist="76200" dir="5400000">
                    <a:schemeClr val="accent1">
                      <a:satMod val="190000"/>
                      <a:tint val="100000"/>
                      <a:alpha val="74000"/>
                    </a:schemeClr>
                  </a:innerShdw>
                </a:effectLst>
                <a:latin typeface="Shorif Ador Unicode" panose="02000600000000000000" pitchFamily="2" charset="0"/>
                <a:cs typeface="Shorif Ador Unicode" panose="02000600000000000000" pitchFamily="2" charset="0"/>
              </a:rPr>
              <a:t>খাইরান। </a:t>
            </a:r>
            <a:endParaRPr lang="en-US" sz="9600" b="1" dirty="0">
              <a:ln w="900" cmpd="sng">
                <a:solidFill>
                  <a:schemeClr val="accent1">
                    <a:satMod val="190000"/>
                    <a:alpha val="55000"/>
                  </a:schemeClr>
                </a:solidFill>
                <a:prstDash val="solid"/>
              </a:ln>
              <a:solidFill>
                <a:srgbClr val="00B0F0"/>
              </a:solidFill>
              <a:effectLst>
                <a:innerShdw blurRad="101600" dist="76200" dir="5400000">
                  <a:schemeClr val="accent1">
                    <a:satMod val="190000"/>
                    <a:tint val="100000"/>
                    <a:alpha val="74000"/>
                  </a:schemeClr>
                </a:innerShdw>
              </a:effectLst>
              <a:latin typeface="Shorif Ador Unicode" panose="02000600000000000000" pitchFamily="2" charset="0"/>
              <a:cs typeface="Shorif Ador Unicode" panose="02000600000000000000" pitchFamily="2" charset="0"/>
            </a:endParaRPr>
          </a:p>
        </p:txBody>
      </p:sp>
    </p:spTree>
    <p:extLst>
      <p:ext uri="{BB962C8B-B14F-4D97-AF65-F5344CB8AC3E}">
        <p14:creationId xmlns:p14="http://schemas.microsoft.com/office/powerpoint/2010/main" xmlns="" val="393620097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0832" y="857792"/>
            <a:ext cx="8417491" cy="1470025"/>
          </a:xfrm>
        </p:spPr>
        <p:txBody>
          <a:bodyPr>
            <a:noAutofit/>
          </a:bodyPr>
          <a:lstStyle/>
          <a:p>
            <a:r>
              <a:rPr lang="en-US" b="1" dirty="0" smtClean="0">
                <a:solidFill>
                  <a:srgbClr val="7030A0"/>
                </a:solidFill>
              </a:rPr>
              <a:t>সাধারন </a:t>
            </a:r>
            <a:r>
              <a:rPr lang="en-US" b="1" dirty="0" err="1" smtClean="0">
                <a:solidFill>
                  <a:srgbClr val="7030A0"/>
                </a:solidFill>
              </a:rPr>
              <a:t>নির্দেশাবলী</a:t>
            </a:r>
            <a:r>
              <a:rPr lang="en-US" b="1" dirty="0" smtClean="0">
                <a:solidFill>
                  <a:srgbClr val="7030A0"/>
                </a:solidFill>
              </a:rPr>
              <a:t>:</a:t>
            </a:r>
            <a:endParaRPr lang="en-US" dirty="0">
              <a:solidFill>
                <a:srgbClr val="7030A0"/>
              </a:solidFill>
            </a:endParaRPr>
          </a:p>
        </p:txBody>
      </p:sp>
      <p:sp>
        <p:nvSpPr>
          <p:cNvPr id="3" name="Subtitle 2"/>
          <p:cNvSpPr>
            <a:spLocks noGrp="1"/>
          </p:cNvSpPr>
          <p:nvPr>
            <p:ph type="subTitle" idx="1"/>
          </p:nvPr>
        </p:nvSpPr>
        <p:spPr>
          <a:xfrm>
            <a:off x="400832" y="2680547"/>
            <a:ext cx="7957159" cy="1752600"/>
          </a:xfrm>
        </p:spPr>
        <p:txBody>
          <a:bodyPr>
            <a:noAutofit/>
          </a:bodyPr>
          <a:lstStyle/>
          <a:p>
            <a:pPr algn="just"/>
            <a:r>
              <a:rPr lang="en-US" b="1" u="sng" dirty="0" smtClean="0">
                <a:solidFill>
                  <a:srgbClr val="7030A0"/>
                </a:solidFill>
              </a:rPr>
              <a:t>প্রশ্নের ভাষা</a:t>
            </a:r>
            <a:r>
              <a:rPr lang="en-US" b="1" dirty="0" smtClean="0">
                <a:solidFill>
                  <a:srgbClr val="7030A0"/>
                </a:solidFill>
              </a:rPr>
              <a:t>: </a:t>
            </a:r>
            <a:r>
              <a:rPr lang="en-US" b="1" dirty="0" smtClean="0">
                <a:solidFill>
                  <a:srgbClr val="00B050"/>
                </a:solidFill>
              </a:rPr>
              <a:t>প্রশ্নপত্র </a:t>
            </a:r>
            <a:r>
              <a:rPr lang="en-US" b="1" dirty="0">
                <a:solidFill>
                  <a:srgbClr val="00B050"/>
                </a:solidFill>
              </a:rPr>
              <a:t>বাংলা চলিত ভাষারীতিতে প্রণয়ন করতে হবে। প্রশ্নপত্রে কোন অবস্থায় ব্যাকরণগত ভুল থাকবে না। প্রশ্ন সহজবোধ্য ভাষায় হতে হবে। বাংলা/ইংরেজি শব্দের সঠিক বানানের প্রতি লক্ষ্য রাখতে হবে। </a:t>
            </a:r>
            <a:endParaRPr lang="en-US" dirty="0">
              <a:solidFill>
                <a:srgbClr val="00B050"/>
              </a:solidFill>
            </a:endParaRPr>
          </a:p>
        </p:txBody>
      </p:sp>
    </p:spTree>
    <p:extLst>
      <p:ext uri="{BB962C8B-B14F-4D97-AF65-F5344CB8AC3E}">
        <p14:creationId xmlns:p14="http://schemas.microsoft.com/office/powerpoint/2010/main" xmlns="" val="642356915"/>
      </p:ext>
    </p:extLst>
  </p:cSld>
  <p:clrMapOvr>
    <a:masterClrMapping/>
  </p:clrMapOvr>
  <mc:AlternateContent xmlns:mc="http://schemas.openxmlformats.org/markup-compatibility/2006">
    <mc:Choice xmlns:p14="http://schemas.microsoft.com/office/powerpoint/2010/main" xmlns="" Requires="p14">
      <p:transition spd="slow" p14:dur="225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7030A0"/>
                </a:solidFill>
              </a:rPr>
              <a:t>প্রশ্নের মান</a:t>
            </a:r>
            <a:r>
              <a:rPr lang="en-US" b="1" dirty="0">
                <a:solidFill>
                  <a:srgbClr val="7030A0"/>
                </a:solidFill>
              </a:rPr>
              <a:t>: </a:t>
            </a:r>
            <a:endParaRPr dirty="0">
              <a:solidFill>
                <a:srgbClr val="7030A0"/>
              </a:solidFill>
            </a:endParaRPr>
          </a:p>
        </p:txBody>
      </p:sp>
      <p:sp>
        <p:nvSpPr>
          <p:cNvPr id="3" name="Content Placeholder 2"/>
          <p:cNvSpPr>
            <a:spLocks noGrp="1"/>
          </p:cNvSpPr>
          <p:nvPr>
            <p:ph idx="1"/>
          </p:nvPr>
        </p:nvSpPr>
        <p:spPr/>
        <p:txBody>
          <a:bodyPr/>
          <a:lstStyle/>
          <a:p>
            <a:r>
              <a:rPr lang="en-US" b="1" dirty="0">
                <a:solidFill>
                  <a:srgbClr val="00B050"/>
                </a:solidFill>
              </a:rPr>
              <a:t>সর্বস্তরের পরীক্ষার্থীদের প্রতি লক্ষ্য রেখে প্রশ্নপত্রে ৭০% সাধারণ মানের, ২০% মেধাসম্পন্ন মানের এবং ১০% উচ্চ মেধা সম্পন্ন মানের প্রশ্ন সন্নিবেশিত করতে হবে</a:t>
            </a:r>
            <a:r>
              <a:rPr lang="en-US" b="1" dirty="0" smtClean="0">
                <a:solidFill>
                  <a:srgbClr val="00B050"/>
                </a:solidFill>
              </a:rPr>
              <a:t>।</a:t>
            </a:r>
          </a:p>
          <a:p>
            <a:r>
              <a:rPr lang="en-US" b="1" dirty="0" smtClean="0">
                <a:solidFill>
                  <a:srgbClr val="00B050"/>
                </a:solidFill>
              </a:rPr>
              <a:t>পরীক্ষার্থীগণ </a:t>
            </a:r>
            <a:r>
              <a:rPr lang="en-US" b="1" dirty="0">
                <a:solidFill>
                  <a:srgbClr val="00B050"/>
                </a:solidFill>
              </a:rPr>
              <a:t>যাতে নির্ধারিত সময় সীমার মধ্যে নির্দিষ্ট সংখ্যক প্রশ্নের উত্তর প্রদান করতে পারে সে দিকে লক্ষ্য রেখে প্রশ্নপত্র প্রণয়ন করতে হবে। </a:t>
            </a:r>
            <a:endParaRPr lang="en-US"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5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7030A0"/>
                </a:solidFill>
              </a:rPr>
              <a:t>পাঠ্যসূচি ও শিখনফল</a:t>
            </a:r>
            <a:r>
              <a:rPr lang="en-US" b="1" dirty="0">
                <a:solidFill>
                  <a:srgbClr val="7030A0"/>
                </a:solidFill>
              </a:rPr>
              <a:t>: </a:t>
            </a:r>
            <a:endParaRPr dirty="0">
              <a:solidFill>
                <a:srgbClr val="7030A0"/>
              </a:solidFill>
            </a:endParaRPr>
          </a:p>
        </p:txBody>
      </p:sp>
      <p:sp>
        <p:nvSpPr>
          <p:cNvPr id="3" name="Content Placeholder 2"/>
          <p:cNvSpPr>
            <a:spLocks noGrp="1"/>
          </p:cNvSpPr>
          <p:nvPr>
            <p:ph idx="1"/>
          </p:nvPr>
        </p:nvSpPr>
        <p:spPr/>
        <p:txBody>
          <a:bodyPr>
            <a:normAutofit lnSpcReduction="10000"/>
          </a:bodyPr>
          <a:lstStyle/>
          <a:p>
            <a:r>
              <a:rPr lang="en-US" b="1" dirty="0">
                <a:solidFill>
                  <a:srgbClr val="00B050"/>
                </a:solidFill>
              </a:rPr>
              <a:t>প্রশ্নপত্র প্রণয়নকালে সংশ্লিষ্ট শিক্ষাবর্ষের পাঠ্যপুস্তক/সিলেবাস অনুসরণ এবং বিষয়বস্তুর বিতর্কিত অংশসমূহ পরিহার করতে হবে। প্রশ্ন কোন অধ্যায়, কী বিষয় এবং কোন শিখনফল থেকে করা হয়েছে তা মাথায় রাখতে হবে।</a:t>
            </a:r>
          </a:p>
          <a:p>
            <a:r>
              <a:rPr lang="en-US" b="1" dirty="0">
                <a:solidFill>
                  <a:srgbClr val="00B050"/>
                </a:solidFill>
              </a:rPr>
              <a:t>রাষ্ট্র অথবা ধর্মের বিরুদ্ধে </a:t>
            </a:r>
            <a:r>
              <a:rPr lang="en-US" b="1" dirty="0" smtClean="0">
                <a:solidFill>
                  <a:srgbClr val="00B050"/>
                </a:solidFill>
              </a:rPr>
              <a:t>হিংসা-বিদ্বেষ </a:t>
            </a:r>
            <a:r>
              <a:rPr lang="en-US" b="1" dirty="0">
                <a:solidFill>
                  <a:srgbClr val="00B050"/>
                </a:solidFill>
              </a:rPr>
              <a:t>ছড়াতে পারে/ কারো মানহানী হতে পারে এমন কোন উদ্দীপক/ প্রশ্ন করা যাবে না।</a:t>
            </a:r>
            <a:endParaRPr lang="en-US"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6" fill="hold" grpId="0" nodeType="clickEffect">
                                  <p:stCondLst>
                                    <p:cond delay="0"/>
                                  </p:stCondLst>
                                  <p:iterate type="wd">
                                    <p:tmPct val="10000"/>
                                  </p:iterate>
                                  <p:childTnLst>
                                    <p:animClr clrSpc="hsl" dir="cw">
                                      <p:cBhvr override="childStyle">
                                        <p:cTn id="11" dur="2000" fill="hold"/>
                                        <p:tgtEl>
                                          <p:spTgt spid="3">
                                            <p:txEl>
                                              <p:pRg st="0" end="0"/>
                                            </p:txEl>
                                          </p:spTgt>
                                        </p:tgtEl>
                                        <p:attrNameLst>
                                          <p:attrName>style.color</p:attrName>
                                        </p:attrNameLst>
                                      </p:cBhvr>
                                      <p:to>
                                        <a:srgbClr val="8A2312"/>
                                      </p:to>
                                    </p:animClr>
                                  </p:childTnLst>
                                </p:cTn>
                              </p:par>
                            </p:childTnLst>
                          </p:cTn>
                        </p:par>
                      </p:childTnLst>
                    </p:cTn>
                  </p:par>
                  <p:par>
                    <p:cTn id="12" fill="hold">
                      <p:stCondLst>
                        <p:cond delay="indefinite"/>
                      </p:stCondLst>
                      <p:childTnLst>
                        <p:par>
                          <p:cTn id="13" fill="hold">
                            <p:stCondLst>
                              <p:cond delay="0"/>
                            </p:stCondLst>
                            <p:childTnLst>
                              <p:par>
                                <p:cTn id="14" presetID="3" presetClass="emph" presetSubtype="6" fill="hold" grpId="0" nodeType="clickEffect">
                                  <p:stCondLst>
                                    <p:cond delay="0"/>
                                  </p:stCondLst>
                                  <p:iterate type="wd">
                                    <p:tmPct val="10000"/>
                                  </p:iterate>
                                  <p:childTnLst>
                                    <p:animClr clrSpc="hsl" dir="cw">
                                      <p:cBhvr override="childStyle">
                                        <p:cTn id="15" dur="2000" fill="hold"/>
                                        <p:tgtEl>
                                          <p:spTgt spid="3">
                                            <p:txEl>
                                              <p:pRg st="1" end="1"/>
                                            </p:txEl>
                                          </p:spTgt>
                                        </p:tgtEl>
                                        <p:attrNameLst>
                                          <p:attrName>style.color</p:attrName>
                                        </p:attrNameLst>
                                      </p:cBhvr>
                                      <p:to>
                                        <a:srgbClr val="8A231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solidFill>
                  <a:srgbClr val="7030A0"/>
                </a:solidFill>
              </a:rPr>
              <a:t>উত্তরের ইঙ্গিত:</a:t>
            </a:r>
            <a:r>
              <a:rPr lang="en-US" b="1" dirty="0">
                <a:solidFill>
                  <a:srgbClr val="7030A0"/>
                </a:solidFill>
              </a:rPr>
              <a:t> </a:t>
            </a:r>
            <a:endParaRPr dirty="0">
              <a:solidFill>
                <a:srgbClr val="7030A0"/>
              </a:solidFill>
            </a:endParaRPr>
          </a:p>
        </p:txBody>
      </p:sp>
      <p:sp>
        <p:nvSpPr>
          <p:cNvPr id="3" name="Content Placeholder 2"/>
          <p:cNvSpPr>
            <a:spLocks noGrp="1"/>
          </p:cNvSpPr>
          <p:nvPr>
            <p:ph idx="1"/>
          </p:nvPr>
        </p:nvSpPr>
        <p:spPr/>
        <p:txBody>
          <a:bodyPr/>
          <a:lstStyle/>
          <a:p>
            <a:pPr algn="just"/>
            <a:r>
              <a:rPr lang="en-US" b="1" dirty="0">
                <a:solidFill>
                  <a:srgbClr val="00B050"/>
                </a:solidFill>
              </a:rPr>
              <a:t>দৃশ্যকল্পে প্রশ্নের উত্তর সরাসরি থাকবে না, তবে উত্তর করার ক্ষেত্রে শিক্ষার্থীকে সাহায্য করবে। একটি প্রশ্নের উত্তর/উত্তরের ইঙ্গিত অন্য কোনো প্রশ্নের উদ্দীপকে থাকবে না</a:t>
            </a:r>
            <a:r>
              <a:rPr lang="en-US" b="1" dirty="0" smtClean="0">
                <a:solidFill>
                  <a:srgbClr val="00B050"/>
                </a:solidFill>
              </a:rPr>
              <a:t>।</a:t>
            </a:r>
            <a:endParaRPr lang="en-US"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rgbClr val="42CCC5"/>
                                      </p:to>
                                    </p:animClr>
                                    <p:set>
                                      <p:cBhvr>
                                        <p:cTn id="7" dur="2000" fill="hold"/>
                                        <p:tgtEl>
                                          <p:spTgt spid="2"/>
                                        </p:tgtEl>
                                        <p:attrNameLst>
                                          <p:attrName>stroke.on</p:attrName>
                                        </p:attrNameLst>
                                      </p:cBhvr>
                                      <p:to>
                                        <p:strVal val="true"/>
                                      </p:to>
                                    </p:set>
                                  </p:childTnLst>
                                </p:cTn>
                              </p:par>
                            </p:childTnLst>
                          </p:cTn>
                        </p:par>
                      </p:childTnLst>
                    </p:cTn>
                  </p:par>
                  <p:par>
                    <p:cTn id="8" fill="hold">
                      <p:stCondLst>
                        <p:cond delay="indefinite"/>
                      </p:stCondLst>
                      <p:childTnLst>
                        <p:par>
                          <p:cTn id="9" fill="hold">
                            <p:stCondLst>
                              <p:cond delay="0"/>
                            </p:stCondLst>
                            <p:childTnLst>
                              <p:par>
                                <p:cTn id="10" presetID="24" presetClass="emph" presetSubtype="0" fill="hold" grpId="0" nodeType="clickEffect">
                                  <p:stCondLst>
                                    <p:cond delay="0"/>
                                  </p:stCondLst>
                                  <p:childTnLst>
                                    <p:animClr clrSpc="hsl" dir="cw">
                                      <p:cBhvr override="childStyle">
                                        <p:cTn id="11" dur="1000" fill="hold"/>
                                        <p:tgtEl>
                                          <p:spTgt spid="3">
                                            <p:txEl>
                                              <p:pRg st="0" end="0"/>
                                            </p:txEl>
                                          </p:spTgt>
                                        </p:tgtEl>
                                        <p:attrNameLst>
                                          <p:attrName>style.color</p:attrName>
                                        </p:attrNameLst>
                                      </p:cBhvr>
                                      <p:by>
                                        <p:hsl h="0" s="-12549" l="-25098"/>
                                      </p:by>
                                    </p:animClr>
                                    <p:animClr clrSpc="hsl" dir="cw">
                                      <p:cBhvr>
                                        <p:cTn id="12" dur="1000" fill="hold"/>
                                        <p:tgtEl>
                                          <p:spTgt spid="3">
                                            <p:txEl>
                                              <p:pRg st="0" end="0"/>
                                            </p:txEl>
                                          </p:spTgt>
                                        </p:tgtEl>
                                        <p:attrNameLst>
                                          <p:attrName>fillcolor</p:attrName>
                                        </p:attrNameLst>
                                      </p:cBhvr>
                                      <p:by>
                                        <p:hsl h="0" s="-12549" l="-25098"/>
                                      </p:by>
                                    </p:animClr>
                                    <p:animClr clrSpc="hsl" dir="cw">
                                      <p:cBhvr>
                                        <p:cTn id="13" dur="1000" fill="hold"/>
                                        <p:tgtEl>
                                          <p:spTgt spid="3">
                                            <p:txEl>
                                              <p:pRg st="0" end="0"/>
                                            </p:txEl>
                                          </p:spTgt>
                                        </p:tgtEl>
                                        <p:attrNameLst>
                                          <p:attrName>stroke.color</p:attrName>
                                        </p:attrNameLst>
                                      </p:cBhvr>
                                      <p:by>
                                        <p:hsl h="0" s="-12549" l="-25098"/>
                                      </p:by>
                                    </p:animClr>
                                    <p:set>
                                      <p:cBhvr>
                                        <p:cTn id="14" dur="10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7030A0"/>
                </a:solidFill>
              </a:rPr>
              <a:t>নমুনা </a:t>
            </a:r>
            <a:r>
              <a:rPr lang="en-US" b="1" u="sng" dirty="0" smtClean="0">
                <a:solidFill>
                  <a:srgbClr val="7030A0"/>
                </a:solidFill>
              </a:rPr>
              <a:t>উত্তর তৈরি করা</a:t>
            </a:r>
            <a:r>
              <a:rPr lang="en-US" b="1" dirty="0" smtClean="0">
                <a:solidFill>
                  <a:srgbClr val="7030A0"/>
                </a:solidFill>
              </a:rPr>
              <a:t>:</a:t>
            </a:r>
            <a:endParaRPr dirty="0">
              <a:solidFill>
                <a:srgbClr val="7030A0"/>
              </a:solidFill>
            </a:endParaRPr>
          </a:p>
        </p:txBody>
      </p:sp>
      <p:sp>
        <p:nvSpPr>
          <p:cNvPr id="3" name="Content Placeholder 2"/>
          <p:cNvSpPr>
            <a:spLocks noGrp="1"/>
          </p:cNvSpPr>
          <p:nvPr>
            <p:ph idx="1"/>
          </p:nvPr>
        </p:nvSpPr>
        <p:spPr/>
        <p:txBody>
          <a:bodyPr/>
          <a:lstStyle/>
          <a:p>
            <a:pPr algn="just"/>
            <a:r>
              <a:rPr lang="en-US" b="1" dirty="0" smtClean="0">
                <a:solidFill>
                  <a:srgbClr val="00B050"/>
                </a:solidFill>
              </a:rPr>
              <a:t>সৃজনশীল </a:t>
            </a:r>
            <a:r>
              <a:rPr lang="en-US" b="1" dirty="0">
                <a:solidFill>
                  <a:srgbClr val="00B050"/>
                </a:solidFill>
              </a:rPr>
              <a:t>প্রশ্ন প্রণয়নের সময়ে প্রশ্ন প্রণয়নকারীকে সম্ভাব্য নমুনা উত্তর (Model Answer) তৈরি করতে হবে। নমুনা উত্তর প্রশ্ন প্রণয়নকারীকে ত্রুটিমুক্ত প্রশ্ন তৈরিতে সাহায্য করতে পারে</a:t>
            </a:r>
            <a:r>
              <a:rPr lang="en-US" b="1" dirty="0" smtClean="0">
                <a:solidFill>
                  <a:srgbClr val="00B050"/>
                </a:solidFill>
              </a:rPr>
              <a:t>।</a:t>
            </a:r>
            <a:endParaRPr lang="en-US" dirty="0">
              <a:solidFill>
                <a:srgbClr val="00B050"/>
              </a:solidFill>
            </a:endParaRPr>
          </a:p>
        </p:txBody>
      </p:sp>
    </p:spTree>
    <p:extLst>
      <p:ext uri="{BB962C8B-B14F-4D97-AF65-F5344CB8AC3E}">
        <p14:creationId xmlns:p14="http://schemas.microsoft.com/office/powerpoint/2010/main" xmlns="" val="328989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5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7030A0"/>
                </a:solidFill>
              </a:rPr>
              <a:t>সৃজনশীল </a:t>
            </a:r>
            <a:r>
              <a:rPr lang="en-US" b="1" dirty="0" smtClean="0">
                <a:solidFill>
                  <a:srgbClr val="7030A0"/>
                </a:solidFill>
              </a:rPr>
              <a:t>প্রশ্নের নীতিমালা</a:t>
            </a:r>
            <a:endParaRPr lang="en-US" dirty="0">
              <a:solidFill>
                <a:srgbClr val="7030A0"/>
              </a:solidFill>
            </a:endParaRPr>
          </a:p>
        </p:txBody>
      </p:sp>
      <p:sp>
        <p:nvSpPr>
          <p:cNvPr id="3" name="Content Placeholder 2"/>
          <p:cNvSpPr>
            <a:spLocks noGrp="1"/>
          </p:cNvSpPr>
          <p:nvPr>
            <p:ph idx="1"/>
          </p:nvPr>
        </p:nvSpPr>
        <p:spPr/>
        <p:txBody>
          <a:bodyPr/>
          <a:lstStyle/>
          <a:p>
            <a:pPr algn="just"/>
            <a:r>
              <a:rPr lang="en-US" b="1" dirty="0">
                <a:solidFill>
                  <a:srgbClr val="00B050"/>
                </a:solidFill>
              </a:rPr>
              <a:t>১</a:t>
            </a:r>
            <a:r>
              <a:rPr lang="en-US" b="1" dirty="0" smtClean="0">
                <a:solidFill>
                  <a:srgbClr val="00B050"/>
                </a:solidFill>
              </a:rPr>
              <a:t>। গঠন </a:t>
            </a:r>
            <a:r>
              <a:rPr lang="en-US" b="1" dirty="0">
                <a:solidFill>
                  <a:srgbClr val="00B050"/>
                </a:solidFill>
              </a:rPr>
              <a:t>কাঠামো: একটি সৃজনশীল প্রশ্নের শুরুতে একটি নতুন পরিস্থিতিযুক্ত উদ্দীপক এবং উদ্দীপক সংশ্লিষ্ট চারটি প্রশ্ন থাকে। প্রশ্ন চারটি কাঠিন্যের ক্রমানুসারে পর্যায়ক্রমে থাকে। </a:t>
            </a:r>
            <a:r>
              <a:rPr lang="en-US" b="1" dirty="0" smtClean="0">
                <a:solidFill>
                  <a:srgbClr val="00B050"/>
                </a:solidFill>
              </a:rPr>
              <a:t>প্রতিটি </a:t>
            </a:r>
            <a:r>
              <a:rPr lang="en-US" b="1" dirty="0">
                <a:solidFill>
                  <a:srgbClr val="00B050"/>
                </a:solidFill>
              </a:rPr>
              <a:t>সৃজনশীল প্রশ্নের জন্য ১০ নম্বর করে বরাদ্দ থাকবে।</a:t>
            </a:r>
            <a:endParaRPr lang="en-US" dirty="0">
              <a:solidFill>
                <a:srgbClr val="00B050"/>
              </a:solidFill>
            </a:endParaRPr>
          </a:p>
        </p:txBody>
      </p:sp>
    </p:spTree>
    <p:extLst>
      <p:ext uri="{BB962C8B-B14F-4D97-AF65-F5344CB8AC3E}">
        <p14:creationId xmlns:p14="http://schemas.microsoft.com/office/powerpoint/2010/main" xmlns="" val="124570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জ্ঞান স্তর</a:t>
            </a:r>
            <a:endParaRPr dirty="0">
              <a:solidFill>
                <a:srgbClr val="FF0000"/>
              </a:solidFill>
            </a:endParaRPr>
          </a:p>
        </p:txBody>
      </p:sp>
      <p:sp>
        <p:nvSpPr>
          <p:cNvPr id="3" name="Content Placeholder 2"/>
          <p:cNvSpPr>
            <a:spLocks noGrp="1"/>
          </p:cNvSpPr>
          <p:nvPr>
            <p:ph idx="1"/>
          </p:nvPr>
        </p:nvSpPr>
        <p:spPr/>
        <p:txBody>
          <a:bodyPr/>
          <a:lstStyle/>
          <a:p>
            <a:pPr algn="just"/>
            <a:r>
              <a:rPr lang="en-US" b="1" dirty="0" smtClean="0">
                <a:solidFill>
                  <a:srgbClr val="00B050"/>
                </a:solidFill>
              </a:rPr>
              <a:t> </a:t>
            </a:r>
            <a:r>
              <a:rPr lang="en-US" b="1" dirty="0">
                <a:solidFill>
                  <a:srgbClr val="00B050"/>
                </a:solidFill>
              </a:rPr>
              <a:t>সৃজনশীল প্রশ্নের প্রথম অংশটি (ক) জ্ঞান স্তরের যা সহজ ও নিতান্তই স্মৃতিনির্ভর। সাধারণত: কী ? কাকে বলে ? ইত্যাদি শব্দে প্রশ্ন করা। প্রশ্নটি স্মৃতিনির্ভর হলেও তা যেন অর্থবহ এবং শিক্ষণীয় হয়। জ্ঞান স্তরের প্রশ্নের উত্তর সরাসরি পাঠ্যপুস্তকে পাওয়া যায়। এ অংশটির জন্য ১ নম্বর বরাদ্দ থাকবে।</a:t>
            </a:r>
            <a:endParaRPr lang="en-US" dirty="0">
              <a:solidFill>
                <a:srgbClr val="00B050"/>
              </a:solidFill>
            </a:endParaRPr>
          </a:p>
        </p:txBody>
      </p:sp>
    </p:spTree>
    <p:extLst>
      <p:ext uri="{BB962C8B-B14F-4D97-AF65-F5344CB8AC3E}">
        <p14:creationId xmlns:p14="http://schemas.microsoft.com/office/powerpoint/2010/main" xmlns="" val="86695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TotalTime>
  <Words>1486</Words>
  <Application>Microsoft Office PowerPoint</Application>
  <PresentationFormat>On-screen Show (4:3)</PresentationFormat>
  <Paragraphs>107</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বিসমিল্লাহির রাহমানির রাহিম আস্সালামু আলাইকুম ওয়া রাহমাতুল্লাহ</vt:lpstr>
      <vt:lpstr>Slide 2</vt:lpstr>
      <vt:lpstr>সাধারন নির্দেশাবলী:</vt:lpstr>
      <vt:lpstr>প্রশ্নের মান: </vt:lpstr>
      <vt:lpstr>পাঠ্যসূচি ও শিখনফল: </vt:lpstr>
      <vt:lpstr>উত্তরের ইঙ্গিত: </vt:lpstr>
      <vt:lpstr>নমুনা উত্তর তৈরি করা:</vt:lpstr>
      <vt:lpstr>সৃজনশীল প্রশ্নের নীতিমালা</vt:lpstr>
      <vt:lpstr>জ্ঞান স্তর</vt:lpstr>
      <vt:lpstr>অনুধাবন স্তর</vt:lpstr>
      <vt:lpstr>প্রয়োগ স্তর</vt:lpstr>
      <vt:lpstr>উচ্চতর দক্ষতার স্তর</vt:lpstr>
      <vt:lpstr>সতর্কতা</vt:lpstr>
      <vt:lpstr>একটি নমুনা সৃজনশীল প্রশ্ন:</vt:lpstr>
      <vt:lpstr>বহুনির্বাচনি প্রশ্নের নীতিমালা</vt:lpstr>
      <vt:lpstr>অপশনস (বিকল্প উত্তরসমূহ)</vt:lpstr>
      <vt:lpstr>উদ্দীপকের ভাষা</vt:lpstr>
      <vt:lpstr>সাধারণ বহুনির্বাচনি প্রশ্ন</vt:lpstr>
      <vt:lpstr>অনুধাবনমূলক বহুনির্বাচনি</vt:lpstr>
      <vt:lpstr>বহুপদী-সমাপ্তিসূচক প্রশ্ন</vt:lpstr>
      <vt:lpstr>অভিন্ন তথ্যভিত্তিক</vt:lpstr>
      <vt:lpstr>প্রয়োগ ও উচ্চতর দক্ষতা</vt:lpstr>
      <vt:lpstr>উদাহরণ:</vt:lpstr>
      <vt:lpstr>সংক্ষিপ্ত উত্তর প্রশ্ন প্রণয়নে বিবেচ্য বিষয়: </vt:lpstr>
      <vt:lpstr>সংক্ষিপ্ত  প্রশ্নের ধরণ</vt:lpstr>
      <vt:lpstr>Slide 26</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হজ পালনের নিয়ম</dc:title>
  <dc:creator>kc</dc:creator>
  <dc:description>generated using python-pptx</dc:description>
  <cp:lastModifiedBy>USER</cp:lastModifiedBy>
  <cp:revision>138</cp:revision>
  <dcterms:created xsi:type="dcterms:W3CDTF">2013-01-27T09:14:16Z</dcterms:created>
  <dcterms:modified xsi:type="dcterms:W3CDTF">2026-08-03T09:02:41Z</dcterms:modified>
</cp:coreProperties>
</file>