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4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1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6F177-91E3-44A0-AF47-7F0D1EBF646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3585B-CA11-4139-8407-F1E70051B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39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3585B-CA11-4139-8407-F1E70051B1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11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5702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82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3908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4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10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5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4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3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7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7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7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30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0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8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3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2050449"/>
            <a:ext cx="583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/>
              <a:t>                                      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186961"/>
            <a:ext cx="3886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b="1" i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b="1" i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2819400" y="3081709"/>
            <a:ext cx="5715000" cy="55399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000" dirty="0"/>
              <a:t>     </a:t>
            </a:r>
            <a:r>
              <a:rPr lang="bn-IN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জামাল শাহ্‌ </a:t>
            </a:r>
            <a:endParaRPr lang="en-US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as-I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র্ব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গুজরা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 </a:t>
            </a:r>
          </a:p>
          <a:p>
            <a:r>
              <a:rPr lang="bn-IN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 নং-০১৮১৭-৭৮০৮৯৮ </a:t>
            </a:r>
          </a:p>
          <a:p>
            <a:r>
              <a:rPr lang="bn-IN" sz="24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ই-মেইলঃ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jamalshahctg24@gmail.com</a:t>
            </a:r>
            <a:r>
              <a:rPr lang="bn-IN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>
              <a:solidFill>
                <a:srgbClr val="7030A0"/>
              </a:solidFill>
            </a:endParaRPr>
          </a:p>
          <a:p>
            <a:r>
              <a:rPr lang="en-US" sz="2800" dirty="0"/>
              <a:t>    </a:t>
            </a:r>
          </a:p>
          <a:p>
            <a:endParaRPr lang="en-US" sz="6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9122">
            <a:off x="2723919" y="874111"/>
            <a:ext cx="4947124" cy="2352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1686">
            <a:off x="123335" y="2703597"/>
            <a:ext cx="2962335" cy="39227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08" y="0"/>
            <a:ext cx="2292592" cy="2133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8593861_117524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457200"/>
            <a:ext cx="3429000" cy="34314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4648200"/>
            <a:ext cx="807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মূলতঃ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দ্রব্য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সামগ্রী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বিনিময়ের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বক্তি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ব্যবসায়ের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আর্থিক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অবস্থার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ঘটলেই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</a:t>
            </a:r>
            <a:r>
              <a:rPr lang="bn-IN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ষ্টি হয়।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nursin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57200"/>
            <a:ext cx="4038600" cy="3491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961261"/>
            <a:ext cx="135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3200" y="3978551"/>
            <a:ext cx="907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838200"/>
            <a:ext cx="79111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/>
              <a:t>            </a:t>
            </a:r>
            <a:endParaRPr lang="bn-IN" sz="3200" dirty="0" smtClean="0"/>
          </a:p>
          <a:p>
            <a:r>
              <a:rPr lang="en-US" sz="2800" dirty="0" smtClean="0">
                <a:latin typeface="Nikosh" panose="02000000000000000000" pitchFamily="2" charset="0"/>
                <a:cs typeface="Nikosh" panose="02000000000000000000" pitchFamily="2" charset="0"/>
              </a:rPr>
              <a:t>       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সময়ঃ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১০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মিনিট</a:t>
            </a:r>
            <a:endParaRPr lang="bn-IN" sz="2400" dirty="0" smtClean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ঘটনাগুলো লেনদেন কিনা কারণ সহ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2626040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I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কাজঃ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4384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ক)মালিকের ব্যক্তিগত ব্যবহারের গাড়িটি দুর্ঘটনায় নষ্ট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হয়ে গেল।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বর্তমান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৮,০০,০০০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6" name="Picture 5" descr="104872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843" y="152400"/>
            <a:ext cx="2595957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3886200"/>
            <a:ext cx="609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762000"/>
            <a:ext cx="3798490" cy="3657600"/>
          </a:xfrm>
          <a:prstGeom prst="rect">
            <a:avLst/>
          </a:prstGeom>
        </p:spPr>
      </p:pic>
      <p:pic>
        <p:nvPicPr>
          <p:cNvPr id="3" name="Picture 2" descr="Chinese-Banqu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762000"/>
            <a:ext cx="4068232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5029200"/>
            <a:ext cx="800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খ) ৩০,০০০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কয়েকজন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ব্যবসায়ীকে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হোটেল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আগ্রাবাদে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আপ্যায়ন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করানো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14728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81000"/>
            <a:ext cx="6275070" cy="46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752600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/>
              <a:t>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2661" y="5715000"/>
            <a:ext cx="7520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অফিসের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১৫,০০০টাকায়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43210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900" y="381000"/>
            <a:ext cx="2133600" cy="923330"/>
          </a:xfrm>
          <a:prstGeom prst="rect">
            <a:avLst/>
          </a:prstGeom>
          <a:noFill/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549" y="2401669"/>
            <a:ext cx="48461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5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*হিসাব সমীকরণ কী?</a:t>
            </a:r>
            <a:endParaRPr lang="en-US" sz="5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Image-for-po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8814" y="0"/>
            <a:ext cx="3505200" cy="2362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3352800"/>
            <a:ext cx="72394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*হিসাব সমীকরণের বর্ধিত রূপটি </a:t>
            </a:r>
            <a:r>
              <a:rPr lang="en-US" sz="48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bn-IN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038600"/>
            <a:ext cx="6172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9903" y="237984"/>
            <a:ext cx="3248027" cy="92333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210286"/>
            <a:ext cx="3858903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2532914"/>
            <a:ext cx="81533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*মেসার্স শাহ্‌ এন্টারপ্রাইজের লেনদেনগুলো সমীকরণ 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পদ্ধতিতে </a:t>
            </a:r>
            <a:r>
              <a:rPr lang="bn-IN" sz="40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কারণসহ ব্যাখ্যা করঃ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3865394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পণ্য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ক্রয় ২,০০,০০০টাকা। 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ব্যাংকে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১০,০০০টাকা জমা দিয়ে হিসাব খোলা হল। 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ভিক্ষুককে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কারবার প্রতিষ্ঠান হতে ১৫০টাকা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ভিক্ষা দেয়া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হল। 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বাকিতে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৫০,০০০টাকার পণ্য বিক্রয়।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09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2-12-0113543456421-cop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85800"/>
            <a:ext cx="6629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4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828800"/>
            <a:ext cx="77257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হিসাববিজ্ঞান</a:t>
            </a:r>
            <a:r>
              <a:rPr lang="en-US" sz="7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৯ম-</a:t>
            </a:r>
            <a:r>
              <a:rPr lang="as-IN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6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৫০মিঃ </a:t>
            </a: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king_1304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92" y="1981200"/>
            <a:ext cx="4195763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Banking_1304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981200"/>
            <a:ext cx="4343400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828800" y="457200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3352800"/>
            <a:ext cx="5181600" cy="384720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8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endParaRPr 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 </a:t>
            </a:r>
            <a:r>
              <a:rPr lang="bn-BD" sz="6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 </a:t>
            </a:r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endParaRPr lang="bn-IN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(৮-২৩</a:t>
            </a:r>
            <a:r>
              <a:rPr lang="en-US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400" dirty="0"/>
              <a:t>                 </a:t>
            </a:r>
          </a:p>
        </p:txBody>
      </p:sp>
      <p:pic>
        <p:nvPicPr>
          <p:cNvPr id="3" name="Picture 2" descr="Handshake_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79832"/>
            <a:ext cx="3276600" cy="27701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381000" y="1475601"/>
            <a:ext cx="8534400" cy="4832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dirty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400" dirty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dirty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bn-IN" sz="4400" dirty="0" smtClean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রাঃ</a:t>
            </a:r>
            <a:r>
              <a:rPr lang="en-US" sz="4400" dirty="0" smtClean="0">
                <a:solidFill>
                  <a:srgbClr val="1048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4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SzPct val="100000"/>
              <a:buFont typeface="Wingdings" panose="05000000000000000000" pitchFamily="2" charset="2"/>
              <a:buChar char="v"/>
            </a:pPr>
            <a:r>
              <a:rPr lang="bn-IN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লেনদেনের ধারণা ব্যাখ্যা করতে পারব</a:t>
            </a:r>
            <a:r>
              <a:rPr lang="bn-BD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SzPct val="100000"/>
              <a:buFont typeface="Wingdings" panose="05000000000000000000" pitchFamily="2" charset="2"/>
              <a:buChar char="v"/>
            </a:pPr>
            <a:r>
              <a:rPr lang="bn-IN" sz="4400" dirty="0" smtClean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লেনেদনের </a:t>
            </a:r>
            <a:r>
              <a:rPr lang="bn-IN" sz="4400" dirty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উৎপত্তি ব্যাখ্যা করতে </a:t>
            </a:r>
            <a:r>
              <a:rPr lang="bn-IN" sz="4400" dirty="0" smtClean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</a:t>
            </a: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IN" sz="4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লেনদেনের </a:t>
            </a:r>
            <a:r>
              <a:rPr lang="bn-IN" sz="4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প্রকৃতি শনাক্ত করতে </a:t>
            </a:r>
            <a:r>
              <a:rPr lang="bn-IN" sz="4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পারব।</a:t>
            </a:r>
            <a:endParaRPr lang="bn-BD" sz="44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SzPct val="100000"/>
              <a:buFont typeface="Wingdings" panose="05000000000000000000" pitchFamily="2" charset="2"/>
              <a:buChar char="v"/>
            </a:pPr>
            <a:r>
              <a:rPr lang="bn-IN" sz="4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 সমীকরণ বিশ্লেষণ করতে </a:t>
            </a:r>
            <a:r>
              <a:rPr lang="bn-IN" sz="4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পারব।</a:t>
            </a:r>
            <a:endParaRPr lang="bn-BD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SzPct val="100000"/>
              <a:buFont typeface="Wingdings" panose="05000000000000000000" pitchFamily="2" charset="2"/>
              <a:buChar char="v"/>
            </a:pP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 সমীকরণে ব্যবসায়িক লেনদেনে</a:t>
            </a:r>
            <a:r>
              <a:rPr lang="bn-BD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   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প্রভাব ব্যাখ্যা </a:t>
            </a:r>
            <a:r>
              <a:rPr lang="bn-IN" sz="440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IN" sz="440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পারব। </a:t>
            </a:r>
            <a:r>
              <a:rPr lang="bn-BD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BD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33700" y="381000"/>
            <a:ext cx="342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u="sng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US" sz="6600" b="1" u="sng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199" y="1207294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ঘটনা থেকেই লেনদেনের উৎপত্তি।আর ঘটনা দুই প্রকারঃ</a:t>
            </a:r>
            <a:r>
              <a:rPr lang="bn-IN" sz="2400" dirty="0"/>
              <a:t> 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495893" y="216931"/>
            <a:ext cx="4447707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লেনদেনের উৎপত্তিঃ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604937"/>
            <a:ext cx="3657600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 সংক্রান্ত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2358716"/>
            <a:ext cx="32766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খ)অনর্থ সংক্রান্ত/অর্থ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সম্পর্কহীন ঘটনা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db451629a5d1b9ad080c245677bcff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733800"/>
            <a:ext cx="3733800" cy="2895600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733800"/>
            <a:ext cx="4267200" cy="2895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657600"/>
            <a:ext cx="838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অর্থের আদান প্রদান বা অর্থের মাপকাঠিতে পরিমাপযোগ্য সকল প্রকার ঘ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IN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নাকে লেনদেন বলে। </a:t>
            </a:r>
          </a:p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কোন ঘটনার কারণে কোন ব্যবসায় প্রতিষ্ঠানের আর্থিক অবস্থা,সম্পদ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দায়-দেনা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মালিকানা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স্বত্ত্বের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পরিবর্তন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লে তাকে লেনদেন বলে।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252723"/>
            <a:ext cx="9451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সংক্রান্ত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থেকেই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লেনদেনের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bn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ৎপত্তি।</a:t>
            </a:r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Inclusion-of-disabled-people-in-microfinance-institutions-Where-does-Bangladesh-sta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123484"/>
            <a:ext cx="5486400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1901" y="198573"/>
            <a:ext cx="3596899" cy="92333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293" y="1422737"/>
            <a:ext cx="3337959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r>
              <a:rPr lang="en-US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+</a:t>
            </a:r>
            <a:r>
              <a:rPr lang="en-US" sz="4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OE</a:t>
            </a:r>
            <a:endParaRPr lang="en-US" sz="48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5464" y="1160354"/>
            <a:ext cx="46961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 </a:t>
            </a:r>
            <a:r>
              <a:rPr lang="en-US" sz="3600" b="1" i="1" dirty="0" smtClean="0"/>
              <a:t>                 </a:t>
            </a:r>
          </a:p>
          <a:p>
            <a:r>
              <a:rPr lang="en-US" sz="3600" b="1" i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36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600" b="1" i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Assets</a:t>
            </a:r>
            <a:r>
              <a:rPr lang="en-US" sz="36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i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r>
              <a:rPr lang="en-US" sz="36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600" b="1" i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Liabilities</a:t>
            </a:r>
            <a:endParaRPr lang="en-US" sz="3600" b="1" i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i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OE</a:t>
            </a:r>
            <a:r>
              <a:rPr lang="en-US" sz="3600" b="1" i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=Owners </a:t>
            </a:r>
            <a:r>
              <a:rPr lang="en-US" sz="3600" b="1" i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Equity</a:t>
            </a:r>
            <a:endParaRPr lang="en-US" sz="3600" b="1" i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b="1" i="1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92232" y="1662834"/>
            <a:ext cx="4799368" cy="1918566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33952" y="1053814"/>
            <a:ext cx="1238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374295" y="1438234"/>
            <a:ext cx="2860204" cy="815499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Beautiful-Taj-Mahal-Backgroun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09" y="4043909"/>
            <a:ext cx="3159642" cy="2433090"/>
          </a:xfrm>
          <a:prstGeom prst="rect">
            <a:avLst/>
          </a:prstGeom>
        </p:spPr>
      </p:pic>
      <p:pic>
        <p:nvPicPr>
          <p:cNvPr id="9" name="Picture 8" descr="new fil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253" y="4043909"/>
            <a:ext cx="2209800" cy="2433091"/>
          </a:xfrm>
          <a:prstGeom prst="rect">
            <a:avLst/>
          </a:prstGeom>
        </p:spPr>
      </p:pic>
      <p:pic>
        <p:nvPicPr>
          <p:cNvPr id="10" name="Picture 9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4043909"/>
            <a:ext cx="2790825" cy="2433090"/>
          </a:xfrm>
          <a:prstGeom prst="rect">
            <a:avLst/>
          </a:prstGeom>
        </p:spPr>
      </p:pic>
      <p:sp>
        <p:nvSpPr>
          <p:cNvPr id="11" name="Notched Right Arrow 10"/>
          <p:cNvSpPr/>
          <p:nvPr/>
        </p:nvSpPr>
        <p:spPr>
          <a:xfrm>
            <a:off x="3361962" y="1542019"/>
            <a:ext cx="552449" cy="296216"/>
          </a:xfrm>
          <a:prstGeom prst="notchedRightArrow">
            <a:avLst>
              <a:gd name="adj1" fmla="val 50000"/>
              <a:gd name="adj2" fmla="val 87117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05000" y="114182"/>
            <a:ext cx="4966349" cy="162759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0" y="250162"/>
            <a:ext cx="42939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/>
              <a:t>  </a:t>
            </a:r>
            <a:r>
              <a:rPr lang="bn-I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হিসাব সমীকরণের </a:t>
            </a:r>
          </a:p>
          <a:p>
            <a:r>
              <a:rPr lang="bn-I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বর্ধিত</a:t>
            </a:r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রূপঃ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848791"/>
            <a:ext cx="3697128" cy="82951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1939260"/>
            <a:ext cx="362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A=L+(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c+r-ex-d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72233" y="1741780"/>
            <a:ext cx="142699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2428862"/>
            <a:ext cx="3962400" cy="181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capital 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  <a:p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revenue (</a:t>
            </a:r>
            <a:r>
              <a:rPr lang="en-US" sz="28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  <a:p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Ex=expenses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খরচসমুহ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  <a:p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D=drawings(</a:t>
            </a:r>
            <a:r>
              <a:rPr lang="en-US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উত্তোলন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613" y="3007168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2800" b="1" dirty="0"/>
              <a:t>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974" y="3336803"/>
            <a:ext cx="3294950" cy="70788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E=(</a:t>
            </a:r>
            <a:r>
              <a:rPr lang="en-US" sz="4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c+r-ex-d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14" name="Notched Right Arrow 13"/>
          <p:cNvSpPr/>
          <p:nvPr/>
        </p:nvSpPr>
        <p:spPr>
          <a:xfrm>
            <a:off x="4001928" y="2209799"/>
            <a:ext cx="798672" cy="396723"/>
          </a:xfrm>
          <a:prstGeom prst="notchedRightArrow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29974" y="4178026"/>
            <a:ext cx="2499026" cy="707886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L+OE</a:t>
            </a:r>
            <a:endParaRPr lang="en-US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399" y="4885912"/>
            <a:ext cx="838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সুতরাং,কোন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কারনে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যদি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A=L+E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উপাদানের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</a:t>
            </a: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র্তন হয় তখন তাকে লেনদেন বলে। 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842</TotalTime>
  <Words>370</Words>
  <Application>Microsoft Office PowerPoint</Application>
  <PresentationFormat>On-screen Show (4:3)</PresentationFormat>
  <Paragraphs>73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Nikosh</vt:lpstr>
      <vt:lpstr>NikoshBAN</vt:lpstr>
      <vt:lpstr>Trebuchet MS</vt:lpstr>
      <vt:lpstr>Vrinda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Microsoft account</cp:lastModifiedBy>
  <cp:revision>138</cp:revision>
  <dcterms:created xsi:type="dcterms:W3CDTF">2006-08-16T00:00:00Z</dcterms:created>
  <dcterms:modified xsi:type="dcterms:W3CDTF">2026-07-31T04:59:29Z</dcterms:modified>
</cp:coreProperties>
</file>