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50000" saltData="jCEg25is90XeyTybh+ytwg" hashData="xWvDD9aiR1UJNWjW8dFuNXbSfJQ" cryptProvider="" algIdExt="0" algIdExtSource="" cryptProviderTypeExt="0" cryptProviderTypeExtSource="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2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2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3.png"/><Relationship Id="rId4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1.png"/><Relationship Id="rId18" Type="http://schemas.openxmlformats.org/officeDocument/2006/relationships/image" Target="../media/image66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12" Type="http://schemas.openxmlformats.org/officeDocument/2006/relationships/image" Target="../media/image3.png"/><Relationship Id="rId17" Type="http://schemas.openxmlformats.org/officeDocument/2006/relationships/image" Target="../media/image65.png"/><Relationship Id="rId2" Type="http://schemas.openxmlformats.org/officeDocument/2006/relationships/image" Target="../media/image1.png"/><Relationship Id="rId16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60.png"/><Relationship Id="rId5" Type="http://schemas.openxmlformats.org/officeDocument/2006/relationships/image" Target="../media/image55.png"/><Relationship Id="rId15" Type="http://schemas.openxmlformats.org/officeDocument/2006/relationships/image" Target="../media/image63.png"/><Relationship Id="rId10" Type="http://schemas.openxmlformats.org/officeDocument/2006/relationships/image" Target="../media/image2.png"/><Relationship Id="rId19" Type="http://schemas.openxmlformats.org/officeDocument/2006/relationships/image" Target="../media/image67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Relationship Id="rId14" Type="http://schemas.openxmlformats.org/officeDocument/2006/relationships/image" Target="../media/image6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8.png"/><Relationship Id="rId7" Type="http://schemas.openxmlformats.org/officeDocument/2006/relationships/image" Target="../media/image7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69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7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7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5.pn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5" Type="http://schemas.openxmlformats.org/officeDocument/2006/relationships/image" Target="../media/image2.png"/><Relationship Id="rId4" Type="http://schemas.openxmlformats.org/officeDocument/2006/relationships/image" Target="../media/image76.png"/><Relationship Id="rId9" Type="http://schemas.openxmlformats.org/officeDocument/2006/relationships/image" Target="../media/image7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7" Type="http://schemas.openxmlformats.org/officeDocument/2006/relationships/image" Target="../media/image8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7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2.pn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png"/><Relationship Id="rId5" Type="http://schemas.openxmlformats.org/officeDocument/2006/relationships/image" Target="../media/image2.png"/><Relationship Id="rId4" Type="http://schemas.openxmlformats.org/officeDocument/2006/relationships/image" Target="../media/image83.png"/><Relationship Id="rId9" Type="http://schemas.openxmlformats.org/officeDocument/2006/relationships/image" Target="../media/image8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7" Type="http://schemas.openxmlformats.org/officeDocument/2006/relationships/image" Target="../media/image8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88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90.pn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png"/><Relationship Id="rId5" Type="http://schemas.openxmlformats.org/officeDocument/2006/relationships/image" Target="../media/image2.png"/><Relationship Id="rId4" Type="http://schemas.openxmlformats.org/officeDocument/2006/relationships/image" Target="../media/image76.png"/><Relationship Id="rId9" Type="http://schemas.openxmlformats.org/officeDocument/2006/relationships/image" Target="../media/image9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9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image" Target="../media/image3.png"/><Relationship Id="rId12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2.jpeg"/><Relationship Id="rId5" Type="http://schemas.openxmlformats.org/officeDocument/2006/relationships/image" Target="../media/image2.png"/><Relationship Id="rId10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7" Type="http://schemas.openxmlformats.org/officeDocument/2006/relationships/image" Target="../media/image9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96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20.png"/><Relationship Id="rId5" Type="http://schemas.openxmlformats.org/officeDocument/2006/relationships/image" Target="../media/image16.png"/><Relationship Id="rId10" Type="http://schemas.openxmlformats.org/officeDocument/2006/relationships/image" Target="../media/image19.png"/><Relationship Id="rId4" Type="http://schemas.openxmlformats.org/officeDocument/2006/relationships/image" Target="../media/image15.png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9.pn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2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39.png"/><Relationship Id="rId5" Type="http://schemas.openxmlformats.org/officeDocument/2006/relationships/image" Target="../media/image35.png"/><Relationship Id="rId10" Type="http://schemas.openxmlformats.org/officeDocument/2006/relationships/image" Target="../media/image38.png"/><Relationship Id="rId4" Type="http://schemas.openxmlformats.org/officeDocument/2006/relationships/image" Target="../media/image34.png"/><Relationship Id="rId9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8.png"/><Relationship Id="rId3" Type="http://schemas.openxmlformats.org/officeDocument/2006/relationships/image" Target="../media/image40.png"/><Relationship Id="rId7" Type="http://schemas.openxmlformats.org/officeDocument/2006/relationships/image" Target="../media/image2.png"/><Relationship Id="rId12" Type="http://schemas.openxmlformats.org/officeDocument/2006/relationships/image" Target="../media/image4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46.png"/><Relationship Id="rId5" Type="http://schemas.openxmlformats.org/officeDocument/2006/relationships/image" Target="../media/image42.png"/><Relationship Id="rId10" Type="http://schemas.openxmlformats.org/officeDocument/2006/relationships/image" Target="../media/image45.png"/><Relationship Id="rId4" Type="http://schemas.openxmlformats.org/officeDocument/2006/relationships/image" Target="../media/image41.png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7675" y="6391275"/>
            <a:ext cx="3676650" cy="3524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814887" y="1900237"/>
            <a:ext cx="25622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500" b="0" i="0" u="none">
                <a:solidFill>
                  <a:srgbClr val="FFFFFF"/>
                </a:solidFill>
                <a:latin typeface="Hind Siliguri SemiBold"/>
              </a:rPr>
              <a:t>হিসাববিজ্ঞান ডিজিটাল ক্লাসরুম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65546" y="2471737"/>
            <a:ext cx="7260907" cy="141094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4500" b="1" i="0" u="none">
                <a:solidFill>
                  <a:srgbClr val="0F172A"/>
                </a:solidFill>
                <a:latin typeface="Hind Siliguri"/>
              </a:rPr>
              <a:t>আজকের পাঠে সবাইকে স্বাগতম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5800" y="6505575"/>
            <a:ext cx="109537" cy="12382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14887" y="1947862"/>
            <a:ext cx="238125" cy="19050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10250" y="4367212"/>
            <a:ext cx="571500" cy="5715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6383" y="2239713"/>
            <a:ext cx="6230025" cy="1397693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7675" y="6391275"/>
            <a:ext cx="3676650" cy="3524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489495"/>
            <a:ext cx="304800" cy="26670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5800" y="6505575"/>
            <a:ext cx="109537" cy="12382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85073" y="4794794"/>
            <a:ext cx="5476875" cy="43338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605337" y="2311151"/>
            <a:ext cx="4870608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F172A"/>
                </a:solidFill>
                <a:latin typeface="Hind Siliguri"/>
              </a:rPr>
              <a:t>বর্ধিত রূপ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85073" y="2854076"/>
            <a:ext cx="5773227" cy="256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i="0" u="none">
                <a:solidFill>
                  <a:srgbClr val="334155"/>
                </a:solidFill>
                <a:latin typeface="Hind Siliguri"/>
              </a:rPr>
              <a:t>হিসাব সমীকরণকে বর্ধিত করলে নিম্নরূপ সমীকরণ পাওয়া যায়: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66034" y="4082801"/>
            <a:ext cx="2974181" cy="24765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47750" y="428625"/>
            <a:ext cx="11144250" cy="38859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3060"/>
              </a:lnSpc>
            </a:pPr>
            <a:r>
              <a:rPr sz="2550" b="1" i="0" u="none">
                <a:solidFill>
                  <a:srgbClr val="0F172A"/>
                </a:solidFill>
                <a:latin typeface="Hind Siliguri"/>
              </a:rPr>
              <a:t>বর্ধিত হিসাব সমীকরণ (Extended Equation)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76250" y="428625"/>
            <a:ext cx="57150" cy="38859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475458"/>
            <a:ext cx="5476875" cy="5334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3085058"/>
            <a:ext cx="5476875" cy="5334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3694658"/>
            <a:ext cx="5476875" cy="5334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4304258"/>
            <a:ext cx="5476875" cy="53340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8875" y="2780258"/>
            <a:ext cx="5476875" cy="53340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8875" y="3389858"/>
            <a:ext cx="5476875" cy="53340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8875" y="3999458"/>
            <a:ext cx="5476875" cy="53340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57675" y="6391275"/>
            <a:ext cx="3676650" cy="35242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800" y="489495"/>
            <a:ext cx="266700" cy="26670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95800" y="6505575"/>
            <a:ext cx="109537" cy="12382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6750" y="2570708"/>
            <a:ext cx="342900" cy="34290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6750" y="3180308"/>
            <a:ext cx="342900" cy="342900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6750" y="3789908"/>
            <a:ext cx="342900" cy="34290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66750" y="4399508"/>
            <a:ext cx="342900" cy="3429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29375" y="2875508"/>
            <a:ext cx="342900" cy="342900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29375" y="3485108"/>
            <a:ext cx="342900" cy="342900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29375" y="4094708"/>
            <a:ext cx="342900" cy="3429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009650" y="428625"/>
            <a:ext cx="11182350" cy="38859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3060"/>
              </a:lnSpc>
            </a:pPr>
            <a:r>
              <a:rPr sz="2550" b="1" i="0" u="none">
                <a:solidFill>
                  <a:srgbClr val="0F172A"/>
                </a:solidFill>
                <a:latin typeface="Hind Siliguri"/>
              </a:rPr>
              <a:t>হিসাব সমীকরণের পরিবর্তনের ৭টি নিয়ম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76250" y="428625"/>
            <a:ext cx="57150" cy="38859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589014"/>
            <a:ext cx="11239500" cy="221143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7675" y="6391275"/>
            <a:ext cx="3676650" cy="3524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489495"/>
            <a:ext cx="238125" cy="2667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5800" y="6505575"/>
            <a:ext cx="109537" cy="1238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19175" y="2865239"/>
            <a:ext cx="10981372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284C7"/>
                </a:solidFill>
                <a:latin typeface="Hind Siliguri"/>
              </a:rPr>
              <a:t>খাতায় হিসাব করো ও লেখ: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375" y="2931914"/>
            <a:ext cx="209550" cy="2095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19175" y="3351014"/>
            <a:ext cx="10458450" cy="2894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79"/>
              </a:lnSpc>
            </a:pPr>
            <a:r>
              <a:rPr sz="1425" b="0" i="0" u="none">
                <a:solidFill>
                  <a:srgbClr val="334155"/>
                </a:solidFill>
                <a:latin typeface="Hind Siliguri"/>
              </a:rPr>
              <a:t>১. হিসাব সমীকরণের মূল উপাদান কয়টি ও কী কী?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19175" y="3754784"/>
            <a:ext cx="10458450" cy="2894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79"/>
              </a:lnSpc>
            </a:pPr>
            <a:r>
              <a:rPr sz="1425" b="0" i="0" u="none">
                <a:solidFill>
                  <a:srgbClr val="334155"/>
                </a:solidFill>
                <a:latin typeface="Hind Siliguri"/>
              </a:rPr>
              <a:t>২. জনাব রহিম ৫০,০০০ টাকা নিয়ে ব্যবসায় শুরু করলেন। এতে হিসাব সমীকরণের কোন উপাদানগুলো প্রভাবিত হবে?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19175" y="4158555"/>
            <a:ext cx="10458450" cy="2894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79"/>
              </a:lnSpc>
            </a:pPr>
            <a:r>
              <a:rPr sz="1425" b="0" i="0" u="none">
                <a:solidFill>
                  <a:srgbClr val="334155"/>
                </a:solidFill>
                <a:latin typeface="Hind Siliguri"/>
              </a:rPr>
              <a:t>৩. A = L + OE সমীকরণে L এর পূর্ণরূপ লেখ।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4375" y="3393876"/>
            <a:ext cx="161925" cy="18097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4375" y="3797647"/>
            <a:ext cx="161925" cy="18097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4375" y="4201417"/>
            <a:ext cx="161925" cy="18097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81075" y="428625"/>
            <a:ext cx="11210925" cy="38859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3060"/>
              </a:lnSpc>
            </a:pPr>
            <a:r>
              <a:rPr sz="2550" b="1" i="0" u="none">
                <a:solidFill>
                  <a:srgbClr val="0F172A"/>
                </a:solidFill>
                <a:latin typeface="Hind Siliguri"/>
              </a:rPr>
              <a:t>একক কাজ (সময়: ৫ মিনিট)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76250" y="428625"/>
            <a:ext cx="57150" cy="38859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651670"/>
            <a:ext cx="11239500" cy="20859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7675" y="6391275"/>
            <a:ext cx="3676650" cy="3524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489495"/>
            <a:ext cx="238125" cy="2667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5800" y="6505575"/>
            <a:ext cx="109537" cy="1238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90600" y="2927895"/>
            <a:ext cx="11011376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10B981"/>
                </a:solidFill>
                <a:latin typeface="Hind Siliguri"/>
              </a:rPr>
              <a:t>উত্তর মিলিয়ে নাও: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4375" y="3385095"/>
            <a:ext cx="10763250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Hind Siliguri"/>
              </a:rPr>
              <a:t>১ নম্বর উত্তর:</a:t>
            </a:r>
            <a:r>
              <a:rPr sz="1350" b="0" i="0" u="none">
                <a:solidFill>
                  <a:srgbClr val="334155"/>
                </a:solidFill>
                <a:latin typeface="Hind Siliguri"/>
              </a:rPr>
              <a:t> হিসাব সমীকরণের মূল উপাদান ৩টি। যথা: ১. সম্পদ (A), ২. দায় (L), ৩. মালিকানা স্বত্ব (OE)।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4375" y="3756570"/>
            <a:ext cx="10763250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Hind Siliguri"/>
              </a:rPr>
              <a:t>২ নম্বর উত্তর:</a:t>
            </a:r>
            <a:r>
              <a:rPr sz="1350" b="0" i="0" u="none">
                <a:solidFill>
                  <a:srgbClr val="334155"/>
                </a:solidFill>
                <a:latin typeface="Hind Siliguri"/>
              </a:rPr>
              <a:t> ৫০,০০০ টাকা দিয়ে ব্যবসায় শুরু করায় নগদ সম্পদ (A) বাড়বে এবং মালিকের মূলধন অর্থাৎ মালিকানা স্বত্ব (OE) বাড়বে।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4375" y="4128045"/>
            <a:ext cx="10763250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Hind Siliguri"/>
              </a:rPr>
              <a:t>৩ নম্বর উত্তর:</a:t>
            </a:r>
            <a:r>
              <a:rPr sz="1350" b="0" i="0" u="none">
                <a:solidFill>
                  <a:srgbClr val="334155"/>
                </a:solidFill>
                <a:latin typeface="Hind Siliguri"/>
              </a:rPr>
              <a:t> L এর পূর্ণরূপ হলো Liabilities (দায়সমূহ)।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375" y="2994570"/>
            <a:ext cx="180975" cy="20955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81075" y="428625"/>
            <a:ext cx="11210925" cy="38859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3060"/>
              </a:lnSpc>
            </a:pPr>
            <a:r>
              <a:rPr sz="2550" b="1" i="0" u="none">
                <a:solidFill>
                  <a:srgbClr val="0F172A"/>
                </a:solidFill>
                <a:latin typeface="Hind Siliguri"/>
              </a:rPr>
              <a:t>একক কাজের নমুনা উত্তর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76250" y="428625"/>
            <a:ext cx="57150" cy="38859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298352"/>
            <a:ext cx="5476875" cy="279246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8875" y="1884908"/>
            <a:ext cx="5476875" cy="3619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7675" y="6391275"/>
            <a:ext cx="3676650" cy="3524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489495"/>
            <a:ext cx="333375" cy="26670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95800" y="6505575"/>
            <a:ext cx="109537" cy="1238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76325" y="2574577"/>
            <a:ext cx="4870608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F172A"/>
                </a:solidFill>
                <a:latin typeface="Hind Siliguri"/>
              </a:rPr>
              <a:t>দলগত অনুশীলন করো: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4375" y="3031777"/>
            <a:ext cx="5000625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জনাব তানভিরের ব্যবসায়ের নিম্নোক্ত ঘটনাগুলোর প্রভাব বর্ধিত সমীকরণে A = L + (C - D + R - E) বিশ্লেষণ কর: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67450" y="1913483"/>
            <a:ext cx="5419725" cy="356235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4375" y="2641252"/>
            <a:ext cx="266700" cy="20955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19175" y="3641377"/>
            <a:ext cx="4695825" cy="2894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79"/>
              </a:lnSpc>
            </a:pPr>
            <a:r>
              <a:rPr sz="1425" b="0" i="0" u="none">
                <a:solidFill>
                  <a:srgbClr val="334155"/>
                </a:solidFill>
                <a:latin typeface="Hind Siliguri"/>
              </a:rPr>
              <a:t>১. ব্যাংকে জমা দিয়ে হিসাব খোলা হলো ২০,০০০ টাকা।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19175" y="4045148"/>
            <a:ext cx="4695825" cy="2894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79"/>
              </a:lnSpc>
            </a:pPr>
            <a:r>
              <a:rPr sz="1425" b="0" i="0" u="none">
                <a:solidFill>
                  <a:srgbClr val="334155"/>
                </a:solidFill>
                <a:latin typeface="Hind Siliguri"/>
              </a:rPr>
              <a:t>২. কর্মচারী বেতন প্রদান ৫,০০০ টাকা।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19175" y="4448919"/>
            <a:ext cx="4695825" cy="2894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79"/>
              </a:lnSpc>
            </a:pPr>
            <a:r>
              <a:rPr sz="1425" b="0" i="0" u="none">
                <a:solidFill>
                  <a:srgbClr val="334155"/>
                </a:solidFill>
                <a:latin typeface="Hind Siliguri"/>
              </a:rPr>
              <a:t>৩. মালিক কর্তৃক ব্যক্তিগত প্রয়োজনে উত্তোলন ২,০০০ টাকা।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76325" y="428625"/>
            <a:ext cx="11115675" cy="38859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3060"/>
              </a:lnSpc>
            </a:pPr>
            <a:r>
              <a:rPr sz="2550" b="1" i="0" u="none">
                <a:solidFill>
                  <a:srgbClr val="0F172A"/>
                </a:solidFill>
                <a:latin typeface="Hind Siliguri"/>
              </a:rPr>
              <a:t>দলীয় কাজ (সময়: ১০ মিনিট)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76250" y="428625"/>
            <a:ext cx="57150" cy="38859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603301"/>
            <a:ext cx="11239500" cy="218286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7675" y="6391275"/>
            <a:ext cx="3676650" cy="3524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489495"/>
            <a:ext cx="238125" cy="2667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5800" y="6505575"/>
            <a:ext cx="109537" cy="1238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90600" y="2879526"/>
            <a:ext cx="11011376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10B981"/>
                </a:solidFill>
                <a:latin typeface="Hind Siliguri"/>
              </a:rPr>
              <a:t>বিশ্লেষণ উত্তরমালা: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375" y="2946201"/>
            <a:ext cx="180975" cy="2095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19175" y="3336726"/>
            <a:ext cx="10458450" cy="2894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79"/>
              </a:lnSpc>
            </a:pPr>
            <a:r>
              <a:rPr sz="1425" b="1" i="0" u="none">
                <a:solidFill>
                  <a:srgbClr val="334155"/>
                </a:solidFill>
                <a:latin typeface="Hind Siliguri"/>
              </a:rPr>
              <a:t>১. ব্যাংকে জমা ২০,০০০ টাকা:</a:t>
            </a:r>
            <a:r>
              <a:rPr sz="1425" b="0" i="0" u="none">
                <a:solidFill>
                  <a:srgbClr val="334155"/>
                </a:solidFill>
                <a:latin typeface="Hind Siliguri"/>
              </a:rPr>
              <a:t> ব্যাংক নামক সম্পদ (A) বৃদ্ধি পেয়েছে এবং নগদ টাকা নামক সম্পদ (A) হ্রাস পেয়েছে।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19175" y="3740497"/>
            <a:ext cx="10458450" cy="2894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79"/>
              </a:lnSpc>
            </a:pPr>
            <a:r>
              <a:rPr sz="1425" b="1" i="0" u="none">
                <a:solidFill>
                  <a:srgbClr val="334155"/>
                </a:solidFill>
                <a:latin typeface="Hind Siliguri"/>
              </a:rPr>
              <a:t>২. কর্মচারীর বেতন প্রদান ৫,০০০ টাকা:</a:t>
            </a:r>
            <a:r>
              <a:rPr sz="1425" b="0" i="0" u="none">
                <a:solidFill>
                  <a:srgbClr val="334155"/>
                </a:solidFill>
                <a:latin typeface="Hind Siliguri"/>
              </a:rPr>
              <a:t> বেতন ব্যবসায়িক খরচ (E)। তাই মালিকানা স্বত্ব হ্রাস পায় এবং নগদ সম্পদ (A) হ্রাস পায়।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19175" y="4144267"/>
            <a:ext cx="10458450" cy="2894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79"/>
              </a:lnSpc>
            </a:pPr>
            <a:r>
              <a:rPr sz="1425" b="1" i="0" u="none">
                <a:solidFill>
                  <a:srgbClr val="334155"/>
                </a:solidFill>
                <a:latin typeface="Hind Siliguri"/>
              </a:rPr>
              <a:t>৩. মালিকের উত্তোলন ২,০০০ টাকা:</a:t>
            </a:r>
            <a:r>
              <a:rPr sz="1425" b="0" i="0" u="none">
                <a:solidFill>
                  <a:srgbClr val="334155"/>
                </a:solidFill>
                <a:latin typeface="Hind Siliguri"/>
              </a:rPr>
              <a:t> মালিকের ব্যক্তিগত উত্তোলন (D) দ্বারা মালিকানা স্বত্ব হ্রাস পায় এবং নগদ সম্পদ (A) হ্রাস পায়।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81075" y="428625"/>
            <a:ext cx="11210925" cy="38859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3060"/>
              </a:lnSpc>
            </a:pPr>
            <a:r>
              <a:rPr sz="2550" b="1" i="0" u="none">
                <a:solidFill>
                  <a:srgbClr val="0F172A"/>
                </a:solidFill>
                <a:latin typeface="Hind Siliguri"/>
              </a:rPr>
              <a:t>দলীয় কাজের নমুনা উত্তর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76250" y="428625"/>
            <a:ext cx="57150" cy="38859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603301"/>
            <a:ext cx="5476875" cy="218286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8875" y="2646908"/>
            <a:ext cx="5476875" cy="2095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7675" y="6391275"/>
            <a:ext cx="3676650" cy="3524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489495"/>
            <a:ext cx="200025" cy="26670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95800" y="6505575"/>
            <a:ext cx="109537" cy="1238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42975" y="2879526"/>
            <a:ext cx="5010626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F172A"/>
                </a:solidFill>
                <a:latin typeface="Hind Siliguri"/>
              </a:rPr>
              <a:t>সংক্ষিপ্ত প্রশ্নসমূহ: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81800" y="2923133"/>
            <a:ext cx="4930616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F172A"/>
                </a:solidFill>
                <a:latin typeface="Hind Siliguri"/>
              </a:rPr>
              <a:t>বহুনির্বাচনী প্রশ্ন: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77000" y="3380333"/>
            <a:ext cx="5000625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Hind Siliguri"/>
              </a:rPr>
              <a:t>৪. পণ্য বিক্রয় ১০,০০০ টাকা - এর ফলে: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77000" y="3732758"/>
            <a:ext cx="5000625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ক) A ও L উভয়ই বাড়ে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77000" y="3989933"/>
            <a:ext cx="5000625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খ) A ও OE উভয়ই বাড়ে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77000" y="4247108"/>
            <a:ext cx="5000625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গ) কেবল L বাড়ে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4375" y="2946201"/>
            <a:ext cx="133350" cy="20955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19175" y="3336726"/>
            <a:ext cx="4695825" cy="2894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79"/>
              </a:lnSpc>
            </a:pPr>
            <a:r>
              <a:rPr sz="1425" b="0" i="0" u="none">
                <a:solidFill>
                  <a:srgbClr val="334155"/>
                </a:solidFill>
                <a:latin typeface="Hind Siliguri"/>
              </a:rPr>
              <a:t>১. মালিকানা স্বত্বকে প্রভাবিত করে এমন উপাদান কয়টি?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19175" y="3740497"/>
            <a:ext cx="4695825" cy="2894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79"/>
              </a:lnSpc>
            </a:pPr>
            <a:r>
              <a:rPr sz="1425" b="0" i="0" u="none">
                <a:solidFill>
                  <a:srgbClr val="334155"/>
                </a:solidFill>
                <a:latin typeface="Hind Siliguri"/>
              </a:rPr>
              <a:t>২. R এবং E দ্বারা বর্ধিত সমীকরণে কী বোঝায়?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19175" y="4144267"/>
            <a:ext cx="4695825" cy="2894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79"/>
              </a:lnSpc>
            </a:pPr>
            <a:r>
              <a:rPr sz="1425" b="0" i="0" u="none">
                <a:solidFill>
                  <a:srgbClr val="334155"/>
                </a:solidFill>
                <a:latin typeface="Hind Siliguri"/>
              </a:rPr>
              <a:t>৩. ধার ধারে পণ্য বিক্রয় করলে সমীকরণের কোন উপাদানে প্রভাব পড়ে?</a:t>
            </a:r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7000" y="2989808"/>
            <a:ext cx="209550" cy="20955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942975" y="428625"/>
            <a:ext cx="11249025" cy="38859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3060"/>
              </a:lnSpc>
            </a:pPr>
            <a:r>
              <a:rPr sz="2550" b="1" i="0" u="none">
                <a:solidFill>
                  <a:srgbClr val="0F172A"/>
                </a:solidFill>
                <a:latin typeface="Hind Siliguri"/>
              </a:rPr>
              <a:t>মূল্যায়ন (উত্তর দাও)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76250" y="428625"/>
            <a:ext cx="57150" cy="38859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465933"/>
            <a:ext cx="11239500" cy="24574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7675" y="6391275"/>
            <a:ext cx="3676650" cy="3524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489495"/>
            <a:ext cx="266700" cy="2667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5800" y="6505575"/>
            <a:ext cx="109537" cy="1238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19175" y="2742158"/>
            <a:ext cx="10981372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10B981"/>
                </a:solidFill>
                <a:latin typeface="Hind Siliguri"/>
              </a:rPr>
              <a:t>সঠিক উত্তরসমূহ দেখে নাও: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4375" y="3199358"/>
            <a:ext cx="10763250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Hind Siliguri"/>
              </a:rPr>
              <a:t>১. উত্তর:</a:t>
            </a:r>
            <a:r>
              <a:rPr sz="1350" b="0" i="0" u="none">
                <a:solidFill>
                  <a:srgbClr val="334155"/>
                </a:solidFill>
                <a:latin typeface="Hind Siliguri"/>
              </a:rPr>
              <a:t> ৪টি উপাদান (বিনিয়োগ, আয়, উত্তোলন, খরচ)।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4375" y="3570833"/>
            <a:ext cx="10763250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Hind Siliguri"/>
              </a:rPr>
              <a:t>২. উত্তর:</a:t>
            </a:r>
            <a:r>
              <a:rPr sz="1350" b="0" i="0" u="none">
                <a:solidFill>
                  <a:srgbClr val="334155"/>
                </a:solidFill>
                <a:latin typeface="Hind Siliguri"/>
              </a:rPr>
              <a:t> R = Revenue (আয়) এবং E = Expenses (খরচ বা ব্যয়)।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4375" y="3942308"/>
            <a:ext cx="10763250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Hind Siliguri"/>
              </a:rPr>
              <a:t>৩. উত্তর:</a:t>
            </a:r>
            <a:r>
              <a:rPr sz="1350" b="0" i="0" u="none">
                <a:solidFill>
                  <a:srgbClr val="334155"/>
                </a:solidFill>
                <a:latin typeface="Hind Siliguri"/>
              </a:rPr>
              <a:t> দেনাদার নামক সম্পদ (A) বাড়ে এবং আয় হওয়ায় মালিকানা স্বত্ব (OE) বাড়ে।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14375" y="4313783"/>
            <a:ext cx="10763250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Hind Siliguri"/>
              </a:rPr>
              <a:t>৪. উত্তর:</a:t>
            </a:r>
            <a:r>
              <a:rPr sz="1350" b="0" i="0" u="none">
                <a:solidFill>
                  <a:srgbClr val="334155"/>
                </a:solidFill>
                <a:latin typeface="Hind Siliguri"/>
              </a:rPr>
              <a:t> খ) A ও OE উভয়ই বাড়ে (নগদ সম্পদ বাড়ে এবং আয় হওয়ায় মালিকানা স্বত্ব বাড়ে)।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375" y="2808833"/>
            <a:ext cx="209550" cy="2095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09650" y="428625"/>
            <a:ext cx="11182350" cy="38859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3060"/>
              </a:lnSpc>
            </a:pPr>
            <a:r>
              <a:rPr sz="2550" b="1" i="0" u="none">
                <a:solidFill>
                  <a:srgbClr val="0F172A"/>
                </a:solidFill>
                <a:latin typeface="Hind Siliguri"/>
              </a:rPr>
              <a:t>মূল্যায়নের উত্তরমালা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76250" y="428625"/>
            <a:ext cx="57150" cy="38859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599283"/>
            <a:ext cx="5476875" cy="21907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8875" y="1884908"/>
            <a:ext cx="5476875" cy="3619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7675" y="6391275"/>
            <a:ext cx="3676650" cy="3524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489495"/>
            <a:ext cx="200025" cy="26670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95800" y="6505575"/>
            <a:ext cx="109537" cy="1238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47750" y="2875508"/>
            <a:ext cx="4900612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F172A"/>
                </a:solidFill>
                <a:latin typeface="Hind Siliguri"/>
              </a:rPr>
              <a:t>মূল বিষয়বস্তু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4375" y="3332708"/>
            <a:ext cx="5000625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• হিসাব সমীকরণ A = L + OE ব্যবসায়ের আর্থিক অবস্থার সমতা নির্দেশ করে।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4375" y="3685133"/>
            <a:ext cx="5000625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• মালিকানা স্বত্ব নির্ণয়ে মূলধন ও আয় যোগ করা হয় এবং উত্তোলন ও ব্যয় বিয়োগ করা হয়।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14375" y="4294733"/>
            <a:ext cx="5000625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• প্রতিটি লেনদেন সমীকরণের উভয় দিক সমান রাখে।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67450" y="1913483"/>
            <a:ext cx="5419725" cy="356235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4375" y="2942183"/>
            <a:ext cx="238125" cy="20955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42975" y="428625"/>
            <a:ext cx="11249025" cy="38859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3060"/>
              </a:lnSpc>
            </a:pPr>
            <a:r>
              <a:rPr sz="2550" b="1" i="0" u="none">
                <a:solidFill>
                  <a:srgbClr val="0F172A"/>
                </a:solidFill>
                <a:latin typeface="Hind Siliguri"/>
              </a:rPr>
              <a:t>পাঠের সারসংক্ষেপ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76250" y="428625"/>
            <a:ext cx="57150" cy="38859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7675" y="6391275"/>
            <a:ext cx="3676650" cy="3524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0" y="2052637"/>
            <a:ext cx="762000" cy="76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11921" y="3005137"/>
            <a:ext cx="7806158" cy="69249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4500" b="1" i="0" u="none">
                <a:solidFill>
                  <a:srgbClr val="0F172A"/>
                </a:solidFill>
                <a:latin typeface="Hind Siliguri"/>
              </a:rPr>
              <a:t>তোমাদের কোনো প্রশ্ন আছে?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57500" y="4071937"/>
            <a:ext cx="6477000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950" b="0" i="0" u="none">
                <a:solidFill>
                  <a:srgbClr val="475569"/>
                </a:solidFill>
                <a:latin typeface="Hind Siliguri SemiBold"/>
              </a:rPr>
              <a:t>আজকের পাঠের হিসাব সমীকরণ সংক্রান্ত যেকোনো প্রশ্ন নির্দ্বিধায় করো।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5800" y="6505575"/>
            <a:ext cx="109537" cy="123825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584995"/>
            <a:ext cx="5476875" cy="22193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8875" y="2377826"/>
            <a:ext cx="5476875" cy="2633662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7675" y="6391275"/>
            <a:ext cx="3676650" cy="3524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489495"/>
            <a:ext cx="304800" cy="26670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95800" y="6505575"/>
            <a:ext cx="109537" cy="1238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76325" y="2861220"/>
            <a:ext cx="4870608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F172A"/>
                </a:solidFill>
                <a:latin typeface="Hind Siliguri"/>
              </a:rPr>
              <a:t>শিক্ষক পরিচিতি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4375" y="3318420"/>
            <a:ext cx="50006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0F172A"/>
                </a:solidFill>
                <a:latin typeface="Hind Siliguri"/>
              </a:rPr>
              <a:t>মোঃ মিজানুর রহমান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4375" y="3680370"/>
            <a:ext cx="5000625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সহকারী শিক্ষক (ব্যবসায় শিক্ষা)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14375" y="3994695"/>
            <a:ext cx="5000625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64748B"/>
                </a:solidFill>
                <a:latin typeface="Hind Siliguri"/>
              </a:rPr>
              <a:t>বি.এড, এম.এড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4375" y="4309020"/>
            <a:ext cx="5000625" cy="257175"/>
          </a:xfrm>
          <a:prstGeom prst="rect">
            <a:avLst/>
          </a:prstGeom>
          <a:noFill/>
        </p:spPr>
        <p:txBody>
          <a:bodyPr wrap="square" lIns="219075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0369A1"/>
                </a:solidFill>
                <a:latin typeface="Hind Siliguri SemiBold"/>
              </a:rPr>
              <a:t>আর.আর.টেক্সটাইল মিলস্ উচ্চ বিদ্যালয়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53225" y="2654051"/>
            <a:ext cx="4960620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F172A"/>
                </a:solidFill>
                <a:latin typeface="Hind Siliguri"/>
              </a:rPr>
              <a:t>পাঠ পরিচিতি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77000" y="3111251"/>
            <a:ext cx="5000625" cy="2714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1" i="0" u="none">
                <a:solidFill>
                  <a:srgbClr val="334155"/>
                </a:solidFill>
                <a:latin typeface="Hind Siliguri"/>
              </a:rPr>
              <a:t>বিষয়:</a:t>
            </a:r>
            <a:r>
              <a:rPr sz="1425" b="0" i="0" u="none">
                <a:solidFill>
                  <a:srgbClr val="334155"/>
                </a:solidFill>
                <a:latin typeface="Hind Siliguri"/>
              </a:rPr>
              <a:t> হিসাববিজ্ঞান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77000" y="3458914"/>
            <a:ext cx="5000625" cy="2714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1" i="0" u="none">
                <a:solidFill>
                  <a:srgbClr val="334155"/>
                </a:solidFill>
                <a:latin typeface="Hind Siliguri"/>
              </a:rPr>
              <a:t>শ্রেণি:</a:t>
            </a:r>
            <a:r>
              <a:rPr sz="1425" b="0" i="0" u="none">
                <a:solidFill>
                  <a:srgbClr val="334155"/>
                </a:solidFill>
                <a:latin typeface="Hind Siliguri"/>
              </a:rPr>
              <a:t> ৯ম শ্রেণি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77000" y="3806576"/>
            <a:ext cx="5000625" cy="2714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1" i="0" u="none">
                <a:solidFill>
                  <a:srgbClr val="334155"/>
                </a:solidFill>
                <a:latin typeface="Hind Siliguri"/>
              </a:rPr>
              <a:t>অধ্যায়:</a:t>
            </a:r>
            <a:r>
              <a:rPr sz="1425" b="0" i="0" u="none">
                <a:solidFill>
                  <a:srgbClr val="334155"/>
                </a:solidFill>
                <a:latin typeface="Hind Siliguri"/>
              </a:rPr>
              <a:t> ২য় অধ্যায় (লেনদেন)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77000" y="4154239"/>
            <a:ext cx="5000625" cy="2714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1" i="0" u="none">
                <a:solidFill>
                  <a:srgbClr val="334155"/>
                </a:solidFill>
                <a:latin typeface="Hind Siliguri"/>
              </a:rPr>
              <a:t>পাঠ:</a:t>
            </a:r>
            <a:r>
              <a:rPr sz="1425" b="0" i="0" u="none">
                <a:solidFill>
                  <a:srgbClr val="334155"/>
                </a:solidFill>
                <a:latin typeface="Hind Siliguri"/>
              </a:rPr>
              <a:t> হিসাব সমীকরণ ও এর উপাদান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77000" y="4501901"/>
            <a:ext cx="5000625" cy="2714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1" i="0" u="none">
                <a:solidFill>
                  <a:srgbClr val="0284C7"/>
                </a:solidFill>
                <a:latin typeface="Hind Siliguri"/>
              </a:rPr>
              <a:t>সময়:</a:t>
            </a:r>
            <a:r>
              <a:rPr sz="1425" b="0" i="0" u="none">
                <a:solidFill>
                  <a:srgbClr val="0284C7"/>
                </a:solidFill>
                <a:latin typeface="Hind Siliguri"/>
              </a:rPr>
              <a:t> ৫০ মিনিট</a:t>
            </a:r>
          </a:p>
        </p:txBody>
      </p:sp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4375" y="2927895"/>
            <a:ext cx="266700" cy="209550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4375" y="4347120"/>
            <a:ext cx="219075" cy="171450"/>
          </a:xfrm>
          <a:prstGeom prst="rect">
            <a:avLst/>
          </a:prstGeom>
        </p:spPr>
      </p:pic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77000" y="2720726"/>
            <a:ext cx="180975" cy="20955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047750" y="428625"/>
            <a:ext cx="11144250" cy="38859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3060"/>
              </a:lnSpc>
            </a:pPr>
            <a:r>
              <a:rPr sz="2550" b="1" i="0" u="none">
                <a:solidFill>
                  <a:srgbClr val="0F172A"/>
                </a:solidFill>
                <a:latin typeface="Hind Siliguri"/>
              </a:rPr>
              <a:t>শিক্ষক ও পাঠ পরিচিতি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76250" y="428625"/>
            <a:ext cx="57150" cy="38859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4" name="Picture 23" descr="Untitled.jpg"/>
          <p:cNvPicPr>
            <a:picLocks noChangeAspect="1"/>
          </p:cNvPicPr>
          <p:nvPr/>
        </p:nvPicPr>
        <p:blipFill>
          <a:blip r:embed="rId11"/>
          <a:srcRect l="13035" t="24965" r="63196" b="15769"/>
          <a:stretch>
            <a:fillRect/>
          </a:stretch>
        </p:blipFill>
        <p:spPr>
          <a:xfrm>
            <a:off x="3868359" y="2793354"/>
            <a:ext cx="1846641" cy="1874044"/>
          </a:xfrm>
          <a:prstGeom prst="rect">
            <a:avLst/>
          </a:prstGeom>
        </p:spPr>
      </p:pic>
      <p:pic>
        <p:nvPicPr>
          <p:cNvPr id="25" name="Picture 24" descr="Acounting.jp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11482" y="2584995"/>
            <a:ext cx="2042672" cy="2153523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1809005"/>
            <a:ext cx="11239500" cy="2990403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7675" y="6391275"/>
            <a:ext cx="3676650" cy="3524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489495"/>
            <a:ext cx="333375" cy="2667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5800" y="6505575"/>
            <a:ext cx="109537" cy="1238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90600" y="2085230"/>
            <a:ext cx="11011376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F172A"/>
                </a:solidFill>
                <a:latin typeface="Hind Siliguri"/>
              </a:rPr>
              <a:t>নিচের প্রশ্নগুলোর উত্তর খাতায় সুন্দর করে লিখে আনবে: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375" y="2151905"/>
            <a:ext cx="180975" cy="2095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19175" y="2542430"/>
            <a:ext cx="10458450" cy="2894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79"/>
              </a:lnSpc>
            </a:pPr>
            <a:r>
              <a:rPr sz="1425" b="0" i="0" u="none">
                <a:solidFill>
                  <a:srgbClr val="334155"/>
                </a:solidFill>
                <a:latin typeface="Hind Siliguri"/>
              </a:rPr>
              <a:t>১. হিসাব সমীকরণ কাকে বলে? A = L + OE সমীকরণটি ব্যাখ্যা কর।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19175" y="2946201"/>
            <a:ext cx="10458450" cy="2894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79"/>
              </a:lnSpc>
            </a:pPr>
            <a:r>
              <a:rPr sz="1425" b="0" i="0" u="none">
                <a:solidFill>
                  <a:srgbClr val="334155"/>
                </a:solidFill>
                <a:latin typeface="Hind Siliguri"/>
              </a:rPr>
              <a:t>২. মালিকানা স্বত্বকে প্রভাবিত করার ৪টি উপাদান উদাহরণসহ লেখ।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19175" y="3349972"/>
            <a:ext cx="10458450" cy="2894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79"/>
              </a:lnSpc>
            </a:pPr>
            <a:r>
              <a:rPr sz="1425" b="0" i="0" u="none">
                <a:solidFill>
                  <a:srgbClr val="334155"/>
                </a:solidFill>
                <a:latin typeface="Hind Siliguri"/>
              </a:rPr>
              <a:t>৩. "প্রতিটি লেনদেনই ঘটনা কিন্তু প্রতিটি ঘটনা লেনদেন নয়" - উক্তিটি ব্যাখ্যা কর।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19175" y="3753742"/>
            <a:ext cx="10458450" cy="2894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79"/>
              </a:lnSpc>
            </a:pPr>
            <a:r>
              <a:rPr sz="1425" b="0" i="0" u="none">
                <a:solidFill>
                  <a:srgbClr val="334155"/>
                </a:solidFill>
                <a:latin typeface="Hind Siliguri"/>
              </a:rPr>
              <a:t>৪. ব্যবসায়িক খরচের ফলে হিসাব সমীকরণের কোন কোন উপাদানে পরিবর্তন ঘটে?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19175" y="4157513"/>
            <a:ext cx="10458450" cy="2894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79"/>
              </a:lnSpc>
            </a:pPr>
            <a:r>
              <a:rPr sz="1425" b="0" i="0" u="none">
                <a:solidFill>
                  <a:srgbClr val="334155"/>
                </a:solidFill>
                <a:latin typeface="Hind Siliguri"/>
              </a:rPr>
              <a:t>৫. ধার ধারে আসবাবপত্র ক্রয় ২০,০০০ টাকা - ঘটনাটি বর্ধিত হিসাব সমীকরণে দেখাও।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76325" y="428625"/>
            <a:ext cx="11115675" cy="38859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3060"/>
              </a:lnSpc>
            </a:pPr>
            <a:r>
              <a:rPr sz="2550" b="1" i="0" u="none">
                <a:solidFill>
                  <a:srgbClr val="0F172A"/>
                </a:solidFill>
                <a:latin typeface="Hind Siliguri"/>
              </a:rPr>
              <a:t>বাড়ির কাজ (Homework)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76250" y="428625"/>
            <a:ext cx="57150" cy="38859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15926" y="2578523"/>
            <a:ext cx="1007246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s-IN" sz="6600" b="1" dirty="0" smtClean="0">
                <a:solidFill>
                  <a:srgbClr val="10B981"/>
                </a:solidFill>
                <a:latin typeface="Hind Siliguri"/>
              </a:rPr>
              <a:t>ধন্যবাদ! </a:t>
            </a:r>
            <a:endParaRPr lang="en-US" sz="6600" b="1" dirty="0" smtClean="0">
              <a:solidFill>
                <a:srgbClr val="10B981"/>
              </a:solidFill>
              <a:latin typeface="Hind Siliguri"/>
            </a:endParaRPr>
          </a:p>
          <a:p>
            <a:pPr algn="ctr"/>
            <a:r>
              <a:rPr lang="as-IN" sz="5400" b="1" dirty="0" smtClean="0">
                <a:solidFill>
                  <a:srgbClr val="10B981"/>
                </a:solidFill>
                <a:latin typeface="Hind Siliguri"/>
              </a:rPr>
              <a:t>সবাই </a:t>
            </a:r>
            <a:r>
              <a:rPr lang="as-IN" sz="5400" b="1" dirty="0" smtClean="0">
                <a:solidFill>
                  <a:srgbClr val="10B981"/>
                </a:solidFill>
                <a:latin typeface="Hind Siliguri"/>
              </a:rPr>
              <a:t>ভালো ও সুস্থ থাকো।</a:t>
            </a:r>
            <a:endParaRPr lang="as-IN" sz="5400" b="1" dirty="0">
              <a:solidFill>
                <a:srgbClr val="10B981"/>
              </a:solidFill>
              <a:latin typeface="Hind Siligu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1884908"/>
            <a:ext cx="5476875" cy="3619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8875" y="2137320"/>
            <a:ext cx="5476875" cy="14859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3766095"/>
            <a:ext cx="5476875" cy="14859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57675" y="6391275"/>
            <a:ext cx="3676650" cy="35242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489495"/>
            <a:ext cx="266700" cy="26670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95800" y="6505575"/>
            <a:ext cx="109537" cy="123825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4825" y="1913483"/>
            <a:ext cx="5419725" cy="35623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810375" y="2413545"/>
            <a:ext cx="4900612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F172A"/>
                </a:solidFill>
                <a:latin typeface="Hind Siliguri"/>
              </a:rPr>
              <a:t>মনোযোগ দিয়ে দেখো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77000" y="2870745"/>
            <a:ext cx="5000625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ছবিতে পণ্য কেনাবেচা ও অর্থের লেনদেন দেখা যাচ্ছে। ব্যবসায় প্রতিটি আর্থিক ঘটনার পেছনে দুটি পক্ষ থাকে।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34175" y="4042320"/>
            <a:ext cx="4980622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F172A"/>
                </a:solidFill>
                <a:latin typeface="Hind Siliguri"/>
              </a:rPr>
              <a:t>ভাবো তো?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77000" y="4499520"/>
            <a:ext cx="5000625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ব্যবসায় সংঘটিত প্রতিটি আর্থিক ঘটনাই কি লেনদেন? কীভাবে এই লেনদেন হিসাব সমীকরণকে প্রভাবিত করে?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77000" y="2480220"/>
            <a:ext cx="238125" cy="209550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77000" y="4108995"/>
            <a:ext cx="161925" cy="20955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009650" y="428625"/>
            <a:ext cx="11182350" cy="38859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3060"/>
              </a:lnSpc>
            </a:pPr>
            <a:r>
              <a:rPr sz="2550" b="1" i="0" u="none">
                <a:solidFill>
                  <a:srgbClr val="0F172A"/>
                </a:solidFill>
                <a:latin typeface="Hind Siliguri"/>
              </a:rPr>
              <a:t>ছবিগুলো লক্ষ্য করো (পাঠ ধারণা)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76250" y="428625"/>
            <a:ext cx="57150" cy="38859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7675" y="6391275"/>
            <a:ext cx="3676650" cy="3524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133975" y="2443162"/>
            <a:ext cx="19240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500" b="0" i="0" u="none">
                <a:solidFill>
                  <a:srgbClr val="FFFFFF"/>
                </a:solidFill>
                <a:latin typeface="Hind Siliguri SemiBold"/>
              </a:rPr>
              <a:t>আজকের পাঠ শিরোনাম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50832" y="2025749"/>
            <a:ext cx="7315602" cy="120032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3900" b="1" i="0" u="none">
                <a:solidFill>
                  <a:srgbClr val="0369A1"/>
                </a:solidFill>
                <a:latin typeface="Hind Siliguri"/>
              </a:rPr>
              <a:t>হিসাব সমীকরণ ও </a:t>
            </a:r>
            <a:endParaRPr lang="en-US" sz="3900" b="1" i="0" u="none" dirty="0" smtClean="0">
              <a:solidFill>
                <a:srgbClr val="0369A1"/>
              </a:solidFill>
              <a:latin typeface="Hind Siliguri"/>
            </a:endParaRPr>
          </a:p>
          <a:p>
            <a:pPr algn="ctr">
              <a:defRPr/>
            </a:pPr>
            <a:r>
              <a:rPr sz="3900" b="1" i="0" u="none" smtClean="0">
                <a:solidFill>
                  <a:srgbClr val="0369A1"/>
                </a:solidFill>
                <a:latin typeface="Hind Siliguri"/>
              </a:rPr>
              <a:t>লেনদেনের </a:t>
            </a:r>
            <a:r>
              <a:rPr sz="3900" b="1" i="0" u="none">
                <a:solidFill>
                  <a:srgbClr val="0369A1"/>
                </a:solidFill>
                <a:latin typeface="Hind Siliguri"/>
              </a:rPr>
              <a:t>প্রভাব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24554" y="3798971"/>
            <a:ext cx="5618871" cy="2539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50" b="0" i="0" u="none">
                <a:solidFill>
                  <a:srgbClr val="475569"/>
                </a:solidFill>
                <a:latin typeface="Hind Siliguri"/>
              </a:rPr>
              <a:t>( Accounting Equation and Effect of Transactions )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5800" y="6505575"/>
            <a:ext cx="109537" cy="12382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3975" y="2490787"/>
            <a:ext cx="142875" cy="1905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272754"/>
            <a:ext cx="11239500" cy="284380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7675" y="6391275"/>
            <a:ext cx="3676650" cy="3524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489495"/>
            <a:ext cx="266700" cy="2667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5800" y="6505575"/>
            <a:ext cx="109537" cy="1238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19150" y="2653754"/>
            <a:ext cx="10553700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1" i="0" u="none">
                <a:solidFill>
                  <a:srgbClr val="0284C7"/>
                </a:solidFill>
                <a:latin typeface="Hind Siliguri"/>
              </a:rPr>
              <a:t>এই পাঠ শেষে তোমরা —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23950" y="3158579"/>
            <a:ext cx="10248900" cy="2894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79"/>
              </a:lnSpc>
            </a:pPr>
            <a:r>
              <a:rPr sz="1425" b="0" i="0" u="none">
                <a:solidFill>
                  <a:srgbClr val="334155"/>
                </a:solidFill>
                <a:latin typeface="Hind Siliguri"/>
              </a:rPr>
              <a:t>হিসাব সমীকরণ কী তা ব্যাখ্যা করতে পারবে।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3950" y="3562350"/>
            <a:ext cx="10248900" cy="2894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79"/>
              </a:lnSpc>
            </a:pPr>
            <a:r>
              <a:rPr sz="1425" b="0" i="0" u="none">
                <a:solidFill>
                  <a:srgbClr val="334155"/>
                </a:solidFill>
                <a:latin typeface="Hind Siliguri"/>
              </a:rPr>
              <a:t>হিসাব সমীকরণের মূল উপাদানগুলো (A, L, OE) চিহ্নিত করতে পারবে।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23950" y="3966120"/>
            <a:ext cx="10248900" cy="2894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79"/>
              </a:lnSpc>
            </a:pPr>
            <a:r>
              <a:rPr sz="1425" b="0" i="0" u="none">
                <a:solidFill>
                  <a:srgbClr val="334155"/>
                </a:solidFill>
                <a:latin typeface="Hind Siliguri"/>
              </a:rPr>
              <a:t>মালিকানা স্বত্বকে প্রভাবিত করার ৪টি উপাদান ব্যাখ্যা করতে পারবে।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23950" y="4369891"/>
            <a:ext cx="10248900" cy="2894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79"/>
              </a:lnSpc>
            </a:pPr>
            <a:r>
              <a:rPr sz="1425" b="0" i="0" u="none">
                <a:solidFill>
                  <a:srgbClr val="334155"/>
                </a:solidFill>
                <a:latin typeface="Hind Siliguri"/>
              </a:rPr>
              <a:t>বর্ধিত হিসাব সমীকরণ [A = L + (C - D + R - E)] প্রয়োগ করে লেনদেনের প্রভাব বিশ্লেষণ করতে পারবে।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150" y="3201441"/>
            <a:ext cx="171450" cy="18097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150" y="3605212"/>
            <a:ext cx="171450" cy="18097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150" y="4008983"/>
            <a:ext cx="171450" cy="18097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150" y="4412753"/>
            <a:ext cx="171450" cy="18097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009650" y="428625"/>
            <a:ext cx="11182350" cy="38859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3060"/>
              </a:lnSpc>
            </a:pPr>
            <a:r>
              <a:rPr sz="2550" b="1" i="0" u="none">
                <a:solidFill>
                  <a:srgbClr val="0F172A"/>
                </a:solidFill>
                <a:latin typeface="Hind Siliguri"/>
              </a:rPr>
              <a:t>শিখনফল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76250" y="428625"/>
            <a:ext cx="57150" cy="38859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068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823120"/>
            <a:ext cx="3619500" cy="17430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0" y="2823120"/>
            <a:ext cx="3619500" cy="174307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6250" y="2823120"/>
            <a:ext cx="3619500" cy="174307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57675" y="6391275"/>
            <a:ext cx="3676650" cy="35242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489495"/>
            <a:ext cx="333375" cy="26670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95800" y="6505575"/>
            <a:ext cx="109537" cy="12382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14375" y="3099345"/>
            <a:ext cx="3300412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F172A"/>
                </a:solidFill>
                <a:latin typeface="Hind Siliguri"/>
              </a:rPr>
              <a:t>১. লেনদেন কী?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4375" y="3556545"/>
            <a:ext cx="3143250" cy="7715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অর্থের অংকে পরিমাপযোগ্য যেকোনো আর্থিক ঘটনা যা প্রতিষ্ঠানের আর্থিক অবস্থার পরিবর্তন ঘটায়।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24375" y="3099345"/>
            <a:ext cx="3300412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F172A"/>
                </a:solidFill>
                <a:latin typeface="Hind Siliguri"/>
              </a:rPr>
              <a:t>২. দ্বৈত সত্তা কী?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24375" y="3556545"/>
            <a:ext cx="3143250" cy="7715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প্রতিটি লেনদেনে দুটি পক্ষ থাকে - একপক্ষ সুবিধা গ্রহণ করে (ডেবিট) এবং অপরপক্ষ সুবিধা প্রদান করে (ক্রেডিট)।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34375" y="3099345"/>
            <a:ext cx="3300412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F172A"/>
                </a:solidFill>
                <a:latin typeface="Hind Siliguri"/>
              </a:rPr>
              <a:t>৩. সম্পদ ও দায় বলতে কী বোঝ?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34375" y="3556545"/>
            <a:ext cx="314325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সম্পদ হলো ব্যবসায়ের মালিকানাধীন অর্থনৈতিক জিনিস এবং দায় হলো তৃতীয় পক্ষের নিকট দেনা।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76325" y="428625"/>
            <a:ext cx="11115675" cy="38859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3060"/>
              </a:lnSpc>
            </a:pPr>
            <a:r>
              <a:rPr sz="2550" b="1" i="0" u="none">
                <a:solidFill>
                  <a:srgbClr val="0F172A"/>
                </a:solidFill>
                <a:latin typeface="Hind Siliguri"/>
              </a:rPr>
              <a:t>পূর্বজ্ঞান যাচাই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76250" y="428625"/>
            <a:ext cx="57150" cy="38859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7081" y="2342108"/>
            <a:ext cx="5476875" cy="174307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3700" y="4466183"/>
            <a:ext cx="5476875" cy="9620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7675" y="6391275"/>
            <a:ext cx="3676650" cy="35242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489495"/>
            <a:ext cx="200025" cy="26670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95800" y="6505575"/>
            <a:ext cx="109537" cy="1238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63717" y="2475458"/>
            <a:ext cx="4870608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F172A"/>
                </a:solidFill>
                <a:latin typeface="Hind Siliguri"/>
              </a:rPr>
              <a:t>হিসাব সমীকরণ কী?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33700" y="2932658"/>
            <a:ext cx="5000625" cy="7715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2025"/>
              </a:lnSpc>
            </a:pPr>
            <a:r>
              <a:rPr sz="1600" b="0" i="0" u="none">
                <a:solidFill>
                  <a:srgbClr val="334155"/>
                </a:solidFill>
                <a:latin typeface="Hind Siliguri"/>
              </a:rPr>
              <a:t>কোনো প্রতিষ্ঠানের একটি নির্দিষ্ট সময়ের মোট সম্পদের পরিমাণ, মালিকানা স্বত্ব ও বহির্দায়ের সমষ্টির সমান হবে। যে সমীকরণের মাধ্যমে এই সমতা প্রকাশ করা হয়, তাকে </a:t>
            </a:r>
            <a:r>
              <a:rPr sz="1600" b="1" i="0" u="none">
                <a:solidFill>
                  <a:srgbClr val="334155"/>
                </a:solidFill>
                <a:latin typeface="Hind Siliguri"/>
              </a:rPr>
              <a:t>হিসাব সমীকরণ</a:t>
            </a:r>
            <a:r>
              <a:rPr sz="1600" b="0" i="0" u="none">
                <a:solidFill>
                  <a:srgbClr val="334155"/>
                </a:solidFill>
                <a:latin typeface="Hind Siliguri"/>
              </a:rPr>
              <a:t> বলে।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05337" y="4590008"/>
            <a:ext cx="1356270" cy="1714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876550" y="4961483"/>
            <a:ext cx="5057775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i="0" u="none">
                <a:solidFill>
                  <a:srgbClr val="0369A1"/>
                </a:solidFill>
                <a:latin typeface="Hind Siliguri"/>
              </a:rPr>
              <a:t>[ মোট সম্পদ = মোট দায় + মালিকানা স্বত্ব ]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42975" y="428625"/>
            <a:ext cx="11249025" cy="38859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3060"/>
              </a:lnSpc>
            </a:pPr>
            <a:r>
              <a:rPr sz="2550" b="1" i="0" u="none">
                <a:solidFill>
                  <a:srgbClr val="0F172A"/>
                </a:solidFill>
                <a:latin typeface="Hind Siliguri"/>
              </a:rPr>
              <a:t>মূল পাঠ: হিসাব সমীকরণ (Accounting Equation)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76250" y="428625"/>
            <a:ext cx="57150" cy="38859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646908"/>
            <a:ext cx="3619500" cy="2095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0" y="2646908"/>
            <a:ext cx="3619500" cy="2095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6250" y="2646908"/>
            <a:ext cx="3619500" cy="20955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57675" y="6391275"/>
            <a:ext cx="3676650" cy="35242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489495"/>
            <a:ext cx="304800" cy="26670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95800" y="6505575"/>
            <a:ext cx="109537" cy="12382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14375" y="2923133"/>
            <a:ext cx="3300412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F172A"/>
                </a:solidFill>
                <a:latin typeface="Hind Siliguri"/>
              </a:rPr>
              <a:t>সম্পদ (Assets)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4375" y="3380333"/>
            <a:ext cx="314325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অর্থনৈতিক পরিসম্পদ যা ব্যবসায়ের মালিকানাধীন থাকে এবং মুনাফা অর্জনে ব্যবহৃত হয়।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14375" y="3989933"/>
            <a:ext cx="314325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0284C7"/>
                </a:solidFill>
                <a:latin typeface="Hind Siliguri SemiBold"/>
              </a:rPr>
              <a:t>উদাহরণ: আসবাবপত্র, দালানকোঠা, নগদ টাকা, কলকবজা।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24375" y="2923133"/>
            <a:ext cx="3300412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F172A"/>
                </a:solidFill>
                <a:latin typeface="Hind Siliguri"/>
              </a:rPr>
              <a:t>দায় (Liabilities)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24375" y="3380333"/>
            <a:ext cx="314325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ব্যবসায়ের আর্থিক দায়বদ্ধতা, যা ব্যবসায়কে একটি নির্দিষ্ট সময় পরে অবশ্যই পরিশোধ করতে হবে।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24375" y="3989933"/>
            <a:ext cx="3143250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D97706"/>
                </a:solidFill>
                <a:latin typeface="Hind Siliguri SemiBold"/>
              </a:rPr>
              <a:t>উদাহরণ: পাওনাদার, ব্যাংক ঋণ, প্রদেয় বিল।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4375" y="2923133"/>
            <a:ext cx="3300412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F172A"/>
                </a:solidFill>
                <a:latin typeface="Hind Siliguri"/>
              </a:rPr>
              <a:t>মালিকানা স্বত্ব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34375" y="3380333"/>
            <a:ext cx="3143250" cy="7715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মোট সম্পদ থেকে তৃতীয় পক্ষের দাবি (দায়) বাদ দিলে যা অবশিষ্ট থাকে, তা-ই মালিকানা স্বত্ব (Owner's Equity)।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34375" y="4247108"/>
            <a:ext cx="3143250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059669"/>
                </a:solidFill>
                <a:latin typeface="Hind Siliguri SemiBold"/>
              </a:rPr>
              <a:t>সূত্র: OE = সম্পদ - দায়</a:t>
            </a:r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4375" y="2923133"/>
            <a:ext cx="342900" cy="342900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24375" y="2923133"/>
            <a:ext cx="342900" cy="342900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34375" y="2923133"/>
            <a:ext cx="342900" cy="3429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047750" y="428625"/>
            <a:ext cx="11144250" cy="38859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3060"/>
              </a:lnSpc>
            </a:pPr>
            <a:r>
              <a:rPr sz="2550" b="1" i="0" u="none">
                <a:solidFill>
                  <a:srgbClr val="0F172A"/>
                </a:solidFill>
                <a:latin typeface="Hind Siliguri"/>
              </a:rPr>
              <a:t>হিসাব সমীকরণের মূল উপাদানসমূহ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76250" y="428625"/>
            <a:ext cx="57150" cy="38859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730251"/>
            <a:ext cx="2681287" cy="192881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8987" y="2730251"/>
            <a:ext cx="2681287" cy="1928812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1725" y="2730251"/>
            <a:ext cx="2681287" cy="1928812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34462" y="2730251"/>
            <a:ext cx="2681287" cy="1928812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57675" y="6391275"/>
            <a:ext cx="3676650" cy="35242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489495"/>
            <a:ext cx="304800" cy="26670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95800" y="6505575"/>
            <a:ext cx="109537" cy="123825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45443" y="3006476"/>
            <a:ext cx="342900" cy="3429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59249" y="3444626"/>
            <a:ext cx="2315289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650" b="1" i="0" u="none">
                <a:solidFill>
                  <a:srgbClr val="0F172A"/>
                </a:solidFill>
                <a:latin typeface="Hind Siliguri"/>
              </a:rPr>
              <a:t>মালিকের বিনিয়োগ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4375" y="3901826"/>
            <a:ext cx="2205037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sz="1200" b="0" i="0" u="none">
                <a:solidFill>
                  <a:srgbClr val="334155"/>
                </a:solidFill>
                <a:latin typeface="Hind Siliguri"/>
              </a:rPr>
              <a:t>Capital (C)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14375" y="4206626"/>
            <a:ext cx="2205037" cy="2143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687"/>
              </a:lnSpc>
            </a:pPr>
            <a:r>
              <a:rPr sz="1125" b="1" i="0" u="none">
                <a:solidFill>
                  <a:srgbClr val="059669"/>
                </a:solidFill>
                <a:latin typeface="Hind Siliguri"/>
              </a:rPr>
              <a:t>(+) মালিকানা স্বত্ব বৃদ্ধি পায়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98181" y="3006476"/>
            <a:ext cx="342900" cy="3429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511986" y="3444626"/>
            <a:ext cx="2315289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650" b="1" i="0" u="none">
                <a:solidFill>
                  <a:srgbClr val="0F172A"/>
                </a:solidFill>
                <a:latin typeface="Hind Siliguri"/>
              </a:rPr>
              <a:t>ব্যবসায়ের আয়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67112" y="3901826"/>
            <a:ext cx="2205037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sz="1200" b="0" i="0" u="none">
                <a:solidFill>
                  <a:srgbClr val="334155"/>
                </a:solidFill>
                <a:latin typeface="Hind Siliguri"/>
              </a:rPr>
              <a:t>Revenue (R)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67112" y="4206626"/>
            <a:ext cx="2205037" cy="2143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687"/>
              </a:lnSpc>
            </a:pPr>
            <a:r>
              <a:rPr sz="1125" b="1" i="0" u="none">
                <a:solidFill>
                  <a:srgbClr val="0284C7"/>
                </a:solidFill>
                <a:latin typeface="Hind Siliguri"/>
              </a:rPr>
              <a:t>(+) মালিকানা স্বত্ব বৃদ্ধি পায়</a:t>
            </a:r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27106" y="3006476"/>
            <a:ext cx="390525" cy="3429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364724" y="3444626"/>
            <a:ext cx="2315289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650" b="1" i="0" u="none">
                <a:solidFill>
                  <a:srgbClr val="0F172A"/>
                </a:solidFill>
                <a:latin typeface="Hind Siliguri"/>
              </a:rPr>
              <a:t>মালিকের উত্তোলন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19850" y="3901826"/>
            <a:ext cx="2205037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sz="1200" b="0" i="0" u="none">
                <a:solidFill>
                  <a:srgbClr val="334155"/>
                </a:solidFill>
                <a:latin typeface="Hind Siliguri"/>
              </a:rPr>
              <a:t>Drawings (D)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19850" y="4206626"/>
            <a:ext cx="2205037" cy="2143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687"/>
              </a:lnSpc>
            </a:pPr>
            <a:r>
              <a:rPr sz="1125" b="1" i="0" u="none">
                <a:solidFill>
                  <a:srgbClr val="D97706"/>
                </a:solidFill>
                <a:latin typeface="Hind Siliguri"/>
              </a:rPr>
              <a:t>(-) মালিকানা স্বত্ব হ্রাস পায়</a:t>
            </a:r>
          </a:p>
        </p:txBody>
      </p:sp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160793" y="3006476"/>
            <a:ext cx="428625" cy="3429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217461" y="3444626"/>
            <a:ext cx="2315289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650" b="1" i="0" u="none">
                <a:solidFill>
                  <a:srgbClr val="0F172A"/>
                </a:solidFill>
                <a:latin typeface="Hind Siliguri"/>
              </a:rPr>
              <a:t>ব্যবসায়ের খরচ/ব্যয়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272587" y="3901826"/>
            <a:ext cx="2205037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sz="1200" b="0" i="0" u="none">
                <a:solidFill>
                  <a:srgbClr val="334155"/>
                </a:solidFill>
                <a:latin typeface="Hind Siliguri"/>
              </a:rPr>
              <a:t>Expenses (E)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272587" y="4206626"/>
            <a:ext cx="2205037" cy="2143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687"/>
              </a:lnSpc>
            </a:pPr>
            <a:r>
              <a:rPr sz="1125" b="1" i="0" u="none">
                <a:solidFill>
                  <a:srgbClr val="4F46E5"/>
                </a:solidFill>
                <a:latin typeface="Hind Siliguri"/>
              </a:rPr>
              <a:t>(-) মালিকানা স্বত্ব হ্রাস পায়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47750" y="428625"/>
            <a:ext cx="11144250" cy="38859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3060"/>
              </a:lnSpc>
            </a:pPr>
            <a:r>
              <a:rPr sz="2550" b="1" i="0" u="none">
                <a:solidFill>
                  <a:srgbClr val="0F172A"/>
                </a:solidFill>
                <a:latin typeface="Hind Siliguri"/>
              </a:rPr>
              <a:t>মালিকানা স্বত্বকে প্রভাবিত করার ৪টি উপাদান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76250" y="428625"/>
            <a:ext cx="57150" cy="38859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wedg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1072</Words>
  <Application>Microsoft Macintosh PowerPoint</Application>
  <PresentationFormat>Custom</PresentationFormat>
  <Paragraphs>120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dc:description>generated using python-pptx</dc:description>
  <cp:lastModifiedBy>User</cp:lastModifiedBy>
  <cp:revision>18</cp:revision>
  <dcterms:created xsi:type="dcterms:W3CDTF">2013-01-27T09:14:16Z</dcterms:created>
  <dcterms:modified xsi:type="dcterms:W3CDTF">2026-07-11T06:25:46Z</dcterms:modified>
</cp:coreProperties>
</file>